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721" r:id="rId2"/>
    <p:sldId id="1407" r:id="rId3"/>
    <p:sldId id="1454" r:id="rId4"/>
    <p:sldId id="618" r:id="rId5"/>
    <p:sldId id="703" r:id="rId6"/>
    <p:sldId id="262" r:id="rId7"/>
    <p:sldId id="265" r:id="rId8"/>
    <p:sldId id="382" r:id="rId9"/>
    <p:sldId id="266" r:id="rId10"/>
    <p:sldId id="268" r:id="rId11"/>
    <p:sldId id="289" r:id="rId12"/>
    <p:sldId id="302" r:id="rId13"/>
    <p:sldId id="303" r:id="rId14"/>
    <p:sldId id="499" r:id="rId15"/>
    <p:sldId id="487" r:id="rId16"/>
    <p:sldId id="1455" r:id="rId17"/>
    <p:sldId id="595" r:id="rId18"/>
    <p:sldId id="590" r:id="rId19"/>
    <p:sldId id="678" r:id="rId20"/>
    <p:sldId id="677" r:id="rId21"/>
    <p:sldId id="623" r:id="rId22"/>
    <p:sldId id="1158" r:id="rId23"/>
    <p:sldId id="1245" r:id="rId24"/>
    <p:sldId id="488" r:id="rId25"/>
    <p:sldId id="1323" r:id="rId26"/>
    <p:sldId id="1322" r:id="rId27"/>
    <p:sldId id="1321" r:id="rId28"/>
    <p:sldId id="733" r:id="rId29"/>
    <p:sldId id="503" r:id="rId30"/>
    <p:sldId id="504" r:id="rId31"/>
    <p:sldId id="681" r:id="rId32"/>
    <p:sldId id="734" r:id="rId33"/>
    <p:sldId id="634" r:id="rId34"/>
    <p:sldId id="510" r:id="rId35"/>
    <p:sldId id="588" r:id="rId36"/>
    <p:sldId id="323" r:id="rId37"/>
    <p:sldId id="322" r:id="rId38"/>
    <p:sldId id="318" r:id="rId39"/>
    <p:sldId id="321" r:id="rId40"/>
    <p:sldId id="505" r:id="rId41"/>
    <p:sldId id="337" r:id="rId42"/>
    <p:sldId id="1324" r:id="rId43"/>
    <p:sldId id="1378" r:id="rId44"/>
    <p:sldId id="1214" r:id="rId45"/>
    <p:sldId id="1263" r:id="rId46"/>
    <p:sldId id="1174" r:id="rId47"/>
    <p:sldId id="1175" r:id="rId48"/>
    <p:sldId id="1176" r:id="rId49"/>
    <p:sldId id="1177" r:id="rId50"/>
    <p:sldId id="1276" r:id="rId51"/>
    <p:sldId id="1270" r:id="rId52"/>
    <p:sldId id="1178" r:id="rId53"/>
    <p:sldId id="1180" r:id="rId54"/>
    <p:sldId id="1181" r:id="rId55"/>
    <p:sldId id="1182" r:id="rId56"/>
    <p:sldId id="1397" r:id="rId57"/>
    <p:sldId id="1183" r:id="rId58"/>
    <p:sldId id="1184" r:id="rId59"/>
    <p:sldId id="1185" r:id="rId60"/>
    <p:sldId id="1186" r:id="rId61"/>
    <p:sldId id="1429" r:id="rId62"/>
    <p:sldId id="1428" r:id="rId63"/>
    <p:sldId id="1427" r:id="rId64"/>
    <p:sldId id="1190" r:id="rId65"/>
    <p:sldId id="1191" r:id="rId66"/>
    <p:sldId id="1193" r:id="rId67"/>
    <p:sldId id="1374" r:id="rId68"/>
    <p:sldId id="1195" r:id="rId69"/>
    <p:sldId id="1196" r:id="rId70"/>
    <p:sldId id="1197" r:id="rId71"/>
    <p:sldId id="1198" r:id="rId72"/>
    <p:sldId id="1199" r:id="rId73"/>
    <p:sldId id="1200" r:id="rId74"/>
    <p:sldId id="1315" r:id="rId75"/>
    <p:sldId id="1201" r:id="rId76"/>
    <p:sldId id="1262" r:id="rId77"/>
    <p:sldId id="1203" r:id="rId78"/>
    <p:sldId id="1204" r:id="rId79"/>
    <p:sldId id="1205" r:id="rId80"/>
    <p:sldId id="1206" r:id="rId81"/>
    <p:sldId id="1207" r:id="rId82"/>
    <p:sldId id="1411" r:id="rId83"/>
    <p:sldId id="1209" r:id="rId84"/>
    <p:sldId id="1213" r:id="rId85"/>
    <p:sldId id="1173" r:id="rId86"/>
    <p:sldId id="655" r:id="rId87"/>
    <p:sldId id="74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5" autoAdjust="0"/>
    <p:restoredTop sz="63665" autoAdjust="0"/>
  </p:normalViewPr>
  <p:slideViewPr>
    <p:cSldViewPr>
      <p:cViewPr varScale="1">
        <p:scale>
          <a:sx n="41" d="100"/>
          <a:sy n="41" d="100"/>
        </p:scale>
        <p:origin x="1996" y="32"/>
      </p:cViewPr>
      <p:guideLst>
        <p:guide orient="horz" pos="2160"/>
        <p:guide pos="2880"/>
      </p:guideLst>
    </p:cSldViewPr>
  </p:slideViewPr>
  <p:notesTextViewPr>
    <p:cViewPr>
      <p:scale>
        <a:sx n="1" d="1"/>
        <a:sy n="1" d="1"/>
      </p:scale>
      <p:origin x="0" y="0"/>
    </p:cViewPr>
  </p:notesTextViewPr>
  <p:sorterViewPr>
    <p:cViewPr>
      <p:scale>
        <a:sx n="100" d="100"/>
        <a:sy n="100" d="100"/>
      </p:scale>
      <p:origin x="0" y="-280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8E8C1-F30A-43E9-AAE5-2A22DEC9267E}" type="doc">
      <dgm:prSet loTypeId="urn:microsoft.com/office/officeart/2005/8/layout/hChevron3" loCatId="process" qsTypeId="urn:microsoft.com/office/officeart/2005/8/quickstyle/simple1" qsCatId="simple" csTypeId="urn:microsoft.com/office/officeart/2005/8/colors/accent1_2" csCatId="accent1" phldr="1"/>
      <dgm:spPr/>
    </dgm:pt>
    <dgm:pt modelId="{A1E38D2A-64A2-4AC0-81B4-5D7A67F45958}">
      <dgm:prSet phldrT="[Text]" custT="1"/>
      <dgm:spPr>
        <a:solidFill>
          <a:srgbClr val="009755"/>
        </a:solidFill>
        <a:ln>
          <a:noFill/>
        </a:ln>
      </dgm:spPr>
      <dgm:t>
        <a:bodyPr/>
        <a:lstStyle/>
        <a:p>
          <a:r>
            <a:rPr lang="en-US" sz="2400" dirty="0">
              <a:solidFill>
                <a:srgbClr val="000000"/>
              </a:solidFill>
              <a:latin typeface="Ubuntu Light"/>
              <a:cs typeface="Ubuntu Light"/>
            </a:rPr>
            <a:t>Write down</a:t>
          </a:r>
          <a:r>
            <a:rPr lang="en-US" sz="2400" baseline="0" dirty="0">
              <a:solidFill>
                <a:srgbClr val="000000"/>
              </a:solidFill>
              <a:latin typeface="Ubuntu Light"/>
              <a:cs typeface="Ubuntu Light"/>
            </a:rPr>
            <a:t> notes</a:t>
          </a:r>
        </a:p>
        <a:p>
          <a:r>
            <a:rPr lang="en-US" sz="2400" baseline="0" dirty="0">
              <a:solidFill>
                <a:srgbClr val="000000"/>
              </a:solidFill>
              <a:latin typeface="Ubuntu Light"/>
              <a:cs typeface="Ubuntu Light"/>
            </a:rPr>
            <a:t>(2 </a:t>
          </a:r>
          <a:r>
            <a:rPr lang="en-US" sz="2400" baseline="0" dirty="0" err="1">
              <a:solidFill>
                <a:srgbClr val="000000"/>
              </a:solidFill>
              <a:latin typeface="Ubuntu Light"/>
              <a:cs typeface="Ubuntu Light"/>
            </a:rPr>
            <a:t>mins</a:t>
          </a:r>
          <a:r>
            <a:rPr lang="en-US" sz="2400" baseline="0" dirty="0">
              <a:solidFill>
                <a:srgbClr val="000000"/>
              </a:solidFill>
              <a:latin typeface="Ubuntu Light"/>
              <a:cs typeface="Ubuntu Light"/>
            </a:rPr>
            <a:t>)</a:t>
          </a:r>
          <a:endParaRPr lang="en-US" sz="2400" dirty="0">
            <a:solidFill>
              <a:srgbClr val="000000"/>
            </a:solidFill>
            <a:latin typeface="Ubuntu Light"/>
            <a:cs typeface="Ubuntu Light"/>
          </a:endParaRPr>
        </a:p>
      </dgm:t>
    </dgm:pt>
    <dgm:pt modelId="{03630F86-92B6-4056-9D38-92BB5B2DE2ED}" type="parTrans" cxnId="{C10C4857-9BF0-4669-A66D-212F533A8ABA}">
      <dgm:prSet/>
      <dgm:spPr/>
      <dgm:t>
        <a:bodyPr/>
        <a:lstStyle/>
        <a:p>
          <a:endParaRPr lang="en-US"/>
        </a:p>
      </dgm:t>
    </dgm:pt>
    <dgm:pt modelId="{DC3C73C9-1EA5-4FAA-8ABB-1B05E5ED66E6}" type="sibTrans" cxnId="{C10C4857-9BF0-4669-A66D-212F533A8ABA}">
      <dgm:prSet/>
      <dgm:spPr/>
      <dgm:t>
        <a:bodyPr/>
        <a:lstStyle/>
        <a:p>
          <a:endParaRPr lang="en-US"/>
        </a:p>
      </dgm:t>
    </dgm:pt>
    <dgm:pt modelId="{AD2BA245-55C6-42F3-9ED8-A6167A421D89}">
      <dgm:prSet phldrT="[Text]" custT="1"/>
      <dgm:spPr>
        <a:solidFill>
          <a:srgbClr val="8AB6A5"/>
        </a:solidFill>
      </dgm:spPr>
      <dgm:t>
        <a:bodyPr/>
        <a:lstStyle/>
        <a:p>
          <a:r>
            <a:rPr lang="en-US" sz="2400" dirty="0">
              <a:solidFill>
                <a:srgbClr val="000000"/>
              </a:solidFill>
              <a:latin typeface="Ubuntu Light"/>
              <a:cs typeface="Ubuntu Light"/>
            </a:rPr>
            <a:t>Discuss w. </a:t>
          </a:r>
          <a:r>
            <a:rPr lang="en-US" sz="2400" dirty="0" err="1">
              <a:solidFill>
                <a:srgbClr val="000000"/>
              </a:solidFill>
              <a:latin typeface="Ubuntu Light"/>
              <a:cs typeface="Ubuntu Light"/>
            </a:rPr>
            <a:t>neighbour</a:t>
          </a:r>
          <a:r>
            <a:rPr lang="en-US" sz="2400" dirty="0">
              <a:solidFill>
                <a:srgbClr val="000000"/>
              </a:solidFill>
              <a:latin typeface="Ubuntu Light"/>
              <a:cs typeface="Ubuntu Light"/>
            </a:rPr>
            <a:t> </a:t>
          </a:r>
          <a:br>
            <a:rPr lang="en-US" sz="2400" dirty="0">
              <a:solidFill>
                <a:srgbClr val="000000"/>
              </a:solidFill>
              <a:latin typeface="Ubuntu Light"/>
              <a:cs typeface="Ubuntu Light"/>
            </a:rPr>
          </a:br>
          <a:r>
            <a:rPr lang="en-US" sz="2400" dirty="0">
              <a:solidFill>
                <a:srgbClr val="000000"/>
              </a:solidFill>
              <a:latin typeface="Ubuntu Light"/>
              <a:cs typeface="Ubuntu Light"/>
            </a:rPr>
            <a:t>(5</a:t>
          </a:r>
          <a:r>
            <a:rPr lang="en-US" sz="2400" baseline="0" dirty="0">
              <a:solidFill>
                <a:srgbClr val="000000"/>
              </a:solidFill>
              <a:latin typeface="Ubuntu Light"/>
              <a:cs typeface="Ubuntu Light"/>
            </a:rPr>
            <a:t> </a:t>
          </a:r>
          <a:r>
            <a:rPr lang="en-US" sz="2400" baseline="0" dirty="0" err="1">
              <a:solidFill>
                <a:srgbClr val="000000"/>
              </a:solidFill>
              <a:latin typeface="Ubuntu Light"/>
              <a:cs typeface="Ubuntu Light"/>
            </a:rPr>
            <a:t>mins</a:t>
          </a:r>
          <a:r>
            <a:rPr lang="en-US" sz="2400" baseline="0" dirty="0">
              <a:solidFill>
                <a:srgbClr val="000000"/>
              </a:solidFill>
              <a:latin typeface="Ubuntu Light"/>
              <a:cs typeface="Ubuntu Light"/>
            </a:rPr>
            <a:t>)</a:t>
          </a:r>
          <a:endParaRPr lang="en-US" sz="2400" dirty="0">
            <a:solidFill>
              <a:srgbClr val="000000"/>
            </a:solidFill>
            <a:latin typeface="Ubuntu Light"/>
            <a:cs typeface="Ubuntu Light"/>
          </a:endParaRPr>
        </a:p>
      </dgm:t>
    </dgm:pt>
    <dgm:pt modelId="{89A11788-0821-470A-BA39-2DAEC181EA50}" type="parTrans" cxnId="{17C8B296-AB46-4ECB-ABE9-535E3D9D08D1}">
      <dgm:prSet/>
      <dgm:spPr/>
      <dgm:t>
        <a:bodyPr/>
        <a:lstStyle/>
        <a:p>
          <a:endParaRPr lang="en-US"/>
        </a:p>
      </dgm:t>
    </dgm:pt>
    <dgm:pt modelId="{51072E8E-3CF4-401C-B72E-ECC426886BBB}" type="sibTrans" cxnId="{17C8B296-AB46-4ECB-ABE9-535E3D9D08D1}">
      <dgm:prSet/>
      <dgm:spPr/>
      <dgm:t>
        <a:bodyPr/>
        <a:lstStyle/>
        <a:p>
          <a:endParaRPr lang="en-US"/>
        </a:p>
      </dgm:t>
    </dgm:pt>
    <dgm:pt modelId="{554CD082-295E-43CD-A3AC-01F402A21299}">
      <dgm:prSet phldrT="[Text]" custT="1"/>
      <dgm:spPr>
        <a:solidFill>
          <a:srgbClr val="B6D4C7"/>
        </a:solidFill>
      </dgm:spPr>
      <dgm:t>
        <a:bodyPr/>
        <a:lstStyle/>
        <a:p>
          <a:r>
            <a:rPr lang="en-US" sz="2400" dirty="0">
              <a:solidFill>
                <a:srgbClr val="000000"/>
              </a:solidFill>
              <a:latin typeface="Ubuntu Light"/>
              <a:cs typeface="Ubuntu Light"/>
            </a:rPr>
            <a:t>Share</a:t>
          </a:r>
          <a:r>
            <a:rPr lang="en-US" sz="2400" baseline="0" dirty="0">
              <a:solidFill>
                <a:srgbClr val="000000"/>
              </a:solidFill>
              <a:latin typeface="Ubuntu Light"/>
              <a:cs typeface="Ubuntu Light"/>
            </a:rPr>
            <a:t> with class</a:t>
          </a:r>
          <a:endParaRPr lang="en-US" sz="2400" dirty="0">
            <a:solidFill>
              <a:srgbClr val="000000"/>
            </a:solidFill>
            <a:latin typeface="Ubuntu Light"/>
            <a:cs typeface="Ubuntu Light"/>
          </a:endParaRPr>
        </a:p>
      </dgm:t>
    </dgm:pt>
    <dgm:pt modelId="{2F6BCDE6-7DD7-47D2-8B2E-42EE8C1FB33B}" type="parTrans" cxnId="{4F5EB676-08B5-481D-9043-04B2620A5125}">
      <dgm:prSet/>
      <dgm:spPr/>
      <dgm:t>
        <a:bodyPr/>
        <a:lstStyle/>
        <a:p>
          <a:endParaRPr lang="en-US"/>
        </a:p>
      </dgm:t>
    </dgm:pt>
    <dgm:pt modelId="{FD93560D-2768-4EFE-B1F9-C4A257F5FC2F}" type="sibTrans" cxnId="{4F5EB676-08B5-481D-9043-04B2620A5125}">
      <dgm:prSet/>
      <dgm:spPr/>
      <dgm:t>
        <a:bodyPr/>
        <a:lstStyle/>
        <a:p>
          <a:endParaRPr lang="en-US"/>
        </a:p>
      </dgm:t>
    </dgm:pt>
    <dgm:pt modelId="{030B5F98-65C6-47B2-A7E3-C9C654CE2F55}" type="pres">
      <dgm:prSet presAssocID="{4BF8E8C1-F30A-43E9-AAE5-2A22DEC9267E}" presName="Name0" presStyleCnt="0">
        <dgm:presLayoutVars>
          <dgm:dir/>
          <dgm:resizeHandles val="exact"/>
        </dgm:presLayoutVars>
      </dgm:prSet>
      <dgm:spPr/>
    </dgm:pt>
    <dgm:pt modelId="{7586BC5D-5290-49C7-BC76-E98EDC9C579F}" type="pres">
      <dgm:prSet presAssocID="{A1E38D2A-64A2-4AC0-81B4-5D7A67F45958}" presName="parTxOnly" presStyleLbl="node1" presStyleIdx="0" presStyleCnt="3">
        <dgm:presLayoutVars>
          <dgm:bulletEnabled val="1"/>
        </dgm:presLayoutVars>
      </dgm:prSet>
      <dgm:spPr/>
    </dgm:pt>
    <dgm:pt modelId="{41ECBE80-63AF-480C-BA8B-034F8108DE65}" type="pres">
      <dgm:prSet presAssocID="{DC3C73C9-1EA5-4FAA-8ABB-1B05E5ED66E6}" presName="parSpace" presStyleCnt="0"/>
      <dgm:spPr/>
    </dgm:pt>
    <dgm:pt modelId="{4B5E095C-A66E-4577-876D-EE7DB25A0D47}" type="pres">
      <dgm:prSet presAssocID="{AD2BA245-55C6-42F3-9ED8-A6167A421D89}" presName="parTxOnly" presStyleLbl="node1" presStyleIdx="1" presStyleCnt="3">
        <dgm:presLayoutVars>
          <dgm:bulletEnabled val="1"/>
        </dgm:presLayoutVars>
      </dgm:prSet>
      <dgm:spPr/>
    </dgm:pt>
    <dgm:pt modelId="{B6E562F3-CAC5-4CEC-8D00-0B5C01D97234}" type="pres">
      <dgm:prSet presAssocID="{51072E8E-3CF4-401C-B72E-ECC426886BBB}" presName="parSpace" presStyleCnt="0"/>
      <dgm:spPr/>
    </dgm:pt>
    <dgm:pt modelId="{6C77FC10-40EF-49C0-B0EC-AE296CA00A22}" type="pres">
      <dgm:prSet presAssocID="{554CD082-295E-43CD-A3AC-01F402A21299}" presName="parTxOnly" presStyleLbl="node1" presStyleIdx="2" presStyleCnt="3">
        <dgm:presLayoutVars>
          <dgm:bulletEnabled val="1"/>
        </dgm:presLayoutVars>
      </dgm:prSet>
      <dgm:spPr/>
    </dgm:pt>
  </dgm:ptLst>
  <dgm:cxnLst>
    <dgm:cxn modelId="{D0E6D81A-05CC-406E-B39E-12F97F87644B}" type="presOf" srcId="{554CD082-295E-43CD-A3AC-01F402A21299}" destId="{6C77FC10-40EF-49C0-B0EC-AE296CA00A22}" srcOrd="0" destOrd="0" presId="urn:microsoft.com/office/officeart/2005/8/layout/hChevron3"/>
    <dgm:cxn modelId="{45E88828-B19B-4A17-84E1-B8F172F63168}" type="presOf" srcId="{AD2BA245-55C6-42F3-9ED8-A6167A421D89}" destId="{4B5E095C-A66E-4577-876D-EE7DB25A0D47}" srcOrd="0" destOrd="0" presId="urn:microsoft.com/office/officeart/2005/8/layout/hChevron3"/>
    <dgm:cxn modelId="{A8AF0D45-75A1-4888-BFA2-5D353E36197B}" type="presOf" srcId="{4BF8E8C1-F30A-43E9-AAE5-2A22DEC9267E}" destId="{030B5F98-65C6-47B2-A7E3-C9C654CE2F55}" srcOrd="0" destOrd="0" presId="urn:microsoft.com/office/officeart/2005/8/layout/hChevron3"/>
    <dgm:cxn modelId="{4F5EB676-08B5-481D-9043-04B2620A5125}" srcId="{4BF8E8C1-F30A-43E9-AAE5-2A22DEC9267E}" destId="{554CD082-295E-43CD-A3AC-01F402A21299}" srcOrd="2" destOrd="0" parTransId="{2F6BCDE6-7DD7-47D2-8B2E-42EE8C1FB33B}" sibTransId="{FD93560D-2768-4EFE-B1F9-C4A257F5FC2F}"/>
    <dgm:cxn modelId="{C10C4857-9BF0-4669-A66D-212F533A8ABA}" srcId="{4BF8E8C1-F30A-43E9-AAE5-2A22DEC9267E}" destId="{A1E38D2A-64A2-4AC0-81B4-5D7A67F45958}" srcOrd="0" destOrd="0" parTransId="{03630F86-92B6-4056-9D38-92BB5B2DE2ED}" sibTransId="{DC3C73C9-1EA5-4FAA-8ABB-1B05E5ED66E6}"/>
    <dgm:cxn modelId="{17C8B296-AB46-4ECB-ABE9-535E3D9D08D1}" srcId="{4BF8E8C1-F30A-43E9-AAE5-2A22DEC9267E}" destId="{AD2BA245-55C6-42F3-9ED8-A6167A421D89}" srcOrd="1" destOrd="0" parTransId="{89A11788-0821-470A-BA39-2DAEC181EA50}" sibTransId="{51072E8E-3CF4-401C-B72E-ECC426886BBB}"/>
    <dgm:cxn modelId="{D6D54DE3-A2F3-42A3-9E94-99E4A58A713D}" type="presOf" srcId="{A1E38D2A-64A2-4AC0-81B4-5D7A67F45958}" destId="{7586BC5D-5290-49C7-BC76-E98EDC9C579F}" srcOrd="0" destOrd="0" presId="urn:microsoft.com/office/officeart/2005/8/layout/hChevron3"/>
    <dgm:cxn modelId="{7C841981-2000-4C3D-A42F-ABF5E8E455C5}" type="presParOf" srcId="{030B5F98-65C6-47B2-A7E3-C9C654CE2F55}" destId="{7586BC5D-5290-49C7-BC76-E98EDC9C579F}" srcOrd="0" destOrd="0" presId="urn:microsoft.com/office/officeart/2005/8/layout/hChevron3"/>
    <dgm:cxn modelId="{4B961688-FA17-405D-B06A-0E9EBC36AEA9}" type="presParOf" srcId="{030B5F98-65C6-47B2-A7E3-C9C654CE2F55}" destId="{41ECBE80-63AF-480C-BA8B-034F8108DE65}" srcOrd="1" destOrd="0" presId="urn:microsoft.com/office/officeart/2005/8/layout/hChevron3"/>
    <dgm:cxn modelId="{212AD761-58B7-4755-89D5-55FED587142D}" type="presParOf" srcId="{030B5F98-65C6-47B2-A7E3-C9C654CE2F55}" destId="{4B5E095C-A66E-4577-876D-EE7DB25A0D47}" srcOrd="2" destOrd="0" presId="urn:microsoft.com/office/officeart/2005/8/layout/hChevron3"/>
    <dgm:cxn modelId="{F97B7E3B-FA6C-4E7B-9DB3-558913E64D21}" type="presParOf" srcId="{030B5F98-65C6-47B2-A7E3-C9C654CE2F55}" destId="{B6E562F3-CAC5-4CEC-8D00-0B5C01D97234}" srcOrd="3" destOrd="0" presId="urn:microsoft.com/office/officeart/2005/8/layout/hChevron3"/>
    <dgm:cxn modelId="{0F77D222-37F2-4618-B8BA-13B41C04CE25}" type="presParOf" srcId="{030B5F98-65C6-47B2-A7E3-C9C654CE2F55}" destId="{6C77FC10-40EF-49C0-B0EC-AE296CA00A2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8E8C1-F30A-43E9-AAE5-2A22DEC9267E}" type="doc">
      <dgm:prSet loTypeId="urn:microsoft.com/office/officeart/2005/8/layout/hChevron3" loCatId="process" qsTypeId="urn:microsoft.com/office/officeart/2005/8/quickstyle/simple1" qsCatId="simple" csTypeId="urn:microsoft.com/office/officeart/2005/8/colors/accent1_2" csCatId="accent1" phldr="1"/>
      <dgm:spPr/>
    </dgm:pt>
    <dgm:pt modelId="{A1E38D2A-64A2-4AC0-81B4-5D7A67F45958}">
      <dgm:prSet phldrT="[Text]" custT="1"/>
      <dgm:spPr>
        <a:solidFill>
          <a:srgbClr val="009755"/>
        </a:solidFill>
        <a:ln>
          <a:noFill/>
        </a:ln>
      </dgm:spPr>
      <dgm:t>
        <a:bodyPr/>
        <a:lstStyle/>
        <a:p>
          <a:r>
            <a:rPr lang="en-US" sz="2400" dirty="0">
              <a:solidFill>
                <a:srgbClr val="000000"/>
              </a:solidFill>
              <a:latin typeface="Ubuntu Light"/>
              <a:cs typeface="Ubuntu Light"/>
            </a:rPr>
            <a:t>Write down</a:t>
          </a:r>
          <a:r>
            <a:rPr lang="en-US" sz="2400" baseline="0" dirty="0">
              <a:solidFill>
                <a:srgbClr val="000000"/>
              </a:solidFill>
              <a:latin typeface="Ubuntu Light"/>
              <a:cs typeface="Ubuntu Light"/>
            </a:rPr>
            <a:t> notes</a:t>
          </a:r>
        </a:p>
        <a:p>
          <a:r>
            <a:rPr lang="en-US" sz="2400" baseline="0" dirty="0">
              <a:solidFill>
                <a:srgbClr val="000000"/>
              </a:solidFill>
              <a:latin typeface="Ubuntu Light"/>
              <a:cs typeface="Ubuntu Light"/>
            </a:rPr>
            <a:t>(2 </a:t>
          </a:r>
          <a:r>
            <a:rPr lang="en-US" sz="2400" baseline="0" dirty="0" err="1">
              <a:solidFill>
                <a:srgbClr val="000000"/>
              </a:solidFill>
              <a:latin typeface="Ubuntu Light"/>
              <a:cs typeface="Ubuntu Light"/>
            </a:rPr>
            <a:t>mins</a:t>
          </a:r>
          <a:r>
            <a:rPr lang="en-US" sz="2400" baseline="0" dirty="0">
              <a:solidFill>
                <a:srgbClr val="000000"/>
              </a:solidFill>
              <a:latin typeface="Ubuntu Light"/>
              <a:cs typeface="Ubuntu Light"/>
            </a:rPr>
            <a:t>)</a:t>
          </a:r>
          <a:endParaRPr lang="en-US" sz="2400" dirty="0">
            <a:solidFill>
              <a:srgbClr val="000000"/>
            </a:solidFill>
            <a:latin typeface="Ubuntu Light"/>
            <a:cs typeface="Ubuntu Light"/>
          </a:endParaRPr>
        </a:p>
      </dgm:t>
    </dgm:pt>
    <dgm:pt modelId="{03630F86-92B6-4056-9D38-92BB5B2DE2ED}" type="parTrans" cxnId="{C10C4857-9BF0-4669-A66D-212F533A8ABA}">
      <dgm:prSet/>
      <dgm:spPr/>
      <dgm:t>
        <a:bodyPr/>
        <a:lstStyle/>
        <a:p>
          <a:endParaRPr lang="en-US"/>
        </a:p>
      </dgm:t>
    </dgm:pt>
    <dgm:pt modelId="{DC3C73C9-1EA5-4FAA-8ABB-1B05E5ED66E6}" type="sibTrans" cxnId="{C10C4857-9BF0-4669-A66D-212F533A8ABA}">
      <dgm:prSet/>
      <dgm:spPr/>
      <dgm:t>
        <a:bodyPr/>
        <a:lstStyle/>
        <a:p>
          <a:endParaRPr lang="en-US"/>
        </a:p>
      </dgm:t>
    </dgm:pt>
    <dgm:pt modelId="{AD2BA245-55C6-42F3-9ED8-A6167A421D89}">
      <dgm:prSet phldrT="[Text]" custT="1"/>
      <dgm:spPr>
        <a:solidFill>
          <a:srgbClr val="8AB6A5"/>
        </a:solidFill>
      </dgm:spPr>
      <dgm:t>
        <a:bodyPr/>
        <a:lstStyle/>
        <a:p>
          <a:r>
            <a:rPr lang="en-US" sz="2400" dirty="0">
              <a:solidFill>
                <a:srgbClr val="000000"/>
              </a:solidFill>
              <a:latin typeface="Ubuntu Light"/>
              <a:cs typeface="Ubuntu Light"/>
            </a:rPr>
            <a:t>Discuss w. </a:t>
          </a:r>
          <a:r>
            <a:rPr lang="en-US" sz="2400" dirty="0" err="1">
              <a:solidFill>
                <a:srgbClr val="000000"/>
              </a:solidFill>
              <a:latin typeface="Ubuntu Light"/>
              <a:cs typeface="Ubuntu Light"/>
            </a:rPr>
            <a:t>neighbour</a:t>
          </a:r>
          <a:r>
            <a:rPr lang="en-US" sz="2400" dirty="0">
              <a:solidFill>
                <a:srgbClr val="000000"/>
              </a:solidFill>
              <a:latin typeface="Ubuntu Light"/>
              <a:cs typeface="Ubuntu Light"/>
            </a:rPr>
            <a:t> </a:t>
          </a:r>
          <a:br>
            <a:rPr lang="en-US" sz="2400" dirty="0">
              <a:solidFill>
                <a:srgbClr val="000000"/>
              </a:solidFill>
              <a:latin typeface="Ubuntu Light"/>
              <a:cs typeface="Ubuntu Light"/>
            </a:rPr>
          </a:br>
          <a:r>
            <a:rPr lang="en-US" sz="2400" dirty="0">
              <a:solidFill>
                <a:srgbClr val="000000"/>
              </a:solidFill>
              <a:latin typeface="Ubuntu Light"/>
              <a:cs typeface="Ubuntu Light"/>
            </a:rPr>
            <a:t>(5</a:t>
          </a:r>
          <a:r>
            <a:rPr lang="en-US" sz="2400" baseline="0" dirty="0">
              <a:solidFill>
                <a:srgbClr val="000000"/>
              </a:solidFill>
              <a:latin typeface="Ubuntu Light"/>
              <a:cs typeface="Ubuntu Light"/>
            </a:rPr>
            <a:t> </a:t>
          </a:r>
          <a:r>
            <a:rPr lang="en-US" sz="2400" baseline="0" dirty="0" err="1">
              <a:solidFill>
                <a:srgbClr val="000000"/>
              </a:solidFill>
              <a:latin typeface="Ubuntu Light"/>
              <a:cs typeface="Ubuntu Light"/>
            </a:rPr>
            <a:t>mins</a:t>
          </a:r>
          <a:r>
            <a:rPr lang="en-US" sz="2400" baseline="0" dirty="0">
              <a:solidFill>
                <a:srgbClr val="000000"/>
              </a:solidFill>
              <a:latin typeface="Ubuntu Light"/>
              <a:cs typeface="Ubuntu Light"/>
            </a:rPr>
            <a:t>)</a:t>
          </a:r>
          <a:endParaRPr lang="en-US" sz="2400" dirty="0">
            <a:solidFill>
              <a:srgbClr val="000000"/>
            </a:solidFill>
            <a:latin typeface="Ubuntu Light"/>
            <a:cs typeface="Ubuntu Light"/>
          </a:endParaRPr>
        </a:p>
      </dgm:t>
    </dgm:pt>
    <dgm:pt modelId="{89A11788-0821-470A-BA39-2DAEC181EA50}" type="parTrans" cxnId="{17C8B296-AB46-4ECB-ABE9-535E3D9D08D1}">
      <dgm:prSet/>
      <dgm:spPr/>
      <dgm:t>
        <a:bodyPr/>
        <a:lstStyle/>
        <a:p>
          <a:endParaRPr lang="en-US"/>
        </a:p>
      </dgm:t>
    </dgm:pt>
    <dgm:pt modelId="{51072E8E-3CF4-401C-B72E-ECC426886BBB}" type="sibTrans" cxnId="{17C8B296-AB46-4ECB-ABE9-535E3D9D08D1}">
      <dgm:prSet/>
      <dgm:spPr/>
      <dgm:t>
        <a:bodyPr/>
        <a:lstStyle/>
        <a:p>
          <a:endParaRPr lang="en-US"/>
        </a:p>
      </dgm:t>
    </dgm:pt>
    <dgm:pt modelId="{554CD082-295E-43CD-A3AC-01F402A21299}">
      <dgm:prSet phldrT="[Text]" custT="1"/>
      <dgm:spPr>
        <a:solidFill>
          <a:srgbClr val="B6D4C7"/>
        </a:solidFill>
      </dgm:spPr>
      <dgm:t>
        <a:bodyPr/>
        <a:lstStyle/>
        <a:p>
          <a:r>
            <a:rPr lang="en-US" sz="2400" dirty="0">
              <a:solidFill>
                <a:srgbClr val="000000"/>
              </a:solidFill>
              <a:latin typeface="Ubuntu Light"/>
              <a:cs typeface="Ubuntu Light"/>
            </a:rPr>
            <a:t>Share</a:t>
          </a:r>
          <a:r>
            <a:rPr lang="en-US" sz="2400" baseline="0" dirty="0">
              <a:solidFill>
                <a:srgbClr val="000000"/>
              </a:solidFill>
              <a:latin typeface="Ubuntu Light"/>
              <a:cs typeface="Ubuntu Light"/>
            </a:rPr>
            <a:t> with class</a:t>
          </a:r>
          <a:endParaRPr lang="en-US" sz="2400" dirty="0">
            <a:solidFill>
              <a:srgbClr val="000000"/>
            </a:solidFill>
            <a:latin typeface="Ubuntu Light"/>
            <a:cs typeface="Ubuntu Light"/>
          </a:endParaRPr>
        </a:p>
      </dgm:t>
    </dgm:pt>
    <dgm:pt modelId="{2F6BCDE6-7DD7-47D2-8B2E-42EE8C1FB33B}" type="parTrans" cxnId="{4F5EB676-08B5-481D-9043-04B2620A5125}">
      <dgm:prSet/>
      <dgm:spPr/>
      <dgm:t>
        <a:bodyPr/>
        <a:lstStyle/>
        <a:p>
          <a:endParaRPr lang="en-US"/>
        </a:p>
      </dgm:t>
    </dgm:pt>
    <dgm:pt modelId="{FD93560D-2768-4EFE-B1F9-C4A257F5FC2F}" type="sibTrans" cxnId="{4F5EB676-08B5-481D-9043-04B2620A5125}">
      <dgm:prSet/>
      <dgm:spPr/>
      <dgm:t>
        <a:bodyPr/>
        <a:lstStyle/>
        <a:p>
          <a:endParaRPr lang="en-US"/>
        </a:p>
      </dgm:t>
    </dgm:pt>
    <dgm:pt modelId="{030B5F98-65C6-47B2-A7E3-C9C654CE2F55}" type="pres">
      <dgm:prSet presAssocID="{4BF8E8C1-F30A-43E9-AAE5-2A22DEC9267E}" presName="Name0" presStyleCnt="0">
        <dgm:presLayoutVars>
          <dgm:dir/>
          <dgm:resizeHandles val="exact"/>
        </dgm:presLayoutVars>
      </dgm:prSet>
      <dgm:spPr/>
    </dgm:pt>
    <dgm:pt modelId="{7586BC5D-5290-49C7-BC76-E98EDC9C579F}" type="pres">
      <dgm:prSet presAssocID="{A1E38D2A-64A2-4AC0-81B4-5D7A67F45958}" presName="parTxOnly" presStyleLbl="node1" presStyleIdx="0" presStyleCnt="3">
        <dgm:presLayoutVars>
          <dgm:bulletEnabled val="1"/>
        </dgm:presLayoutVars>
      </dgm:prSet>
      <dgm:spPr/>
    </dgm:pt>
    <dgm:pt modelId="{41ECBE80-63AF-480C-BA8B-034F8108DE65}" type="pres">
      <dgm:prSet presAssocID="{DC3C73C9-1EA5-4FAA-8ABB-1B05E5ED66E6}" presName="parSpace" presStyleCnt="0"/>
      <dgm:spPr/>
    </dgm:pt>
    <dgm:pt modelId="{4B5E095C-A66E-4577-876D-EE7DB25A0D47}" type="pres">
      <dgm:prSet presAssocID="{AD2BA245-55C6-42F3-9ED8-A6167A421D89}" presName="parTxOnly" presStyleLbl="node1" presStyleIdx="1" presStyleCnt="3">
        <dgm:presLayoutVars>
          <dgm:bulletEnabled val="1"/>
        </dgm:presLayoutVars>
      </dgm:prSet>
      <dgm:spPr/>
    </dgm:pt>
    <dgm:pt modelId="{B6E562F3-CAC5-4CEC-8D00-0B5C01D97234}" type="pres">
      <dgm:prSet presAssocID="{51072E8E-3CF4-401C-B72E-ECC426886BBB}" presName="parSpace" presStyleCnt="0"/>
      <dgm:spPr/>
    </dgm:pt>
    <dgm:pt modelId="{6C77FC10-40EF-49C0-B0EC-AE296CA00A22}" type="pres">
      <dgm:prSet presAssocID="{554CD082-295E-43CD-A3AC-01F402A21299}" presName="parTxOnly" presStyleLbl="node1" presStyleIdx="2" presStyleCnt="3">
        <dgm:presLayoutVars>
          <dgm:bulletEnabled val="1"/>
        </dgm:presLayoutVars>
      </dgm:prSet>
      <dgm:spPr/>
    </dgm:pt>
  </dgm:ptLst>
  <dgm:cxnLst>
    <dgm:cxn modelId="{CA984C06-2A4B-44EE-965C-A128EDF288F7}" type="presOf" srcId="{AD2BA245-55C6-42F3-9ED8-A6167A421D89}" destId="{4B5E095C-A66E-4577-876D-EE7DB25A0D47}" srcOrd="0" destOrd="0" presId="urn:microsoft.com/office/officeart/2005/8/layout/hChevron3"/>
    <dgm:cxn modelId="{F6BFC43B-44A5-458E-BCA2-55D77E448B5A}" type="presOf" srcId="{554CD082-295E-43CD-A3AC-01F402A21299}" destId="{6C77FC10-40EF-49C0-B0EC-AE296CA00A22}" srcOrd="0" destOrd="0" presId="urn:microsoft.com/office/officeart/2005/8/layout/hChevron3"/>
    <dgm:cxn modelId="{22DDBC40-CE61-4E5C-A713-B87F6B52D6D3}" type="presOf" srcId="{4BF8E8C1-F30A-43E9-AAE5-2A22DEC9267E}" destId="{030B5F98-65C6-47B2-A7E3-C9C654CE2F55}" srcOrd="0" destOrd="0" presId="urn:microsoft.com/office/officeart/2005/8/layout/hChevron3"/>
    <dgm:cxn modelId="{4F5EB676-08B5-481D-9043-04B2620A5125}" srcId="{4BF8E8C1-F30A-43E9-AAE5-2A22DEC9267E}" destId="{554CD082-295E-43CD-A3AC-01F402A21299}" srcOrd="2" destOrd="0" parTransId="{2F6BCDE6-7DD7-47D2-8B2E-42EE8C1FB33B}" sibTransId="{FD93560D-2768-4EFE-B1F9-C4A257F5FC2F}"/>
    <dgm:cxn modelId="{C10C4857-9BF0-4669-A66D-212F533A8ABA}" srcId="{4BF8E8C1-F30A-43E9-AAE5-2A22DEC9267E}" destId="{A1E38D2A-64A2-4AC0-81B4-5D7A67F45958}" srcOrd="0" destOrd="0" parTransId="{03630F86-92B6-4056-9D38-92BB5B2DE2ED}" sibTransId="{DC3C73C9-1EA5-4FAA-8ABB-1B05E5ED66E6}"/>
    <dgm:cxn modelId="{2477A37C-398E-44D8-AE51-77E43415456B}" type="presOf" srcId="{A1E38D2A-64A2-4AC0-81B4-5D7A67F45958}" destId="{7586BC5D-5290-49C7-BC76-E98EDC9C579F}" srcOrd="0" destOrd="0" presId="urn:microsoft.com/office/officeart/2005/8/layout/hChevron3"/>
    <dgm:cxn modelId="{17C8B296-AB46-4ECB-ABE9-535E3D9D08D1}" srcId="{4BF8E8C1-F30A-43E9-AAE5-2A22DEC9267E}" destId="{AD2BA245-55C6-42F3-9ED8-A6167A421D89}" srcOrd="1" destOrd="0" parTransId="{89A11788-0821-470A-BA39-2DAEC181EA50}" sibTransId="{51072E8E-3CF4-401C-B72E-ECC426886BBB}"/>
    <dgm:cxn modelId="{5D53E018-FC1F-47F6-AB30-84C4B85D538D}" type="presParOf" srcId="{030B5F98-65C6-47B2-A7E3-C9C654CE2F55}" destId="{7586BC5D-5290-49C7-BC76-E98EDC9C579F}" srcOrd="0" destOrd="0" presId="urn:microsoft.com/office/officeart/2005/8/layout/hChevron3"/>
    <dgm:cxn modelId="{4341CD57-30AF-4370-ADB4-5D25617C4516}" type="presParOf" srcId="{030B5F98-65C6-47B2-A7E3-C9C654CE2F55}" destId="{41ECBE80-63AF-480C-BA8B-034F8108DE65}" srcOrd="1" destOrd="0" presId="urn:microsoft.com/office/officeart/2005/8/layout/hChevron3"/>
    <dgm:cxn modelId="{929F874E-BE14-479C-BCC2-38CCC3AC4FF1}" type="presParOf" srcId="{030B5F98-65C6-47B2-A7E3-C9C654CE2F55}" destId="{4B5E095C-A66E-4577-876D-EE7DB25A0D47}" srcOrd="2" destOrd="0" presId="urn:microsoft.com/office/officeart/2005/8/layout/hChevron3"/>
    <dgm:cxn modelId="{F4746B98-95CE-4EB1-BFC8-51475CC1819F}" type="presParOf" srcId="{030B5F98-65C6-47B2-A7E3-C9C654CE2F55}" destId="{B6E562F3-CAC5-4CEC-8D00-0B5C01D97234}" srcOrd="3" destOrd="0" presId="urn:microsoft.com/office/officeart/2005/8/layout/hChevron3"/>
    <dgm:cxn modelId="{A5F542BB-DF7C-42D7-8B0D-2D2E9E7E481F}" type="presParOf" srcId="{030B5F98-65C6-47B2-A7E3-C9C654CE2F55}" destId="{6C77FC10-40EF-49C0-B0EC-AE296CA00A2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BC5D-5290-49C7-BC76-E98EDC9C579F}">
      <dsp:nvSpPr>
        <dsp:cNvPr id="0" name=""/>
        <dsp:cNvSpPr/>
      </dsp:nvSpPr>
      <dsp:spPr>
        <a:xfrm>
          <a:off x="3500" y="143057"/>
          <a:ext cx="3061157" cy="1224462"/>
        </a:xfrm>
        <a:prstGeom prst="homePlate">
          <a:avLst/>
        </a:prstGeom>
        <a:solidFill>
          <a:srgbClr val="00975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Write down</a:t>
          </a:r>
          <a:r>
            <a:rPr lang="en-US" sz="2400" kern="1200" baseline="0" dirty="0">
              <a:solidFill>
                <a:srgbClr val="000000"/>
              </a:solidFill>
              <a:latin typeface="Ubuntu Light"/>
              <a:cs typeface="Ubuntu Light"/>
            </a:rPr>
            <a:t> notes</a:t>
          </a:r>
        </a:p>
        <a:p>
          <a:pPr marL="0" lvl="0" indent="0" algn="ctr" defTabSz="1066800">
            <a:lnSpc>
              <a:spcPct val="90000"/>
            </a:lnSpc>
            <a:spcBef>
              <a:spcPct val="0"/>
            </a:spcBef>
            <a:spcAft>
              <a:spcPct val="35000"/>
            </a:spcAft>
            <a:buNone/>
          </a:pPr>
          <a:r>
            <a:rPr lang="en-US" sz="2400" kern="1200" baseline="0" dirty="0">
              <a:solidFill>
                <a:srgbClr val="000000"/>
              </a:solidFill>
              <a:latin typeface="Ubuntu Light"/>
              <a:cs typeface="Ubuntu Light"/>
            </a:rPr>
            <a:t>(2 </a:t>
          </a:r>
          <a:r>
            <a:rPr lang="en-US" sz="2400" kern="1200" baseline="0" dirty="0" err="1">
              <a:solidFill>
                <a:srgbClr val="000000"/>
              </a:solidFill>
              <a:latin typeface="Ubuntu Light"/>
              <a:cs typeface="Ubuntu Light"/>
            </a:rPr>
            <a:t>mins</a:t>
          </a:r>
          <a:r>
            <a:rPr lang="en-US" sz="2400" kern="1200" baseline="0" dirty="0">
              <a:solidFill>
                <a:srgbClr val="000000"/>
              </a:solidFill>
              <a:latin typeface="Ubuntu Light"/>
              <a:cs typeface="Ubuntu Light"/>
            </a:rPr>
            <a:t>)</a:t>
          </a:r>
          <a:endParaRPr lang="en-US" sz="2400" kern="1200" dirty="0">
            <a:solidFill>
              <a:srgbClr val="000000"/>
            </a:solidFill>
            <a:latin typeface="Ubuntu Light"/>
            <a:cs typeface="Ubuntu Light"/>
          </a:endParaRPr>
        </a:p>
      </dsp:txBody>
      <dsp:txXfrm>
        <a:off x="3500" y="143057"/>
        <a:ext cx="2755042" cy="1224462"/>
      </dsp:txXfrm>
    </dsp:sp>
    <dsp:sp modelId="{4B5E095C-A66E-4577-876D-EE7DB25A0D47}">
      <dsp:nvSpPr>
        <dsp:cNvPr id="0" name=""/>
        <dsp:cNvSpPr/>
      </dsp:nvSpPr>
      <dsp:spPr>
        <a:xfrm>
          <a:off x="2452426" y="143057"/>
          <a:ext cx="3061157" cy="1224462"/>
        </a:xfrm>
        <a:prstGeom prst="chevron">
          <a:avLst/>
        </a:prstGeom>
        <a:solidFill>
          <a:srgbClr val="8AB6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Discuss w. </a:t>
          </a:r>
          <a:r>
            <a:rPr lang="en-US" sz="2400" kern="1200" dirty="0" err="1">
              <a:solidFill>
                <a:srgbClr val="000000"/>
              </a:solidFill>
              <a:latin typeface="Ubuntu Light"/>
              <a:cs typeface="Ubuntu Light"/>
            </a:rPr>
            <a:t>neighbour</a:t>
          </a:r>
          <a:r>
            <a:rPr lang="en-US" sz="2400" kern="1200" dirty="0">
              <a:solidFill>
                <a:srgbClr val="000000"/>
              </a:solidFill>
              <a:latin typeface="Ubuntu Light"/>
              <a:cs typeface="Ubuntu Light"/>
            </a:rPr>
            <a:t> </a:t>
          </a:r>
          <a:br>
            <a:rPr lang="en-US" sz="2400" kern="1200" dirty="0">
              <a:solidFill>
                <a:srgbClr val="000000"/>
              </a:solidFill>
              <a:latin typeface="Ubuntu Light"/>
              <a:cs typeface="Ubuntu Light"/>
            </a:rPr>
          </a:br>
          <a:r>
            <a:rPr lang="en-US" sz="2400" kern="1200" dirty="0">
              <a:solidFill>
                <a:srgbClr val="000000"/>
              </a:solidFill>
              <a:latin typeface="Ubuntu Light"/>
              <a:cs typeface="Ubuntu Light"/>
            </a:rPr>
            <a:t>(5</a:t>
          </a:r>
          <a:r>
            <a:rPr lang="en-US" sz="2400" kern="1200" baseline="0" dirty="0">
              <a:solidFill>
                <a:srgbClr val="000000"/>
              </a:solidFill>
              <a:latin typeface="Ubuntu Light"/>
              <a:cs typeface="Ubuntu Light"/>
            </a:rPr>
            <a:t> </a:t>
          </a:r>
          <a:r>
            <a:rPr lang="en-US" sz="2400" kern="1200" baseline="0" dirty="0" err="1">
              <a:solidFill>
                <a:srgbClr val="000000"/>
              </a:solidFill>
              <a:latin typeface="Ubuntu Light"/>
              <a:cs typeface="Ubuntu Light"/>
            </a:rPr>
            <a:t>mins</a:t>
          </a:r>
          <a:r>
            <a:rPr lang="en-US" sz="2400" kern="1200" baseline="0" dirty="0">
              <a:solidFill>
                <a:srgbClr val="000000"/>
              </a:solidFill>
              <a:latin typeface="Ubuntu Light"/>
              <a:cs typeface="Ubuntu Light"/>
            </a:rPr>
            <a:t>)</a:t>
          </a:r>
          <a:endParaRPr lang="en-US" sz="2400" kern="1200" dirty="0">
            <a:solidFill>
              <a:srgbClr val="000000"/>
            </a:solidFill>
            <a:latin typeface="Ubuntu Light"/>
            <a:cs typeface="Ubuntu Light"/>
          </a:endParaRPr>
        </a:p>
      </dsp:txBody>
      <dsp:txXfrm>
        <a:off x="3064657" y="143057"/>
        <a:ext cx="1836695" cy="1224462"/>
      </dsp:txXfrm>
    </dsp:sp>
    <dsp:sp modelId="{6C77FC10-40EF-49C0-B0EC-AE296CA00A22}">
      <dsp:nvSpPr>
        <dsp:cNvPr id="0" name=""/>
        <dsp:cNvSpPr/>
      </dsp:nvSpPr>
      <dsp:spPr>
        <a:xfrm>
          <a:off x="4901352" y="143057"/>
          <a:ext cx="3061157" cy="1224462"/>
        </a:xfrm>
        <a:prstGeom prst="chevron">
          <a:avLst/>
        </a:prstGeom>
        <a:solidFill>
          <a:srgbClr val="B6D4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Share</a:t>
          </a:r>
          <a:r>
            <a:rPr lang="en-US" sz="2400" kern="1200" baseline="0" dirty="0">
              <a:solidFill>
                <a:srgbClr val="000000"/>
              </a:solidFill>
              <a:latin typeface="Ubuntu Light"/>
              <a:cs typeface="Ubuntu Light"/>
            </a:rPr>
            <a:t> with class</a:t>
          </a:r>
          <a:endParaRPr lang="en-US" sz="2400" kern="1200" dirty="0">
            <a:solidFill>
              <a:srgbClr val="000000"/>
            </a:solidFill>
            <a:latin typeface="Ubuntu Light"/>
            <a:cs typeface="Ubuntu Light"/>
          </a:endParaRPr>
        </a:p>
      </dsp:txBody>
      <dsp:txXfrm>
        <a:off x="5513583" y="143057"/>
        <a:ext cx="1836695" cy="122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BC5D-5290-49C7-BC76-E98EDC9C579F}">
      <dsp:nvSpPr>
        <dsp:cNvPr id="0" name=""/>
        <dsp:cNvSpPr/>
      </dsp:nvSpPr>
      <dsp:spPr>
        <a:xfrm>
          <a:off x="3500" y="143057"/>
          <a:ext cx="3061157" cy="1224462"/>
        </a:xfrm>
        <a:prstGeom prst="homePlate">
          <a:avLst/>
        </a:prstGeom>
        <a:solidFill>
          <a:srgbClr val="00975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Write down</a:t>
          </a:r>
          <a:r>
            <a:rPr lang="en-US" sz="2400" kern="1200" baseline="0" dirty="0">
              <a:solidFill>
                <a:srgbClr val="000000"/>
              </a:solidFill>
              <a:latin typeface="Ubuntu Light"/>
              <a:cs typeface="Ubuntu Light"/>
            </a:rPr>
            <a:t> notes</a:t>
          </a:r>
        </a:p>
        <a:p>
          <a:pPr marL="0" lvl="0" indent="0" algn="ctr" defTabSz="1066800">
            <a:lnSpc>
              <a:spcPct val="90000"/>
            </a:lnSpc>
            <a:spcBef>
              <a:spcPct val="0"/>
            </a:spcBef>
            <a:spcAft>
              <a:spcPct val="35000"/>
            </a:spcAft>
            <a:buNone/>
          </a:pPr>
          <a:r>
            <a:rPr lang="en-US" sz="2400" kern="1200" baseline="0" dirty="0">
              <a:solidFill>
                <a:srgbClr val="000000"/>
              </a:solidFill>
              <a:latin typeface="Ubuntu Light"/>
              <a:cs typeface="Ubuntu Light"/>
            </a:rPr>
            <a:t>(2 </a:t>
          </a:r>
          <a:r>
            <a:rPr lang="en-US" sz="2400" kern="1200" baseline="0" dirty="0" err="1">
              <a:solidFill>
                <a:srgbClr val="000000"/>
              </a:solidFill>
              <a:latin typeface="Ubuntu Light"/>
              <a:cs typeface="Ubuntu Light"/>
            </a:rPr>
            <a:t>mins</a:t>
          </a:r>
          <a:r>
            <a:rPr lang="en-US" sz="2400" kern="1200" baseline="0" dirty="0">
              <a:solidFill>
                <a:srgbClr val="000000"/>
              </a:solidFill>
              <a:latin typeface="Ubuntu Light"/>
              <a:cs typeface="Ubuntu Light"/>
            </a:rPr>
            <a:t>)</a:t>
          </a:r>
          <a:endParaRPr lang="en-US" sz="2400" kern="1200" dirty="0">
            <a:solidFill>
              <a:srgbClr val="000000"/>
            </a:solidFill>
            <a:latin typeface="Ubuntu Light"/>
            <a:cs typeface="Ubuntu Light"/>
          </a:endParaRPr>
        </a:p>
      </dsp:txBody>
      <dsp:txXfrm>
        <a:off x="3500" y="143057"/>
        <a:ext cx="2755042" cy="1224462"/>
      </dsp:txXfrm>
    </dsp:sp>
    <dsp:sp modelId="{4B5E095C-A66E-4577-876D-EE7DB25A0D47}">
      <dsp:nvSpPr>
        <dsp:cNvPr id="0" name=""/>
        <dsp:cNvSpPr/>
      </dsp:nvSpPr>
      <dsp:spPr>
        <a:xfrm>
          <a:off x="2452426" y="143057"/>
          <a:ext cx="3061157" cy="1224462"/>
        </a:xfrm>
        <a:prstGeom prst="chevron">
          <a:avLst/>
        </a:prstGeom>
        <a:solidFill>
          <a:srgbClr val="8AB6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Discuss w. </a:t>
          </a:r>
          <a:r>
            <a:rPr lang="en-US" sz="2400" kern="1200" dirty="0" err="1">
              <a:solidFill>
                <a:srgbClr val="000000"/>
              </a:solidFill>
              <a:latin typeface="Ubuntu Light"/>
              <a:cs typeface="Ubuntu Light"/>
            </a:rPr>
            <a:t>neighbour</a:t>
          </a:r>
          <a:r>
            <a:rPr lang="en-US" sz="2400" kern="1200" dirty="0">
              <a:solidFill>
                <a:srgbClr val="000000"/>
              </a:solidFill>
              <a:latin typeface="Ubuntu Light"/>
              <a:cs typeface="Ubuntu Light"/>
            </a:rPr>
            <a:t> </a:t>
          </a:r>
          <a:br>
            <a:rPr lang="en-US" sz="2400" kern="1200" dirty="0">
              <a:solidFill>
                <a:srgbClr val="000000"/>
              </a:solidFill>
              <a:latin typeface="Ubuntu Light"/>
              <a:cs typeface="Ubuntu Light"/>
            </a:rPr>
          </a:br>
          <a:r>
            <a:rPr lang="en-US" sz="2400" kern="1200" dirty="0">
              <a:solidFill>
                <a:srgbClr val="000000"/>
              </a:solidFill>
              <a:latin typeface="Ubuntu Light"/>
              <a:cs typeface="Ubuntu Light"/>
            </a:rPr>
            <a:t>(5</a:t>
          </a:r>
          <a:r>
            <a:rPr lang="en-US" sz="2400" kern="1200" baseline="0" dirty="0">
              <a:solidFill>
                <a:srgbClr val="000000"/>
              </a:solidFill>
              <a:latin typeface="Ubuntu Light"/>
              <a:cs typeface="Ubuntu Light"/>
            </a:rPr>
            <a:t> </a:t>
          </a:r>
          <a:r>
            <a:rPr lang="en-US" sz="2400" kern="1200" baseline="0" dirty="0" err="1">
              <a:solidFill>
                <a:srgbClr val="000000"/>
              </a:solidFill>
              <a:latin typeface="Ubuntu Light"/>
              <a:cs typeface="Ubuntu Light"/>
            </a:rPr>
            <a:t>mins</a:t>
          </a:r>
          <a:r>
            <a:rPr lang="en-US" sz="2400" kern="1200" baseline="0" dirty="0">
              <a:solidFill>
                <a:srgbClr val="000000"/>
              </a:solidFill>
              <a:latin typeface="Ubuntu Light"/>
              <a:cs typeface="Ubuntu Light"/>
            </a:rPr>
            <a:t>)</a:t>
          </a:r>
          <a:endParaRPr lang="en-US" sz="2400" kern="1200" dirty="0">
            <a:solidFill>
              <a:srgbClr val="000000"/>
            </a:solidFill>
            <a:latin typeface="Ubuntu Light"/>
            <a:cs typeface="Ubuntu Light"/>
          </a:endParaRPr>
        </a:p>
      </dsp:txBody>
      <dsp:txXfrm>
        <a:off x="3064657" y="143057"/>
        <a:ext cx="1836695" cy="1224462"/>
      </dsp:txXfrm>
    </dsp:sp>
    <dsp:sp modelId="{6C77FC10-40EF-49C0-B0EC-AE296CA00A22}">
      <dsp:nvSpPr>
        <dsp:cNvPr id="0" name=""/>
        <dsp:cNvSpPr/>
      </dsp:nvSpPr>
      <dsp:spPr>
        <a:xfrm>
          <a:off x="4901352" y="143057"/>
          <a:ext cx="3061157" cy="1224462"/>
        </a:xfrm>
        <a:prstGeom prst="chevron">
          <a:avLst/>
        </a:prstGeom>
        <a:solidFill>
          <a:srgbClr val="B6D4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Ubuntu Light"/>
              <a:cs typeface="Ubuntu Light"/>
            </a:rPr>
            <a:t>Share</a:t>
          </a:r>
          <a:r>
            <a:rPr lang="en-US" sz="2400" kern="1200" baseline="0" dirty="0">
              <a:solidFill>
                <a:srgbClr val="000000"/>
              </a:solidFill>
              <a:latin typeface="Ubuntu Light"/>
              <a:cs typeface="Ubuntu Light"/>
            </a:rPr>
            <a:t> with class</a:t>
          </a:r>
          <a:endParaRPr lang="en-US" sz="2400" kern="1200" dirty="0">
            <a:solidFill>
              <a:srgbClr val="000000"/>
            </a:solidFill>
            <a:latin typeface="Ubuntu Light"/>
            <a:cs typeface="Ubuntu Light"/>
          </a:endParaRPr>
        </a:p>
      </dsp:txBody>
      <dsp:txXfrm>
        <a:off x="5513583" y="143057"/>
        <a:ext cx="1836695" cy="12244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055D2-2A4E-4282-AA4E-4F7AAE62DBA2}" type="datetimeFigureOut">
              <a:rPr lang="en-US" smtClean="0"/>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4AC74-468A-49DE-B98E-5D6E34CF22B6}" type="slidenum">
              <a:rPr lang="en-US" smtClean="0"/>
              <a:t>‹Nr.›</a:t>
            </a:fld>
            <a:endParaRPr lang="en-US"/>
          </a:p>
        </p:txBody>
      </p:sp>
    </p:spTree>
    <p:extLst>
      <p:ext uri="{BB962C8B-B14F-4D97-AF65-F5344CB8AC3E}">
        <p14:creationId xmlns:p14="http://schemas.microsoft.com/office/powerpoint/2010/main" val="37776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ss.sagepub.com/content/22/11/1359.full.pdf+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ivethirtyeight.com/features/science-isnt-brok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ardsci.wordpress.com/2016/02/11/an-eye-popping-ethnography-of-three-infant-cognition-lab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late.com/articles/health_and_science/science/2016/03/the_psychology_replication_crisis_could_be_due_to_sketchy_practices_in_the.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etractionwatch.com/2016/02/26/top-journals-give-mixed-response-to-learning-published-trials-didnt-proceed-as-planned/#more-3707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etractionwatch.com/2016/02/26/top-journals-give-mixed-response-to-learning-published-trials-didnt-proceed-as-planned/#more-3707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p.sagepub.com/content/early/2015/08/06/1948550615598377.abstract?rss=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p.sagepub.com/content/early/2015/08/06/1948550615598377.abstract?rss=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mobile.twitter.com/ecsalomon/status/629649814427410432/photo/1"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tat.columbia.edu/~gelman/research/unpublished/p_hacking.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fivethirtyeight.com/features/economists-arent-as-nonpartisan-as-we-think/?utm_content=buffer94680&amp;utm_medium=social&amp;utm_source=twitter.com&amp;utm_campaign=buff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fivethirtyeight.com/features/economists-arent-as-nonpartisan-as-we-think/?utm_content=buffer94680&amp;utm_medium=social&amp;utm_source=twitter.com&amp;utm_campaign=buff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fivethirtyeight.com/features/economists-arent-as-nonpartisan-as-we-think/?utm_content=buffer94680&amp;utm_medium=social&amp;utm_source=twitter.com&amp;utm_campaign=buff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cbi.nlm.nih.gov/pmc/articles/PMC118232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cbi.nlm.nih.gov/pmc/articles/PMC118232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ncbi.nlm.nih.gov/pubmed/?term=Clymo%20A%5bAuthor%5d&amp;cauthor=true&amp;cauthor_uid=26501730" TargetMode="External"/><Relationship Id="rId3" Type="http://schemas.openxmlformats.org/officeDocument/2006/relationships/hyperlink" Target="http://www.r-index.org/uploads/3/5/6/7/3567479/introduction_to_the_r-index__14-12-01.pdf" TargetMode="External"/><Relationship Id="rId7" Type="http://schemas.openxmlformats.org/officeDocument/2006/relationships/hyperlink" Target="http://www.ncbi.nlm.nih.gov/pubmed/?term=Riedel%20B%5bAuthor%5d&amp;cauthor=true&amp;cauthor_uid=26501730" TargetMode="External"/><Relationship Id="rId12" Type="http://schemas.openxmlformats.org/officeDocument/2006/relationships/hyperlink" Target="http://www.ncbi.nlm.nih.gov/pubmed/?term=Puhlmann%20LM%5bAuthor%5d&amp;cauthor=true&amp;cauthor_uid=2650173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ncbi.nlm.nih.gov/pubmed/?term=Vadillo%20MA%5bAuthor%5d&amp;cauthor=true&amp;cauthor_uid=26501730" TargetMode="External"/><Relationship Id="rId11" Type="http://schemas.openxmlformats.org/officeDocument/2006/relationships/hyperlink" Target="http://www.ncbi.nlm.nih.gov/pubmed/?term=Tamman%20AJ%5bAuthor%5d&amp;cauthor=true&amp;cauthor_uid=26501730" TargetMode="External"/><Relationship Id="rId5" Type="http://schemas.openxmlformats.org/officeDocument/2006/relationships/hyperlink" Target="http://www.ncbi.nlm.nih.gov/pubmed/?term=Shanks%20DR%5bAuthor%5d&amp;cauthor=true&amp;cauthor_uid=26501730" TargetMode="External"/><Relationship Id="rId10" Type="http://schemas.openxmlformats.org/officeDocument/2006/relationships/hyperlink" Target="http://www.ncbi.nlm.nih.gov/pubmed/?term=Hickin%20N%5bAuthor%5d&amp;cauthor=true&amp;cauthor_uid=26501730" TargetMode="External"/><Relationship Id="rId4" Type="http://schemas.openxmlformats.org/officeDocument/2006/relationships/hyperlink" Target="http://www.ncbi.nlm.nih.gov/pubmed/26501730" TargetMode="External"/><Relationship Id="rId9" Type="http://schemas.openxmlformats.org/officeDocument/2006/relationships/hyperlink" Target="http://www.ncbi.nlm.nih.gov/pubmed/?term=Govind%20S%5bAuthor%5d&amp;cauthor=true&amp;cauthor_uid=26501730"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heconversation.com/academics-admit-feeling-pressure-to-embellish-possible-impact-of-research-5605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pps.sagepub.com/content/7/6/543.abstract"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papers.ssrn.com/sol3/papers.cfm?abstract_id=2205186"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papers.ssrn.com/sol3/papers.cfm?abstract_id=2205186"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papers.ssrn.com/sol3/papers.cfm?abstract_id=220518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ometimesimwrong.typepad.com/wrong/2015/11/guest-post-a-tale-of-two-papers.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ometimesimwrong.typepad.com/wrong/2015/11/guest-post-a-tale-of-two-papers.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ometimesimwrong.typepad.com/wrong/2015/11/guest-post-a-tale-of-two-papers.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onlinelibrary.wiley.com/doi/10.1111/jne.12384/abstract?campaign=wolacceptedarticle"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twitter.com/hardsci/status/710502718033408000" TargetMode="External"/><Relationship Id="rId5" Type="http://schemas.openxmlformats.org/officeDocument/2006/relationships/hyperlink" Target="http://www.vox.com/2016/4/4/11348288/oxytocin-love-hormone" TargetMode="External"/><Relationship Id="rId4" Type="http://schemas.openxmlformats.org/officeDocument/2006/relationships/hyperlink" Target="http://blogs.discovermagazine.com/neuroskeptic/2016/03/17/open-the-file-drawer/#.Vu6mYe0azCS"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papers.ssrn.com/sol3/papers.cfm?abstract_id=2160588"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journals.elsevier.com/journal-of-experimental-social-psychology/news/jesp-editorial-guidelines/"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youtube.com/watch?v=fDM2ZBy60f0" TargetMode="External"/><Relationship Id="rId5" Type="http://schemas.openxmlformats.org/officeDocument/2006/relationships/hyperlink" Target="http://m.spp.sagepub.com/content/early/2015/09/29/1948550615603955.full" TargetMode="External"/><Relationship Id="rId4" Type="http://schemas.openxmlformats.org/officeDocument/2006/relationships/hyperlink" Target="https://dl.dropboxusercontent.com/u/133567/psp_110_3_431.pdf.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ick.brown.free.fr/stapel/FakingScience-2014121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pps.sagepub.com/content/7/6/632.abstract"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blogs.discovermagazine.com/neuroskeptic/2015/03/13/debating-models-of-preregistration/#.VRNUd-0azCR"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nature.com/news/registered-clinical-trials-make-positive-findings-vanish-1.18181"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journals.plos.org/plosone/article?id=10.1371/journal.pone.0132382"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nature.com/news/registered-clinical-trials-make-positive-findings-vanish-1.18181"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journals.plos.org/plosone/article?id=10.1371/journal.pone.0132382"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theguardian.com/science/head-quarters/2014/may/20/psychology-registration-revolution"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osf.io/vwfk2/" TargetMode="External"/><Relationship Id="rId4" Type="http://schemas.openxmlformats.org/officeDocument/2006/relationships/hyperlink" Target="http://psycnet.apa.org/journals/zsp/45/3/137/"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researchgate.net/profile/Barbara_Mellers/publication/11866879_Do_frequency_representations_eliminate_conjunction_effects_An_exercise_in_adversarial_collaboration/links/00b7d517b15fd87659000000.pdf" TargetMode="External"/><Relationship Id="rId2" Type="http://schemas.openxmlformats.org/officeDocument/2006/relationships/slide" Target="../slides/slide70.xml"/><Relationship Id="rId1" Type="http://schemas.openxmlformats.org/officeDocument/2006/relationships/notesMaster" Target="../notesMasters/notesMaster1.xml"/><Relationship Id="rId5" Type="http://schemas.openxmlformats.org/officeDocument/2006/relationships/hyperlink" Target="http://blogs.discovermagazine.com/neuroskeptic/2015/01/28/team-rivals-science-adversarial-collaboration/#.VMoi6u0azCS" TargetMode="External"/><Relationship Id="rId4" Type="http://schemas.openxmlformats.org/officeDocument/2006/relationships/hyperlink" Target="http://www.ejwagenmakers.com/submitted/DMatzke_EyeMovements.pdf"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mobile.twitter.com/JustinWolfers/status/590918742999175169/photo/1"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mobile.twitter.com/JustinWolfers/status/590918742999175169/photo/1"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mobile.twitter.com/joshdeleeuw/status/66061155913637068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fivethirtyeight.com/features/not-even-scientists-can-easily-explain-p-values/"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www.nicebread.de/whats-the-probability-that-a-significant-p-value-indicates-a-true-effect/"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youtube.com/watch?v=iJ4kqk3V8jQ"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pss.sagepub.com/content/25/1/7"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theatlantic.com/business/archive/2013/02/how-many-phds-actually-get-to-become-college-professors/273434/"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www.slate.com/articles/life/education/2015/02/university_hiring_if_you_didn_t_get_your_ph_d_at_an_elite_university_good.html"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twitter.com/DevilleSy/status/624184933154693121"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xeniaschmalz.blogspot.sg/2016/02/crossroads-of-early-career-researcher.html"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www.jolij.com/?p=399" TargetMode="Externa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so much for coming, and welcome to our class on “Crowdsourcing Science!”</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a:t>
            </a:fld>
            <a:endParaRPr lang="en-US"/>
          </a:p>
        </p:txBody>
      </p:sp>
    </p:spTree>
    <p:extLst>
      <p:ext uri="{BB962C8B-B14F-4D97-AF65-F5344CB8AC3E}">
        <p14:creationId xmlns:p14="http://schemas.microsoft.com/office/powerpoint/2010/main" val="305340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and colleagues</a:t>
            </a:r>
            <a:r>
              <a:rPr lang="en-US" baseline="0" dirty="0"/>
              <a:t> f</a:t>
            </a:r>
            <a:r>
              <a:rPr lang="en-US" dirty="0"/>
              <a:t>ind that</a:t>
            </a:r>
            <a:r>
              <a:rPr lang="en-US" baseline="0" dirty="0"/>
              <a:t> most scientists admit to</a:t>
            </a:r>
            <a:r>
              <a:rPr lang="en-US" dirty="0"/>
              <a:t> QRPs</a:t>
            </a:r>
            <a:r>
              <a:rPr lang="en-US" baseline="0" dirty="0"/>
              <a:t> like failing to report all dependent measures and collecting more data when an effect is nonsignificant until the effect becomes significant.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10</a:t>
            </a:fld>
            <a:endParaRPr lang="en-US"/>
          </a:p>
        </p:txBody>
      </p:sp>
    </p:spTree>
    <p:extLst>
      <p:ext uri="{BB962C8B-B14F-4D97-AF65-F5344CB8AC3E}">
        <p14:creationId xmlns:p14="http://schemas.microsoft.com/office/powerpoint/2010/main" val="346971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Have you heard of the famous false positive psychology paper</a:t>
            </a:r>
            <a:r>
              <a:rPr lang="en-US" sz="1200" b="0" baseline="0" dirty="0"/>
              <a:t> by Joe </a:t>
            </a:r>
            <a:r>
              <a:rPr lang="en-US" sz="1200" b="0" dirty="0"/>
              <a:t>Simmons, Leif, Nelson, and Uri </a:t>
            </a:r>
            <a:r>
              <a:rPr lang="en-US" sz="1200" b="0" dirty="0" err="1"/>
              <a:t>Simonsohn</a:t>
            </a:r>
            <a:r>
              <a:rPr lang="en-US" sz="1200" b="0" dirty="0"/>
              <a:t>? They</a:t>
            </a:r>
            <a:r>
              <a:rPr lang="en-US" sz="1200" b="0" baseline="0" dirty="0"/>
              <a:t> </a:t>
            </a:r>
            <a:r>
              <a:rPr lang="en-US" sz="1200" b="0" dirty="0"/>
              <a:t>argued that a l</a:t>
            </a:r>
            <a:r>
              <a:rPr lang="en-US" sz="1200" dirty="0"/>
              <a:t>ack of transparency in research reports makes it unclear how data were analyzed,</a:t>
            </a:r>
            <a:r>
              <a:rPr lang="en-US" sz="1200" baseline="0" dirty="0"/>
              <a:t> facilitates the use of QRPs, and leads to unreliable findings. To illustrate this problem, they used</a:t>
            </a:r>
            <a:r>
              <a:rPr lang="en-US" sz="1200" dirty="0"/>
              <a:t> QRPs to show that listening to “When I’m 64” significantly reduces research participants’ </a:t>
            </a:r>
            <a:r>
              <a:rPr lang="en-US" sz="1200" i="1" dirty="0"/>
              <a:t>chronological</a:t>
            </a:r>
            <a:r>
              <a:rPr lang="en-US" sz="1200" dirty="0"/>
              <a:t> age, in other</a:t>
            </a:r>
            <a:r>
              <a:rPr lang="en-US" sz="1200" baseline="0" dirty="0"/>
              <a:t> words caused them to be younger, which is of course not possible. They had not broken any of the journal’s ethics rules in producing this false finding.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kern="1200" dirty="0">
                <a:solidFill>
                  <a:schemeClr val="tx1"/>
                </a:solidFill>
                <a:effectLst/>
                <a:latin typeface="+mn-lt"/>
                <a:ea typeface="+mn-ea"/>
                <a:cs typeface="+mn-cs"/>
              </a:rPr>
              <a:t>Simmons, J., Nelson, L., &amp; </a:t>
            </a:r>
            <a:r>
              <a:rPr lang="en-US" sz="1200" kern="1200" dirty="0" err="1">
                <a:solidFill>
                  <a:schemeClr val="tx1"/>
                </a:solidFill>
                <a:effectLst/>
                <a:latin typeface="+mn-lt"/>
                <a:ea typeface="+mn-ea"/>
                <a:cs typeface="+mn-cs"/>
              </a:rPr>
              <a:t>Simonsohn</a:t>
            </a:r>
            <a:r>
              <a:rPr lang="en-US" sz="1200" kern="1200" dirty="0">
                <a:solidFill>
                  <a:schemeClr val="tx1"/>
                </a:solidFill>
                <a:effectLst/>
                <a:latin typeface="+mn-lt"/>
                <a:ea typeface="+mn-ea"/>
                <a:cs typeface="+mn-cs"/>
              </a:rPr>
              <a:t>, U. (2011). False-positive psychology: </a:t>
            </a:r>
            <a:r>
              <a:rPr lang="en-US" sz="1200" i="1" kern="1200" dirty="0">
                <a:solidFill>
                  <a:schemeClr val="tx1"/>
                </a:solidFill>
                <a:effectLst/>
                <a:latin typeface="+mn-lt"/>
                <a:ea typeface="+mn-ea"/>
                <a:cs typeface="+mn-cs"/>
              </a:rPr>
              <a:t>Undisclosed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flexibility in data collection and analysis allow presenting anything as significant. </a:t>
            </a:r>
            <a:r>
              <a:rPr lang="en-US" sz="1200" i="1" kern="1200" dirty="0">
                <a:solidFill>
                  <a:schemeClr val="tx1"/>
                </a:solidFill>
                <a:effectLst/>
                <a:latin typeface="+mn-lt"/>
                <a:ea typeface="+mn-ea"/>
                <a:cs typeface="+mn-cs"/>
              </a:rPr>
              <a:t>Psychological Science, 22(11)</a:t>
            </a:r>
            <a:r>
              <a:rPr lang="en-US" sz="1200" kern="1200" dirty="0">
                <a:solidFill>
                  <a:schemeClr val="tx1"/>
                </a:solidFill>
                <a:effectLst/>
                <a:latin typeface="+mn-lt"/>
                <a:ea typeface="+mn-ea"/>
                <a:cs typeface="+mn-cs"/>
              </a:rPr>
              <a:t>, 1359-1366.</a:t>
            </a:r>
          </a:p>
          <a:p>
            <a:r>
              <a:rPr lang="en-US" sz="1200" kern="1200" dirty="0">
                <a:solidFill>
                  <a:schemeClr val="tx1"/>
                </a:solidFill>
                <a:effectLst/>
                <a:latin typeface="+mn-lt"/>
                <a:ea typeface="+mn-ea"/>
                <a:cs typeface="+mn-cs"/>
              </a:rPr>
              <a:t>Full text available open access here, </a:t>
            </a:r>
            <a:r>
              <a:rPr lang="en-US" sz="1200" u="sng" kern="1200" dirty="0">
                <a:solidFill>
                  <a:schemeClr val="tx1"/>
                </a:solidFill>
                <a:effectLst/>
                <a:latin typeface="+mn-lt"/>
                <a:ea typeface="+mn-ea"/>
                <a:cs typeface="+mn-cs"/>
                <a:hlinkClick r:id="rId3"/>
              </a:rPr>
              <a:t>http://pss.sagepub.com/content/22/11/1359.full.pdf+html</a:t>
            </a:r>
            <a:r>
              <a:rPr lang="en-US" sz="1200" kern="1200" dirty="0">
                <a:solidFill>
                  <a:schemeClr val="tx1"/>
                </a:solidFill>
                <a:effectLst/>
                <a:latin typeface="+mn-lt"/>
                <a:ea typeface="+mn-ea"/>
                <a:cs typeface="+mn-cs"/>
              </a:rPr>
              <a:t>, just click on “Full Text pdf”</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11</a:t>
            </a:fld>
            <a:endParaRPr lang="en-US"/>
          </a:p>
        </p:txBody>
      </p:sp>
    </p:spTree>
    <p:extLst>
      <p:ext uri="{BB962C8B-B14F-4D97-AF65-F5344CB8AC3E}">
        <p14:creationId xmlns:p14="http://schemas.microsoft.com/office/powerpoint/2010/main" val="110949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did it– by excluding subjects, dropping</a:t>
            </a:r>
            <a:r>
              <a:rPr lang="en-US" baseline="0" dirty="0"/>
              <a:t> a condition, and using unreported covariates, they were able to get a significant effect.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12</a:t>
            </a:fld>
            <a:endParaRPr lang="en-US"/>
          </a:p>
        </p:txBody>
      </p:sp>
    </p:spTree>
    <p:extLst>
      <p:ext uri="{BB962C8B-B14F-4D97-AF65-F5344CB8AC3E}">
        <p14:creationId xmlns:p14="http://schemas.microsoft.com/office/powerpoint/2010/main" val="118554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Simmons and colleagues further used simulations to show that QRPs can dramatically increase the rate of false positives. In</a:t>
            </a:r>
            <a:r>
              <a:rPr lang="en-US" sz="1200" b="0" baseline="0" dirty="0"/>
              <a:t> combination, dropping a dependent measure that doesn’t “work,” controlling for gender only when it help the effect become significant, and dropping a condition when it doesn’t support the hypothesis can make it more likely than not that you find a significant effect even when there is no real effect.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13</a:t>
            </a:fld>
            <a:endParaRPr lang="en-US"/>
          </a:p>
        </p:txBody>
      </p:sp>
    </p:spTree>
    <p:extLst>
      <p:ext uri="{BB962C8B-B14F-4D97-AF65-F5344CB8AC3E}">
        <p14:creationId xmlns:p14="http://schemas.microsoft.com/office/powerpoint/2010/main" val="215670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What are some of the other Questionable Research Practices you have heard about? (</a:t>
            </a:r>
            <a:r>
              <a:rPr lang="en-US" sz="1200" b="0" i="1" dirty="0">
                <a:solidFill>
                  <a:srgbClr val="FF0000"/>
                </a:solidFill>
              </a:rPr>
              <a:t>students answer</a:t>
            </a:r>
            <a:r>
              <a:rPr lang="en-US" sz="1200" b="0" dirty="0">
                <a:solidFill>
                  <a:srgbClr val="FF0000"/>
                </a:solidFill>
              </a:rPr>
              <a:t>).</a:t>
            </a:r>
            <a:r>
              <a:rPr lang="en-US" sz="1200" b="0" baseline="0" dirty="0">
                <a:solidFill>
                  <a:srgbClr val="FF0000"/>
                </a:solidFill>
              </a:rPr>
              <a:t> </a:t>
            </a:r>
            <a:r>
              <a:rPr lang="en-US" dirty="0"/>
              <a:t>There</a:t>
            </a:r>
            <a:r>
              <a:rPr lang="en-US" baseline="0" dirty="0"/>
              <a:t> are lots of other QRPs that aren’t even here, like combining two similar pilot studies into one larger study, but only if they both show effects in the right direction. Add this and further QRPs and the false positive rate could go even higher.  This is scary stuff!</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14</a:t>
            </a:fld>
            <a:endParaRPr lang="en-US"/>
          </a:p>
        </p:txBody>
      </p:sp>
    </p:spTree>
    <p:extLst>
      <p:ext uri="{BB962C8B-B14F-4D97-AF65-F5344CB8AC3E}">
        <p14:creationId xmlns:p14="http://schemas.microsoft.com/office/powerpoint/2010/main" val="215670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Simmons and colleagues coined the term p-hacking: “exploiting, perhaps unconsciously, researcher degrees of freedom until p is less than .05.” Researcher degrees of freedom is the latitude researchers have to analyze the same dataset</a:t>
            </a:r>
            <a:r>
              <a:rPr lang="en-US" sz="1200" kern="1200" baseline="0" dirty="0">
                <a:solidFill>
                  <a:schemeClr val="tx1"/>
                </a:solidFill>
                <a:effectLst/>
                <a:latin typeface="+mn-lt"/>
                <a:ea typeface="+mn-ea"/>
                <a:cs typeface="+mn-cs"/>
              </a:rPr>
              <a:t> in different ways. </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15</a:t>
            </a:fld>
            <a:endParaRPr lang="en-US"/>
          </a:p>
        </p:txBody>
      </p:sp>
    </p:spTree>
    <p:extLst>
      <p:ext uri="{BB962C8B-B14F-4D97-AF65-F5344CB8AC3E}">
        <p14:creationId xmlns:p14="http://schemas.microsoft.com/office/powerpoint/2010/main" val="132874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is as</a:t>
            </a:r>
            <a:r>
              <a:rPr lang="en-US" sz="1200" b="0" kern="1200" baseline="0" dirty="0">
                <a:solidFill>
                  <a:schemeClr val="tx1"/>
                </a:solidFill>
                <a:effectLst/>
                <a:latin typeface="+mn-lt"/>
                <a:ea typeface="+mn-ea"/>
                <a:cs typeface="+mn-cs"/>
              </a:rPr>
              <a:t> much of an issue for the analysis of archival datasets as it is for experimental datasets, if not more so. For example, researchers can choose different ways to operationalize the same theoretical variable in a way that biases the results. Let me show you an online demonstration of the effects of p-hacking on research results from a real archival dataset. The research question is whether the </a:t>
            </a:r>
            <a:r>
              <a:rPr lang="en-US" b="0" dirty="0"/>
              <a:t>U.S. economy is affected by whether Republicans or Democrats are in office. </a:t>
            </a:r>
            <a:r>
              <a:rPr lang="en-US" sz="1200" b="0" i="1" kern="1200" dirty="0">
                <a:solidFill>
                  <a:schemeClr val="tx1"/>
                </a:solidFill>
                <a:effectLst/>
                <a:latin typeface="+mn-lt"/>
                <a:ea typeface="+mn-ea"/>
                <a:cs typeface="+mn-cs"/>
              </a:rPr>
              <a:t>(Instructor</a:t>
            </a:r>
            <a:r>
              <a:rPr lang="en-US" sz="1200" b="0" i="1" kern="1200" baseline="0" dirty="0">
                <a:solidFill>
                  <a:schemeClr val="tx1"/>
                </a:solidFill>
                <a:effectLst/>
                <a:latin typeface="+mn-lt"/>
                <a:ea typeface="+mn-ea"/>
                <a:cs typeface="+mn-cs"/>
              </a:rPr>
              <a:t> uses this link to access the </a:t>
            </a:r>
            <a:r>
              <a:rPr lang="en-US" sz="1200" b="0" i="1" kern="1200" dirty="0">
                <a:solidFill>
                  <a:schemeClr val="tx1"/>
                </a:solidFill>
                <a:effectLst/>
                <a:latin typeface="+mn-lt"/>
                <a:ea typeface="+mn-ea"/>
                <a:cs typeface="+mn-cs"/>
              </a:rPr>
              <a:t>538 online p-hacking demonstration </a:t>
            </a:r>
            <a:r>
              <a:rPr lang="en-US" sz="1200" b="0" i="1" kern="1200" baseline="0" dirty="0">
                <a:solidFill>
                  <a:schemeClr val="tx1"/>
                </a:solidFill>
                <a:effectLst/>
                <a:latin typeface="+mn-lt"/>
                <a:ea typeface="+mn-ea"/>
                <a:cs typeface="+mn-cs"/>
              </a:rPr>
              <a:t>and selects all of the options under “define terms” </a:t>
            </a:r>
            <a:r>
              <a:rPr lang="en-US" sz="1200" b="0" i="1" u="sng" kern="1200" dirty="0">
                <a:solidFill>
                  <a:schemeClr val="tx1"/>
                </a:solidFill>
                <a:effectLst/>
                <a:latin typeface="+mn-lt"/>
                <a:ea typeface="+mn-ea"/>
                <a:cs typeface="+mn-cs"/>
                <a:hlinkClick r:id="rId3"/>
              </a:rPr>
              <a:t>http://fivethirtyeight.com/features/science-isnt-broken/</a:t>
            </a:r>
            <a:r>
              <a:rPr lang="en-US" sz="1200" b="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As you see here, if you include everything, there is no overall effect on the economy of whether </a:t>
            </a:r>
            <a:r>
              <a:rPr lang="en-US" b="0" dirty="0"/>
              <a:t>Republicans or Democrats are in office. </a:t>
            </a:r>
            <a:r>
              <a:rPr lang="en-US" b="0" baseline="0" dirty="0"/>
              <a:t> </a:t>
            </a:r>
            <a:r>
              <a:rPr lang="en-US" sz="1200" b="0" i="1" kern="1200" baseline="0" dirty="0">
                <a:solidFill>
                  <a:schemeClr val="tx1"/>
                </a:solidFill>
                <a:effectLst/>
                <a:latin typeface="+mn-lt"/>
                <a:ea typeface="+mn-ea"/>
                <a:cs typeface="+mn-cs"/>
              </a:rPr>
              <a:t>(Under “define terms,” the instructor selects “Presidents” and “Employment” and “Inflation,” and the line becomes flat). </a:t>
            </a:r>
            <a:r>
              <a:rPr lang="en-US" sz="1200" b="0" kern="1200" baseline="0" dirty="0">
                <a:solidFill>
                  <a:schemeClr val="tx1"/>
                </a:solidFill>
                <a:effectLst/>
                <a:latin typeface="+mn-lt"/>
                <a:ea typeface="+mn-ea"/>
                <a:cs typeface="+mn-cs"/>
              </a:rPr>
              <a:t>Suppose we just use the top executive, the commander in chief, and employment and inflation as our operationalization of economic prosperity. Now Democrats have a significant positive effect on the economy! </a:t>
            </a:r>
            <a:r>
              <a:rPr lang="en-US" sz="1200" b="0" i="1" kern="1200" baseline="0" dirty="0">
                <a:solidFill>
                  <a:schemeClr val="tx1"/>
                </a:solidFill>
                <a:effectLst/>
                <a:latin typeface="+mn-lt"/>
                <a:ea typeface="+mn-ea"/>
                <a:cs typeface="+mn-cs"/>
              </a:rPr>
              <a:t>(Under “define terms,” the instructor adds “Governors”). </a:t>
            </a:r>
            <a:r>
              <a:rPr lang="en-US" sz="1200" b="0" i="0" u="none" kern="1200" baseline="0" dirty="0">
                <a:solidFill>
                  <a:schemeClr val="tx1"/>
                </a:solidFill>
                <a:effectLst/>
                <a:latin typeface="+mn-lt"/>
                <a:ea typeface="+mn-ea"/>
                <a:cs typeface="+mn-cs"/>
              </a:rPr>
              <a:t>But look what happens with almost the same specification, but adding in Governors. Now the effect reverses, and Democrats are bad for the economy! (</a:t>
            </a:r>
            <a:r>
              <a:rPr lang="en-US" sz="1200" b="0" i="1" u="none" kern="1200" baseline="0" dirty="0">
                <a:solidFill>
                  <a:schemeClr val="tx1"/>
                </a:solidFill>
                <a:effectLst/>
                <a:latin typeface="+mn-lt"/>
                <a:ea typeface="+mn-ea"/>
                <a:cs typeface="+mn-cs"/>
              </a:rPr>
              <a:t>instructor tries various other specifications and the effects flip-flop and reappear and disappear</a:t>
            </a:r>
            <a:r>
              <a:rPr lang="en-US" sz="1200" b="0" i="0" u="none" kern="1200" baseline="0" dirty="0">
                <a:solidFill>
                  <a:schemeClr val="tx1"/>
                </a:solidFill>
                <a:effectLst/>
                <a:latin typeface="+mn-lt"/>
                <a:ea typeface="+mn-ea"/>
                <a:cs typeface="+mn-cs"/>
              </a:rPr>
              <a:t>). You can try this for yourself, the link is in the slides I will send out. </a:t>
            </a:r>
            <a:r>
              <a:rPr lang="en-US" sz="1200" b="0" kern="1200" baseline="0" dirty="0">
                <a:solidFill>
                  <a:schemeClr val="tx1"/>
                </a:solidFill>
                <a:effectLst/>
                <a:latin typeface="+mn-lt"/>
                <a:ea typeface="+mn-ea"/>
                <a:cs typeface="+mn-cs"/>
              </a:rPr>
              <a:t>We will return to the effects of different analytic approaches on research results from archival data in our final lecture, on the Open Data Movement. </a:t>
            </a:r>
            <a:endParaRPr lang="en-US" sz="1200" b="1" u="sng" kern="1200" dirty="0">
              <a:solidFill>
                <a:schemeClr val="tx1"/>
              </a:solidFill>
              <a:effectLst/>
              <a:latin typeface="+mn-lt"/>
              <a:ea typeface="+mn-ea"/>
              <a:cs typeface="+mn-cs"/>
              <a:hlinkClick r:id="rId3"/>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16</a:t>
            </a:fld>
            <a:endParaRPr lang="en-US"/>
          </a:p>
        </p:txBody>
      </p:sp>
    </p:spTree>
    <p:extLst>
      <p:ext uri="{BB962C8B-B14F-4D97-AF65-F5344CB8AC3E}">
        <p14:creationId xmlns:p14="http://schemas.microsoft.com/office/powerpoint/2010/main" val="376834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t>Let’s review some of the direct</a:t>
            </a:r>
            <a:r>
              <a:rPr lang="en-US" sz="1200" b="0" baseline="0" dirty="0"/>
              <a:t> evidence that QRPs are common across scientific fields and subfields. </a:t>
            </a:r>
            <a:r>
              <a:rPr lang="en-US" sz="1200" b="0" dirty="0"/>
              <a:t>A recent ethnographic study of 3</a:t>
            </a:r>
            <a:r>
              <a:rPr lang="en-US" sz="1200" b="0" baseline="0" dirty="0"/>
              <a:t> </a:t>
            </a:r>
            <a:r>
              <a:rPr lang="en-US" sz="1200" b="0" dirty="0"/>
              <a:t>infant cognition labs by a graduate student who worked in those labs notes</a:t>
            </a:r>
            <a:r>
              <a:rPr lang="en-US" sz="1200" b="0" baseline="0" dirty="0"/>
              <a:t> the pervasive use of QRPs, such as </a:t>
            </a:r>
            <a:r>
              <a:rPr lang="en-US" sz="1200" dirty="0"/>
              <a:t>optional stopping,</a:t>
            </a:r>
            <a:r>
              <a:rPr lang="en-US" sz="1200" baseline="0" dirty="0"/>
              <a:t> and adding conditions post-hoc. This is obviously a small sample, but the depth of the qualitative ethnographic approach is great. </a:t>
            </a:r>
            <a:endParaRPr lang="en-US" b="0" dirty="0"/>
          </a:p>
          <a:p>
            <a:pPr marL="0" marR="0" indent="0" algn="l" defTabSz="914400" rtl="0" eaLnBrk="1" fontAlgn="t" latinLnBrk="0" hangingPunct="1">
              <a:lnSpc>
                <a:spcPct val="100000"/>
              </a:lnSpc>
              <a:spcBef>
                <a:spcPts val="0"/>
              </a:spcBef>
              <a:spcAft>
                <a:spcPts val="0"/>
              </a:spcAft>
              <a:buClrTx/>
              <a:buSzTx/>
              <a:buFontTx/>
              <a:buNone/>
              <a:tabLst/>
              <a:defRPr/>
            </a:pPr>
            <a:endParaRPr lang="en-US" dirty="0"/>
          </a:p>
          <a:p>
            <a:pPr marL="0" marR="0" indent="0" algn="l" defTabSz="914400" rtl="0" eaLnBrk="1" fontAlgn="t" latinLnBrk="0" hangingPunct="1">
              <a:lnSpc>
                <a:spcPct val="100000"/>
              </a:lnSpc>
              <a:spcBef>
                <a:spcPts val="0"/>
              </a:spcBef>
              <a:spcAft>
                <a:spcPts val="0"/>
              </a:spcAft>
              <a:buClrTx/>
              <a:buSzTx/>
              <a:buFontTx/>
              <a:buNone/>
              <a:tabLst/>
              <a:defRPr/>
            </a:pPr>
            <a:r>
              <a:rPr lang="en-US" dirty="0"/>
              <a:t>Relevant links:</a:t>
            </a:r>
          </a:p>
          <a:p>
            <a:pPr marL="0" marR="0" indent="0" algn="l" defTabSz="914400" rtl="0" eaLnBrk="1" fontAlgn="t" latinLnBrk="0" hangingPunct="1">
              <a:lnSpc>
                <a:spcPct val="100000"/>
              </a:lnSpc>
              <a:spcBef>
                <a:spcPts val="0"/>
              </a:spcBef>
              <a:spcAft>
                <a:spcPts val="0"/>
              </a:spcAft>
              <a:buClrTx/>
              <a:buSzTx/>
              <a:buFontTx/>
              <a:buNone/>
              <a:tabLst/>
              <a:defRPr/>
            </a:pPr>
            <a:endParaRPr lang="en-US" dirty="0"/>
          </a:p>
          <a:p>
            <a:pPr marL="0" marR="0" indent="0" algn="l" defTabSz="914400" rtl="0" eaLnBrk="1" fontAlgn="t" latinLnBrk="0" hangingPunct="1">
              <a:lnSpc>
                <a:spcPct val="100000"/>
              </a:lnSpc>
              <a:spcBef>
                <a:spcPts val="0"/>
              </a:spcBef>
              <a:spcAft>
                <a:spcPts val="0"/>
              </a:spcAft>
              <a:buClrTx/>
              <a:buSzTx/>
              <a:buFontTx/>
              <a:buNone/>
              <a:tabLst/>
              <a:defRPr/>
            </a:pPr>
            <a:r>
              <a:rPr lang="en-US" dirty="0"/>
              <a:t>Blog post regarding ethnographic study of QRPs in three infant cognition labs</a:t>
            </a:r>
            <a:br>
              <a:rPr lang="en-US" dirty="0"/>
            </a:br>
            <a:r>
              <a:rPr lang="en-US" dirty="0">
                <a:hlinkClick r:id="rId3"/>
              </a:rPr>
              <a:t>https://hardsci.wordpress.com/2016/02/11/an-eye-popping-ethnography-of-three-infant-cognition-labs/</a:t>
            </a:r>
            <a:endParaRPr lang="en-US" dirty="0"/>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Slate article about the baby lab QRP study</a:t>
            </a:r>
          </a:p>
          <a:p>
            <a:pPr rtl="0" fontAlgn="t"/>
            <a:r>
              <a:rPr lang="en-US" sz="1200" kern="1200" dirty="0">
                <a:solidFill>
                  <a:schemeClr val="tx1"/>
                </a:solidFill>
                <a:effectLst/>
                <a:latin typeface="+mn-lt"/>
                <a:ea typeface="+mn-ea"/>
                <a:cs typeface="+mn-cs"/>
                <a:hlinkClick r:id="rId4"/>
              </a:rPr>
              <a:t>http://www.slate.com/articles/health_and_science/science/2016/03/the_psychology_replication_crisis_could_be_due_to_sketchy_practices_in_the.html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17</a:t>
            </a:fld>
            <a:endParaRPr lang="en-US"/>
          </a:p>
        </p:txBody>
      </p:sp>
    </p:spTree>
    <p:extLst>
      <p:ext uri="{BB962C8B-B14F-4D97-AF65-F5344CB8AC3E}">
        <p14:creationId xmlns:p14="http://schemas.microsoft.com/office/powerpoint/2010/main" val="355666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Ben </a:t>
            </a:r>
            <a:r>
              <a:rPr lang="en-US" sz="1200" b="0" kern="1200" dirty="0" err="1">
                <a:solidFill>
                  <a:schemeClr val="tx1"/>
                </a:solidFill>
                <a:effectLst/>
                <a:latin typeface="+mn-lt"/>
                <a:ea typeface="+mn-ea"/>
                <a:cs typeface="+mn-cs"/>
              </a:rPr>
              <a:t>Goldacre</a:t>
            </a:r>
            <a:r>
              <a:rPr lang="en-US" sz="1200" b="0" kern="1200" dirty="0">
                <a:solidFill>
                  <a:schemeClr val="tx1"/>
                </a:solidFill>
                <a:effectLst/>
                <a:latin typeface="+mn-lt"/>
                <a:ea typeface="+mn-ea"/>
                <a:cs typeface="+mn-cs"/>
              </a:rPr>
              <a:t> and colleagues have an initiative tracking</a:t>
            </a:r>
            <a:r>
              <a:rPr lang="en-US" sz="1200" b="0" kern="1200" baseline="0" dirty="0">
                <a:solidFill>
                  <a:schemeClr val="tx1"/>
                </a:solidFill>
                <a:effectLst/>
                <a:latin typeface="+mn-lt"/>
                <a:ea typeface="+mn-ea"/>
                <a:cs typeface="+mn-cs"/>
              </a:rPr>
              <a:t> </a:t>
            </a:r>
            <a:r>
              <a:rPr lang="en-US" sz="1200" b="0" dirty="0"/>
              <a:t>outcome switching at medical journals,</a:t>
            </a:r>
            <a:r>
              <a:rPr lang="en-US" sz="1200" b="0" baseline="0" dirty="0"/>
              <a:t> cases where the authors reported a different DV than they had originally stipulated in their study plan. </a:t>
            </a:r>
            <a:r>
              <a:rPr lang="en-US" sz="1200" b="0" dirty="0">
                <a:solidFill>
                  <a:srgbClr val="FF0000"/>
                </a:solidFill>
              </a:rPr>
              <a:t>How many of 67 studies they looked at</a:t>
            </a:r>
            <a:r>
              <a:rPr lang="en-US" sz="1200" b="0" baseline="0" dirty="0">
                <a:solidFill>
                  <a:srgbClr val="FF0000"/>
                </a:solidFill>
              </a:rPr>
              <a:t> do you think did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Outcome switching at medical journals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http://retractionwatch.com/2016/02/26/top-journals-give-mixed-response-to-learning-published-trials-didnt-proceed-as-planned/#more-37075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here for more</a:t>
            </a:r>
            <a:r>
              <a:rPr lang="en-US" sz="1200" kern="1200" baseline="0" dirty="0">
                <a:solidFill>
                  <a:schemeClr val="tx1"/>
                </a:solidFill>
                <a:effectLst/>
                <a:latin typeface="+mn-lt"/>
                <a:ea typeface="+mn-ea"/>
                <a:cs typeface="+mn-cs"/>
              </a:rPr>
              <a:t> details:</a:t>
            </a:r>
          </a:p>
          <a:p>
            <a:r>
              <a:rPr lang="en-US" sz="1200" kern="1200" dirty="0">
                <a:solidFill>
                  <a:schemeClr val="tx1"/>
                </a:solidFill>
                <a:effectLst/>
                <a:latin typeface="+mn-lt"/>
                <a:ea typeface="+mn-ea"/>
                <a:cs typeface="+mn-cs"/>
              </a:rPr>
              <a:t>http://compare-</a:t>
            </a:r>
            <a:r>
              <a:rPr lang="en-US" sz="1200" kern="1200" dirty="0" err="1">
                <a:solidFill>
                  <a:schemeClr val="tx1"/>
                </a:solidFill>
                <a:effectLst/>
                <a:latin typeface="+mn-lt"/>
                <a:ea typeface="+mn-ea"/>
                <a:cs typeface="+mn-cs"/>
              </a:rPr>
              <a:t>trials.org</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18</a:t>
            </a:fld>
            <a:endParaRPr lang="en-US"/>
          </a:p>
        </p:txBody>
      </p:sp>
    </p:spTree>
    <p:extLst>
      <p:ext uri="{BB962C8B-B14F-4D97-AF65-F5344CB8AC3E}">
        <p14:creationId xmlns:p14="http://schemas.microsoft.com/office/powerpoint/2010/main" val="10802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58</a:t>
            </a:r>
            <a:r>
              <a:rPr lang="en-US" sz="1200" baseline="0" dirty="0"/>
              <a:t> out of </a:t>
            </a:r>
            <a:r>
              <a:rPr lang="en-US" sz="1200" dirty="0"/>
              <a:t>67! In 58</a:t>
            </a:r>
            <a:r>
              <a:rPr lang="en-US" sz="1200" baseline="0" dirty="0"/>
              <a:t> out of </a:t>
            </a:r>
            <a:r>
              <a:rPr lang="en-US" sz="1200" dirty="0"/>
              <a:t>67 studies, the authors dropped a DV or added a new one</a:t>
            </a:r>
            <a:r>
              <a:rPr lang="en-US" sz="1200" baseline="0" dirty="0"/>
              <a:t> between the analysis they had originally planned and the final study report.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Relevant links: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Outcome switching at medical journals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http://retractionwatch.com/2016/02/26/top-journals-give-mixed-response-to-learning-published-trials-didnt-proceed-as-planned/#more-37075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here for more</a:t>
            </a:r>
            <a:r>
              <a:rPr lang="en-US" sz="1200" kern="1200" baseline="0" dirty="0">
                <a:solidFill>
                  <a:schemeClr val="tx1"/>
                </a:solidFill>
                <a:effectLst/>
                <a:latin typeface="+mn-lt"/>
                <a:ea typeface="+mn-ea"/>
                <a:cs typeface="+mn-cs"/>
              </a:rPr>
              <a:t> details:</a:t>
            </a:r>
          </a:p>
          <a:p>
            <a:r>
              <a:rPr lang="en-US" sz="1200" kern="1200" dirty="0">
                <a:solidFill>
                  <a:schemeClr val="tx1"/>
                </a:solidFill>
                <a:effectLst/>
                <a:latin typeface="+mn-lt"/>
                <a:ea typeface="+mn-ea"/>
                <a:cs typeface="+mn-cs"/>
              </a:rPr>
              <a:t>http://compare-</a:t>
            </a:r>
            <a:r>
              <a:rPr lang="en-US" sz="1200" kern="1200" dirty="0" err="1">
                <a:solidFill>
                  <a:schemeClr val="tx1"/>
                </a:solidFill>
                <a:effectLst/>
                <a:latin typeface="+mn-lt"/>
                <a:ea typeface="+mn-ea"/>
                <a:cs typeface="+mn-cs"/>
              </a:rPr>
              <a:t>trials.org</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19</a:t>
            </a:fld>
            <a:endParaRPr lang="en-US"/>
          </a:p>
        </p:txBody>
      </p:sp>
    </p:spTree>
    <p:extLst>
      <p:ext uri="{BB962C8B-B14F-4D97-AF65-F5344CB8AC3E}">
        <p14:creationId xmlns:p14="http://schemas.microsoft.com/office/powerpoint/2010/main" val="10802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cover a number of issues</a:t>
            </a:r>
            <a:r>
              <a:rPr lang="en-US" baseline="0" dirty="0"/>
              <a:t> at the forefront of the current open science movement. These will include the crisis of confidence in science caused by increased attention on questionable research practices and publication bias, evidence that many research findings cannot be easily replicated by independent laboratories, and the movement to make the data from scientific papers publicly available for re-analysis by anyone. Our class will also have a number of running themes we will return to again and again: research ethics, incentive structures in science, and c</a:t>
            </a:r>
            <a:r>
              <a:rPr lang="en-US" sz="1200" dirty="0"/>
              <a:t>rowdsourced solutions to the problems facing science. </a:t>
            </a:r>
            <a:br>
              <a:rPr lang="en-US" sz="1200" dirty="0"/>
            </a:br>
            <a:endParaRPr lang="en-US" sz="120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a:t>
            </a:fld>
            <a:endParaRPr lang="en-US"/>
          </a:p>
        </p:txBody>
      </p:sp>
    </p:spTree>
    <p:extLst>
      <p:ext uri="{BB962C8B-B14F-4D97-AF65-F5344CB8AC3E}">
        <p14:creationId xmlns:p14="http://schemas.microsoft.com/office/powerpoint/2010/main" val="22012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approach</a:t>
            </a:r>
            <a:r>
              <a:rPr lang="en-US" sz="1200" kern="1200" baseline="0" dirty="0">
                <a:solidFill>
                  <a:schemeClr val="tx1"/>
                </a:solidFill>
                <a:effectLst/>
                <a:latin typeface="+mn-lt"/>
                <a:ea typeface="+mn-ea"/>
                <a:cs typeface="+mn-cs"/>
              </a:rPr>
              <a:t> is to </a:t>
            </a:r>
            <a:r>
              <a:rPr lang="en-US" sz="1200" b="0" kern="1200" baseline="0" dirty="0">
                <a:solidFill>
                  <a:schemeClr val="tx1"/>
                </a:solidFill>
                <a:effectLst/>
                <a:latin typeface="+mn-lt"/>
                <a:ea typeface="+mn-ea"/>
                <a:cs typeface="+mn-cs"/>
              </a:rPr>
              <a:t>c</a:t>
            </a:r>
            <a:r>
              <a:rPr lang="en-US" sz="1200" b="0" dirty="0"/>
              <a:t>ompare dissertations and published papers, as</a:t>
            </a:r>
            <a:r>
              <a:rPr lang="en-US" sz="1200" b="0" baseline="0" dirty="0"/>
              <a:t> was done in the field of management. What do you think is the </a:t>
            </a:r>
            <a:r>
              <a:rPr lang="en-US" sz="1200" dirty="0">
                <a:solidFill>
                  <a:srgbClr val="FF0000"/>
                </a:solidFill>
              </a:rPr>
              <a:t>ratio of supported vs unsupported hypotheses as we compare dissertations</a:t>
            </a:r>
            <a:r>
              <a:rPr lang="en-US" sz="1200" baseline="0" dirty="0">
                <a:solidFill>
                  <a:srgbClr val="FF0000"/>
                </a:solidFill>
              </a:rPr>
              <a:t> to the final journal publication that came out of that dissertation? (</a:t>
            </a:r>
            <a:r>
              <a:rPr lang="en-US" sz="1200" i="1" baseline="0" dirty="0">
                <a:solidFill>
                  <a:srgbClr val="FF0000"/>
                </a:solidFill>
              </a:rPr>
              <a:t>students give estimates</a:t>
            </a:r>
            <a:r>
              <a:rPr lang="en-US" sz="1200" baseline="0" dirty="0">
                <a:solidFill>
                  <a:srgbClr val="FF0000"/>
                </a:solidFill>
              </a:rPr>
              <a:t>).</a:t>
            </a:r>
            <a:endParaRPr lang="en-US" sz="1200" b="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Relevant links: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Chrysalis effect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paywalled</a:t>
            </a:r>
            <a:r>
              <a:rPr lang="en-US" sz="1200" kern="1200" baseline="0" dirty="0">
                <a:solidFill>
                  <a:schemeClr val="tx1"/>
                </a:solidFill>
                <a:effectLst/>
                <a:latin typeface="+mn-lt"/>
                <a:ea typeface="+mn-ea"/>
                <a:cs typeface="+mn-cs"/>
              </a:rPr>
              <a:t>)</a:t>
            </a:r>
          </a:p>
          <a:p>
            <a:r>
              <a:rPr lang="en-US" sz="1200" kern="1200" baseline="0" dirty="0">
                <a:solidFill>
                  <a:schemeClr val="tx1"/>
                </a:solidFill>
                <a:effectLst/>
                <a:latin typeface="+mn-lt"/>
                <a:ea typeface="+mn-ea"/>
                <a:cs typeface="+mn-cs"/>
              </a:rPr>
              <a:t>http://jom.sagepub.com/content/early/2014/03/18/0149206314527133.abstract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Coverage in retraction watch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http://retractionwatch.com/2014/03/25/the-chrysalis-effect-how-ugly-initial-results-metamorphosize-into-beautiful-articles/</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20</a:t>
            </a:fld>
            <a:endParaRPr lang="en-US"/>
          </a:p>
        </p:txBody>
      </p:sp>
    </p:spTree>
    <p:extLst>
      <p:ext uri="{BB962C8B-B14F-4D97-AF65-F5344CB8AC3E}">
        <p14:creationId xmlns:p14="http://schemas.microsoft.com/office/powerpoint/2010/main" val="10802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ratio of supported to unsupported hypotheses more than doubles!</a:t>
            </a:r>
            <a:r>
              <a:rPr lang="en-US" sz="1200" baseline="0" dirty="0"/>
              <a:t> </a:t>
            </a: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called the “</a:t>
            </a:r>
            <a:r>
              <a:rPr lang="en-US" sz="1200" kern="1200" dirty="0">
                <a:solidFill>
                  <a:schemeClr val="tx1"/>
                </a:solidFill>
                <a:effectLst/>
                <a:latin typeface="+mn-lt"/>
                <a:ea typeface="+mn-ea"/>
                <a:cs typeface="+mn-cs"/>
              </a:rPr>
              <a:t>chrysalis effect.” It is an incredibly</a:t>
            </a:r>
            <a:r>
              <a:rPr lang="en-US" sz="1200" kern="1200" baseline="0" dirty="0">
                <a:solidFill>
                  <a:schemeClr val="tx1"/>
                </a:solidFill>
                <a:effectLst/>
                <a:latin typeface="+mn-lt"/>
                <a:ea typeface="+mn-ea"/>
                <a:cs typeface="+mn-cs"/>
              </a:rPr>
              <a:t> weak test for the presence of QRPs, since this only captures the QRPs between the final version of the dissertation and the publication in the journal.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Relevant links: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Chrysalis effect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paywalled</a:t>
            </a:r>
            <a:r>
              <a:rPr lang="en-US" sz="1200" kern="1200" baseline="0" dirty="0">
                <a:solidFill>
                  <a:schemeClr val="tx1"/>
                </a:solidFill>
                <a:effectLst/>
                <a:latin typeface="+mn-lt"/>
                <a:ea typeface="+mn-ea"/>
                <a:cs typeface="+mn-cs"/>
              </a:rPr>
              <a:t>)</a:t>
            </a:r>
          </a:p>
          <a:p>
            <a:r>
              <a:rPr lang="en-US" sz="1200" kern="1200" baseline="0" dirty="0">
                <a:solidFill>
                  <a:schemeClr val="tx1"/>
                </a:solidFill>
                <a:effectLst/>
                <a:latin typeface="+mn-lt"/>
                <a:ea typeface="+mn-ea"/>
                <a:cs typeface="+mn-cs"/>
              </a:rPr>
              <a:t>http://jom.sagepub.com/content/early/2014/03/18/0149206314527133.abstract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Coverage in retraction watch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http://retractionwatch.com/2014/03/25/the-chrysalis-effect-how-ugly-initial-results-metamorphosize-into-beautiful-articles/</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21</a:t>
            </a:fld>
            <a:endParaRPr lang="en-US"/>
          </a:p>
        </p:txBody>
      </p:sp>
    </p:spTree>
    <p:extLst>
      <p:ext uri="{BB962C8B-B14F-4D97-AF65-F5344CB8AC3E}">
        <p14:creationId xmlns:p14="http://schemas.microsoft.com/office/powerpoint/2010/main" val="108022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Another empirical test for QRPs, this time in psychology, leveraged the TESS, or </a:t>
            </a:r>
            <a:r>
              <a:rPr lang="en-US" sz="1200" dirty="0"/>
              <a:t>Time Sharing Experiments for the Social Sciences. The TESS organization runs national representative samples of Americans in experiments based on proposals by researchers.</a:t>
            </a:r>
            <a:r>
              <a:rPr lang="en-US" sz="1200" baseline="0" dirty="0"/>
              <a:t> </a:t>
            </a:r>
            <a:r>
              <a:rPr lang="en-US" sz="1200" dirty="0"/>
              <a:t>After an embargo period, the materials and data are made public.</a:t>
            </a:r>
            <a:r>
              <a:rPr lang="en-US" sz="1200" baseline="0" dirty="0"/>
              <a:t> </a:t>
            </a:r>
            <a:r>
              <a:rPr lang="en-US" sz="1200" dirty="0"/>
              <a:t>Franco and colleagues compared the published reports of the studies with the TESS records of what actually happened in the study. </a:t>
            </a:r>
            <a:r>
              <a:rPr lang="en-US" sz="2400" dirty="0">
                <a:solidFill>
                  <a:srgbClr val="FF0000"/>
                </a:solidFill>
              </a:rPr>
              <a:t>What percentage of final reports do you</a:t>
            </a:r>
            <a:r>
              <a:rPr lang="en-US" sz="2400" baseline="0" dirty="0">
                <a:solidFill>
                  <a:srgbClr val="FF0000"/>
                </a:solidFill>
              </a:rPr>
              <a:t> think </a:t>
            </a:r>
            <a:r>
              <a:rPr lang="en-US" sz="2400" dirty="0">
                <a:solidFill>
                  <a:srgbClr val="FF0000"/>
                </a:solidFill>
              </a:rPr>
              <a:t>dropped DVs</a:t>
            </a:r>
            <a:r>
              <a:rPr lang="en-US" sz="2400" baseline="0" dirty="0">
                <a:solidFill>
                  <a:srgbClr val="FF0000"/>
                </a:solidFill>
              </a:rPr>
              <a:t>? </a:t>
            </a:r>
            <a:r>
              <a:rPr lang="en-US" sz="2400" dirty="0">
                <a:solidFill>
                  <a:srgbClr val="FF0000"/>
                </a:solidFill>
              </a:rPr>
              <a:t>What percentage of final reports do you</a:t>
            </a:r>
            <a:r>
              <a:rPr lang="en-US" sz="2400" baseline="0" dirty="0">
                <a:solidFill>
                  <a:srgbClr val="FF0000"/>
                </a:solidFill>
              </a:rPr>
              <a:t> think </a:t>
            </a:r>
            <a:r>
              <a:rPr lang="en-US" sz="2400" dirty="0">
                <a:solidFill>
                  <a:srgbClr val="FF0000"/>
                </a:solidFill>
              </a:rPr>
              <a:t>dropped conditions? (</a:t>
            </a:r>
            <a:r>
              <a:rPr lang="en-US" sz="2400" i="1" dirty="0">
                <a:solidFill>
                  <a:srgbClr val="FF0000"/>
                </a:solidFill>
              </a:rPr>
              <a:t>students give estimates</a:t>
            </a:r>
            <a:r>
              <a:rPr lang="en-US" sz="2400" dirty="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Relevant links: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Underreporting in Psychology Experiments Evidence From a Study Registry </a:t>
            </a:r>
            <a:r>
              <a:rPr lang="en-US" b="0" u="sng" dirty="0">
                <a:hlinkClick r:id="rId3"/>
              </a:rPr>
              <a:t>http://spp.sagepub.com/content/early/2015/08/06/1948550615598377.abstract?rss=1</a:t>
            </a:r>
            <a:endParaRPr lang="en-US" b="0"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TESS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http://www.tessexperiments.org/data/willer562.html</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22</a:t>
            </a:fld>
            <a:endParaRPr lang="en-US"/>
          </a:p>
        </p:txBody>
      </p:sp>
    </p:spTree>
    <p:extLst>
      <p:ext uri="{BB962C8B-B14F-4D97-AF65-F5344CB8AC3E}">
        <p14:creationId xmlns:p14="http://schemas.microsoft.com/office/powerpoint/2010/main" val="1444629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40% of published psychology studies from TESS didn't report all of the experimental conditions. 70% didn't report all of the dependent measures. The</a:t>
            </a:r>
            <a:r>
              <a:rPr lang="en-US" sz="1200" baseline="0" dirty="0"/>
              <a:t> </a:t>
            </a:r>
            <a:r>
              <a:rPr lang="en-US" sz="1200" dirty="0"/>
              <a:t>reported effect sizes were twice as large as the unreported effect sizes and three times as likely to be statistically</a:t>
            </a:r>
            <a:r>
              <a:rPr lang="en-US" sz="1200" baseline="0" dirty="0"/>
              <a:t> significant, in other words</a:t>
            </a:r>
            <a:r>
              <a:rPr lang="en-US" sz="1200" dirty="0"/>
              <a:t>  </a:t>
            </a:r>
            <a:r>
              <a:rPr lang="en-US" sz="1200" i="1" dirty="0"/>
              <a:t>p</a:t>
            </a:r>
            <a:r>
              <a:rPr lang="en-US" sz="1200" dirty="0"/>
              <a:t> &lt; .05. And</a:t>
            </a:r>
            <a:r>
              <a:rPr lang="en-US" sz="1200" baseline="0" dirty="0"/>
              <a:t> t</a:t>
            </a:r>
            <a:r>
              <a:rPr lang="en-US" sz="1200" dirty="0"/>
              <a:t>his is when everything is totally public and anyone can check!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Underreporting in Psychology Experiments Evidence From a Study Registry </a:t>
            </a:r>
            <a:r>
              <a:rPr lang="en-US" b="0" u="sng" dirty="0">
                <a:hlinkClick r:id="rId3"/>
              </a:rPr>
              <a:t>http://spp.sagepub.com/content/early/2015/08/06/1948550615598377.abstract?rss=1</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TESS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http://www.tessexperiments.org/data/willer562.html</a:t>
            </a:r>
          </a:p>
          <a:p>
            <a:endParaRPr lang="en-US" b="0" dirty="0"/>
          </a:p>
          <a:p>
            <a:pPr marL="0" indent="0">
              <a:buNone/>
            </a:pPr>
            <a:r>
              <a:rPr lang="en-US" b="0" dirty="0"/>
              <a:t>Image from the study</a:t>
            </a:r>
          </a:p>
          <a:p>
            <a:pPr marL="0" indent="0">
              <a:buNone/>
            </a:pPr>
            <a:r>
              <a:rPr lang="en-US" b="0" u="sng" dirty="0">
                <a:hlinkClick r:id="rId4"/>
              </a:rPr>
              <a:t>https://mobile.twitter.com/ecsalomon/status/629649814427410432/photo/1</a:t>
            </a:r>
            <a:endParaRPr lang="en-US"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23</a:t>
            </a:fld>
            <a:endParaRPr lang="en-US"/>
          </a:p>
        </p:txBody>
      </p:sp>
    </p:spTree>
    <p:extLst>
      <p:ext uri="{BB962C8B-B14F-4D97-AF65-F5344CB8AC3E}">
        <p14:creationId xmlns:p14="http://schemas.microsoft.com/office/powerpoint/2010/main" val="251759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a:t>
            </a:r>
            <a:r>
              <a:rPr lang="en-US" sz="1200" kern="1200" dirty="0">
                <a:solidFill>
                  <a:schemeClr val="tx1"/>
                </a:solidFill>
                <a:effectLst/>
                <a:latin typeface="+mn-lt"/>
                <a:ea typeface="+mn-ea"/>
                <a:cs typeface="+mn-cs"/>
              </a:rPr>
              <a:t>paper by </a:t>
            </a:r>
            <a:r>
              <a:rPr lang="en-US" sz="1200" b="0" kern="1200" dirty="0">
                <a:solidFill>
                  <a:schemeClr val="tx1"/>
                </a:solidFill>
                <a:effectLst/>
                <a:latin typeface="+mn-lt"/>
                <a:ea typeface="+mn-ea"/>
                <a:cs typeface="+mn-cs"/>
              </a:rPr>
              <a:t>Andrew </a:t>
            </a:r>
            <a:r>
              <a:rPr lang="en-US" sz="1200" b="0" i="0" kern="1200" dirty="0" err="1">
                <a:solidFill>
                  <a:schemeClr val="tx1"/>
                </a:solidFill>
                <a:effectLst/>
                <a:latin typeface="+mn-lt"/>
                <a:ea typeface="+mn-ea"/>
                <a:cs typeface="+mn-cs"/>
              </a:rPr>
              <a:t>Gelman</a:t>
            </a:r>
            <a:r>
              <a:rPr lang="en-US" sz="1200" b="0" kern="1200" dirty="0">
                <a:solidFill>
                  <a:schemeClr val="tx1"/>
                </a:solidFill>
                <a:effectLst/>
                <a:latin typeface="+mn-lt"/>
                <a:ea typeface="+mn-ea"/>
                <a:cs typeface="+mn-cs"/>
              </a:rPr>
              <a:t> and Eric </a:t>
            </a:r>
            <a:r>
              <a:rPr lang="en-US" sz="1200" b="0" i="0" kern="1200" dirty="0" err="1">
                <a:solidFill>
                  <a:schemeClr val="tx1"/>
                </a:solidFill>
                <a:effectLst/>
                <a:latin typeface="+mn-lt"/>
                <a:ea typeface="+mn-ea"/>
                <a:cs typeface="+mn-cs"/>
              </a:rPr>
              <a:t>Loken</a:t>
            </a:r>
            <a:r>
              <a:rPr lang="en-US" sz="1200" b="0" i="0" kern="1200" dirty="0">
                <a:solidFill>
                  <a:schemeClr val="tx1"/>
                </a:solidFill>
                <a:effectLst/>
                <a:latin typeface="+mn-lt"/>
                <a:ea typeface="+mn-ea"/>
                <a:cs typeface="+mn-cs"/>
              </a:rPr>
              <a:t> emphasizes</a:t>
            </a:r>
            <a:r>
              <a:rPr lang="en-US" sz="1200" b="0" i="0" kern="1200" baseline="0" dirty="0">
                <a:solidFill>
                  <a:schemeClr val="tx1"/>
                </a:solidFill>
                <a:effectLst/>
                <a:latin typeface="+mn-lt"/>
                <a:ea typeface="+mn-ea"/>
                <a:cs typeface="+mn-cs"/>
              </a:rPr>
              <a:t> that </a:t>
            </a:r>
            <a:r>
              <a:rPr lang="en-US" sz="1200" dirty="0"/>
              <a:t>researchers do not need to actively </a:t>
            </a:r>
            <a:r>
              <a:rPr lang="en-US" sz="1200" i="1" dirty="0"/>
              <a:t>p-hack</a:t>
            </a:r>
            <a:r>
              <a:rPr lang="en-US" sz="1200" dirty="0"/>
              <a:t> data to get spurious results. We often look at our results,</a:t>
            </a:r>
            <a:r>
              <a:rPr lang="en-US" sz="1200" baseline="0" dirty="0"/>
              <a:t> then choose the analysis to do, which capitalizes on chance. </a:t>
            </a:r>
            <a:r>
              <a:rPr lang="en-US" sz="1200" dirty="0"/>
              <a:t>In other words, analyses are often chosen post-hoc based on observed pattern in the data– we look at a pattern and </a:t>
            </a:r>
            <a:r>
              <a:rPr lang="en-US" sz="1200" dirty="0" err="1"/>
              <a:t>ask,</a:t>
            </a:r>
            <a:r>
              <a:rPr lang="en-US" sz="1200" i="1" dirty="0" err="1"/>
              <a:t>“is</a:t>
            </a:r>
            <a:r>
              <a:rPr lang="en-US" sz="1200" i="1" dirty="0"/>
              <a:t> that significant?”</a:t>
            </a:r>
            <a:r>
              <a:rPr lang="en-US" sz="1200" dirty="0"/>
              <a:t>. We also </a:t>
            </a:r>
            <a:r>
              <a:rPr lang="en-US" sz="2400" dirty="0"/>
              <a:t>HARK or hypothesize after the facts are known. </a:t>
            </a:r>
            <a:r>
              <a:rPr lang="en-US" sz="2400" b="0" dirty="0" err="1"/>
              <a:t>Gelman</a:t>
            </a:r>
            <a:r>
              <a:rPr lang="en-US" sz="2400" b="0" dirty="0"/>
              <a:t> and </a:t>
            </a:r>
            <a:r>
              <a:rPr lang="en-US" sz="2400" b="0" dirty="0" err="1"/>
              <a:t>Loken</a:t>
            </a:r>
            <a:r>
              <a:rPr lang="en-US" sz="2400" b="0" dirty="0"/>
              <a:t> refer to this as walking</a:t>
            </a:r>
            <a:r>
              <a:rPr lang="en-US" sz="2400" b="0" baseline="0" dirty="0"/>
              <a:t> </a:t>
            </a:r>
            <a:r>
              <a:rPr lang="en-US" sz="2400" b="0" dirty="0"/>
              <a:t>the Garden of Forking Paths.</a:t>
            </a:r>
            <a:br>
              <a:rPr lang="en-US" sz="2400" b="1" dirty="0"/>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Gelman</a:t>
            </a:r>
            <a:r>
              <a:rPr lang="en-US" sz="1200" kern="1200" dirty="0">
                <a:solidFill>
                  <a:schemeClr val="tx1"/>
                </a:solidFill>
                <a:effectLst/>
                <a:latin typeface="+mn-lt"/>
                <a:ea typeface="+mn-ea"/>
                <a:cs typeface="+mn-cs"/>
              </a:rPr>
              <a:t>, A., &amp; </a:t>
            </a:r>
            <a:r>
              <a:rPr lang="en-US" sz="1200" kern="1200" dirty="0" err="1">
                <a:solidFill>
                  <a:schemeClr val="tx1"/>
                </a:solidFill>
                <a:effectLst/>
                <a:latin typeface="+mn-lt"/>
                <a:ea typeface="+mn-ea"/>
                <a:cs typeface="+mn-cs"/>
              </a:rPr>
              <a:t>Loken</a:t>
            </a:r>
            <a:r>
              <a:rPr lang="en-US" sz="1200" kern="1200" dirty="0">
                <a:solidFill>
                  <a:schemeClr val="tx1"/>
                </a:solidFill>
                <a:effectLst/>
                <a:latin typeface="+mn-lt"/>
                <a:ea typeface="+mn-ea"/>
                <a:cs typeface="+mn-cs"/>
              </a:rPr>
              <a:t>, E. (2014). The statistical crisis in science. </a:t>
            </a:r>
            <a:r>
              <a:rPr lang="en-US" sz="1200" i="1" kern="1200" dirty="0">
                <a:solidFill>
                  <a:schemeClr val="tx1"/>
                </a:solidFill>
                <a:effectLst/>
                <a:latin typeface="+mn-lt"/>
                <a:ea typeface="+mn-ea"/>
                <a:cs typeface="+mn-cs"/>
              </a:rPr>
              <a:t>American Scientist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102</a:t>
            </a:r>
            <a:r>
              <a:rPr lang="en-US" sz="1200" kern="1200" dirty="0">
                <a:solidFill>
                  <a:schemeClr val="tx1"/>
                </a:solidFill>
                <a:effectLst/>
                <a:latin typeface="+mn-lt"/>
                <a:ea typeface="+mn-ea"/>
                <a:cs typeface="+mn-cs"/>
              </a:rPr>
              <a:t>, 460. (aka “The garden of forking paths”</a:t>
            </a:r>
          </a:p>
          <a:p>
            <a:r>
              <a:rPr lang="en-US" sz="1200" kern="1200" dirty="0">
                <a:solidFill>
                  <a:schemeClr val="tx1"/>
                </a:solidFill>
                <a:effectLst/>
                <a:latin typeface="+mn-lt"/>
                <a:ea typeface="+mn-ea"/>
                <a:cs typeface="+mn-cs"/>
              </a:rPr>
              <a:t>Full text of draft: </a:t>
            </a:r>
            <a:r>
              <a:rPr lang="en-US" sz="1200" u="sng" kern="1200" dirty="0">
                <a:solidFill>
                  <a:schemeClr val="tx1"/>
                </a:solidFill>
                <a:effectLst/>
                <a:latin typeface="+mn-lt"/>
                <a:ea typeface="+mn-ea"/>
                <a:cs typeface="+mn-cs"/>
                <a:hlinkClick r:id="rId3"/>
              </a:rPr>
              <a:t>http://www.stat.columbia.edu/~gelman/research/unpublished/p_hacking.pdf</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4AC74-468A-49DE-B98E-5D6E34CF22B6}" type="slidenum">
              <a:rPr lang="en-US" smtClean="0"/>
              <a:t>24</a:t>
            </a:fld>
            <a:endParaRPr lang="en-US"/>
          </a:p>
        </p:txBody>
      </p:sp>
    </p:spTree>
    <p:extLst>
      <p:ext uri="{BB962C8B-B14F-4D97-AF65-F5344CB8AC3E}">
        <p14:creationId xmlns:p14="http://schemas.microsoft.com/office/powerpoint/2010/main" val="2726942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Remember our</a:t>
            </a:r>
            <a:r>
              <a:rPr lang="en-US" sz="1200" baseline="0" dirty="0"/>
              <a:t> p-hacking demonstration earlier? </a:t>
            </a:r>
            <a:r>
              <a:rPr lang="en-US" sz="1200" dirty="0"/>
              <a:t>Analytic choices regarding data and the conclusions drawn may also be affected by researchers’ political ideology. </a:t>
            </a:r>
            <a:r>
              <a:rPr lang="en-US" sz="1200" dirty="0" err="1"/>
              <a:t>Jelveh</a:t>
            </a:r>
            <a:r>
              <a:rPr lang="en-US" sz="1200" dirty="0"/>
              <a:t> et al. found that economists’ political beliefs predicted the</a:t>
            </a:r>
            <a:r>
              <a:rPr lang="en-US" sz="1200" baseline="0" dirty="0"/>
              <a:t> empirical results of their findings regarding </a:t>
            </a:r>
            <a:r>
              <a:rPr lang="en-US" sz="1200" dirty="0"/>
              <a:t>government spending, taxes, and the minimum wage.                               </a:t>
            </a:r>
          </a:p>
          <a:p>
            <a:endParaRPr lang="en-US" b="0" dirty="0">
              <a:effectLst/>
            </a:endParaRPr>
          </a:p>
          <a:p>
            <a:r>
              <a:rPr lang="en-US" b="0" dirty="0">
                <a:effectLst/>
              </a:rPr>
              <a:t>Relevant links:</a:t>
            </a:r>
          </a:p>
          <a:p>
            <a:endParaRPr lang="en-US" b="0" dirty="0">
              <a:effectLst/>
            </a:endParaRPr>
          </a:p>
          <a:p>
            <a:r>
              <a:rPr lang="en-US" b="0" dirty="0">
                <a:effectLst/>
              </a:rPr>
              <a:t>Political Language in Economics</a:t>
            </a:r>
          </a:p>
          <a:p>
            <a:r>
              <a:rPr lang="en-US" dirty="0"/>
              <a:t>http://papers.ssrn.com/sol3/papers.cfm?abstract_id=2535453</a:t>
            </a:r>
          </a:p>
          <a:p>
            <a:endParaRPr lang="en-US" dirty="0"/>
          </a:p>
          <a:p>
            <a:r>
              <a:rPr lang="en-US" dirty="0"/>
              <a:t>Summary in 538</a:t>
            </a:r>
          </a:p>
          <a:p>
            <a:r>
              <a:rPr lang="en-US" sz="1200" b="0" kern="1200" dirty="0">
                <a:solidFill>
                  <a:schemeClr val="tx1"/>
                </a:solidFill>
                <a:effectLst/>
                <a:latin typeface="+mn-lt"/>
                <a:ea typeface="+mn-ea"/>
                <a:cs typeface="+mn-cs"/>
                <a:hlinkClick r:id="rId3"/>
              </a:rPr>
              <a:t>http://fivethirtyeight.com/features/economists-arent-as-nonpartisan-as-we-think/?utm_content=buffer94680&amp;utm_medium=social&amp;utm_source=twitter.com&amp;utm_campaign=buffer</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25</a:t>
            </a:fld>
            <a:endParaRPr lang="en-US"/>
          </a:p>
        </p:txBody>
      </p:sp>
    </p:spTree>
    <p:extLst>
      <p:ext uri="{BB962C8B-B14F-4D97-AF65-F5344CB8AC3E}">
        <p14:creationId xmlns:p14="http://schemas.microsoft.com/office/powerpoint/2010/main" val="419315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Note: More details about the language measure, in case</a:t>
            </a:r>
            <a:r>
              <a:rPr lang="en-US" b="0" baseline="0" dirty="0">
                <a:effectLst/>
              </a:rPr>
              <a:t> students ask</a:t>
            </a:r>
            <a:endParaRPr lang="en-US" b="0" dirty="0">
              <a:effectLst/>
            </a:endParaRPr>
          </a:p>
          <a:p>
            <a:endParaRPr lang="en-US" b="0" dirty="0">
              <a:effectLst/>
            </a:endParaRPr>
          </a:p>
          <a:p>
            <a:r>
              <a:rPr lang="en-US" b="0" dirty="0">
                <a:effectLst/>
              </a:rPr>
              <a:t>Relevant links:</a:t>
            </a:r>
          </a:p>
          <a:p>
            <a:endParaRPr lang="en-US" b="0" dirty="0">
              <a:effectLst/>
            </a:endParaRPr>
          </a:p>
          <a:p>
            <a:r>
              <a:rPr lang="en-US" b="0" dirty="0">
                <a:effectLst/>
              </a:rPr>
              <a:t>Political Language in Economics</a:t>
            </a:r>
          </a:p>
          <a:p>
            <a:r>
              <a:rPr lang="en-US" dirty="0"/>
              <a:t>http://papers.ssrn.com/sol3/papers.cfm?abstract_id=2535453</a:t>
            </a:r>
          </a:p>
          <a:p>
            <a:endParaRPr lang="en-US" dirty="0"/>
          </a:p>
          <a:p>
            <a:r>
              <a:rPr lang="en-US" dirty="0"/>
              <a:t>Summary in 538</a:t>
            </a:r>
          </a:p>
          <a:p>
            <a:r>
              <a:rPr lang="en-US" sz="1200" b="0" kern="1200" dirty="0">
                <a:solidFill>
                  <a:schemeClr val="tx1"/>
                </a:solidFill>
                <a:effectLst/>
                <a:latin typeface="+mn-lt"/>
                <a:ea typeface="+mn-ea"/>
                <a:cs typeface="+mn-cs"/>
                <a:hlinkClick r:id="rId3"/>
              </a:rPr>
              <a:t>http://fivethirtyeight.com/features/economists-arent-as-nonpartisan-as-we-think/?utm_content=buffer94680&amp;utm_medium=social&amp;utm_source=twitter.com&amp;utm_campaign=buffer</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26</a:t>
            </a:fld>
            <a:endParaRPr lang="en-US"/>
          </a:p>
        </p:txBody>
      </p:sp>
    </p:spTree>
    <p:extLst>
      <p:ext uri="{BB962C8B-B14F-4D97-AF65-F5344CB8AC3E}">
        <p14:creationId xmlns:p14="http://schemas.microsoft.com/office/powerpoint/2010/main" val="3795827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Note: More details about what the figure</a:t>
            </a:r>
            <a:r>
              <a:rPr lang="en-US" b="0" baseline="0" dirty="0">
                <a:effectLst/>
              </a:rPr>
              <a:t> means, in case students ask</a:t>
            </a:r>
          </a:p>
          <a:p>
            <a:endParaRPr lang="en-US" b="0" baseline="0" dirty="0">
              <a:effectLst/>
            </a:endParaRPr>
          </a:p>
          <a:p>
            <a:r>
              <a:rPr lang="en-US" b="0" baseline="0" dirty="0">
                <a:effectLst/>
              </a:rPr>
              <a:t>Relevant links:</a:t>
            </a:r>
          </a:p>
          <a:p>
            <a:endParaRPr lang="en-US" b="0" baseline="0" dirty="0">
              <a:effectLst/>
            </a:endParaRPr>
          </a:p>
          <a:p>
            <a:r>
              <a:rPr lang="en-US" b="0" dirty="0">
                <a:effectLst/>
              </a:rPr>
              <a:t>Political Language in Economics</a:t>
            </a:r>
          </a:p>
          <a:p>
            <a:r>
              <a:rPr lang="en-US" dirty="0"/>
              <a:t>http://papers.ssrn.com/sol3/papers.cfm?abstract_id=2535453</a:t>
            </a:r>
          </a:p>
          <a:p>
            <a:endParaRPr lang="en-US" dirty="0"/>
          </a:p>
          <a:p>
            <a:r>
              <a:rPr lang="en-US" dirty="0"/>
              <a:t>Summary in 538</a:t>
            </a:r>
          </a:p>
          <a:p>
            <a:r>
              <a:rPr lang="en-US" sz="1200" b="0" kern="1200" dirty="0">
                <a:solidFill>
                  <a:schemeClr val="tx1"/>
                </a:solidFill>
                <a:effectLst/>
                <a:latin typeface="+mn-lt"/>
                <a:ea typeface="+mn-ea"/>
                <a:cs typeface="+mn-cs"/>
                <a:hlinkClick r:id="rId3"/>
              </a:rPr>
              <a:t>http://fivethirtyeight.com/features/economists-arent-as-nonpartisan-as-we-think/?utm_content=buffer94680&amp;utm_medium=social&amp;utm_source=twitter.com&amp;utm_campaign=buffer</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27</a:t>
            </a:fld>
            <a:endParaRPr lang="en-US"/>
          </a:p>
        </p:txBody>
      </p:sp>
    </p:spTree>
    <p:extLst>
      <p:ext uri="{BB962C8B-B14F-4D97-AF65-F5344CB8AC3E}">
        <p14:creationId xmlns:p14="http://schemas.microsoft.com/office/powerpoint/2010/main" val="30254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 from publicly posted presentatio</a:t>
            </a:r>
            <a:r>
              <a:rPr lang="en-US" i="1" baseline="0" dirty="0"/>
              <a:t>n by </a:t>
            </a:r>
            <a:r>
              <a:rPr lang="en-US" i="1" baseline="0" dirty="0" err="1"/>
              <a:t>Jelte</a:t>
            </a:r>
            <a:r>
              <a:rPr lang="en-US" i="1" baseline="0" dirty="0"/>
              <a:t> </a:t>
            </a:r>
            <a:r>
              <a:rPr lang="en-US" i="1" baseline="0" dirty="0" err="1"/>
              <a:t>Wicherts</a:t>
            </a:r>
            <a:endParaRPr lang="en-US" i="1" baseline="0" dirty="0"/>
          </a:p>
          <a:p>
            <a:endParaRPr lang="en-US" baseline="0" dirty="0"/>
          </a:p>
          <a:p>
            <a:r>
              <a:rPr lang="en-US" sz="1200" kern="1200" dirty="0">
                <a:solidFill>
                  <a:schemeClr val="tx1"/>
                </a:solidFill>
                <a:effectLst/>
                <a:latin typeface="+mn-lt"/>
                <a:ea typeface="+mn-ea"/>
                <a:cs typeface="+mn-cs"/>
              </a:rPr>
              <a:t>Related to, but distinct from QRPs is publication bias, or the tendency to only publish statistically significant results in journals. This tendency is much stronger in some academic fields than others, with the field of psychology at the top</a:t>
            </a:r>
            <a:r>
              <a:rPr lang="en-US" sz="1200" kern="1200" baseline="0" dirty="0">
                <a:solidFill>
                  <a:schemeClr val="tx1"/>
                </a:solidFill>
                <a:effectLst/>
                <a:latin typeface="+mn-lt"/>
                <a:ea typeface="+mn-ea"/>
                <a:cs typeface="+mn-cs"/>
              </a:rPr>
              <a:t> of the list</a:t>
            </a:r>
            <a:r>
              <a:rPr lang="en-US" sz="1200" kern="1200" dirty="0">
                <a:solidFill>
                  <a:schemeClr val="tx1"/>
                </a:solidFill>
                <a:effectLst/>
                <a:latin typeface="+mn-lt"/>
                <a:ea typeface="+mn-ea"/>
                <a:cs typeface="+mn-cs"/>
              </a:rPr>
              <a:t> with over 90% of published papers reporting significant results.</a:t>
            </a:r>
          </a:p>
          <a:p>
            <a:br>
              <a:rPr lang="en-US" sz="1200" kern="1200" dirty="0">
                <a:solidFill>
                  <a:schemeClr val="tx1"/>
                </a:solidFill>
                <a:effectLst/>
                <a:latin typeface="+mn-lt"/>
                <a:ea typeface="+mn-ea"/>
                <a:cs typeface="+mn-cs"/>
              </a:rPr>
            </a:br>
            <a:endParaRPr lang="en-US" i="0" baseline="0" dirty="0"/>
          </a:p>
          <a:p>
            <a:endParaRPr lang="en-US" dirty="0"/>
          </a:p>
        </p:txBody>
      </p:sp>
      <p:sp>
        <p:nvSpPr>
          <p:cNvPr id="4" name="Slide Number Placeholder 3"/>
          <p:cNvSpPr>
            <a:spLocks noGrp="1"/>
          </p:cNvSpPr>
          <p:nvPr>
            <p:ph type="sldNum" sz="quarter" idx="10"/>
          </p:nvPr>
        </p:nvSpPr>
        <p:spPr/>
        <p:txBody>
          <a:bodyPr/>
          <a:lstStyle/>
          <a:p>
            <a:fld id="{2EE20D0D-AD17-CB4F-B1A5-E94115BAC890}" type="slidenum">
              <a:rPr lang="en-US" smtClean="0"/>
              <a:pPr/>
              <a:t>28</a:t>
            </a:fld>
            <a:endParaRPr lang="en-US"/>
          </a:p>
        </p:txBody>
      </p:sp>
    </p:spTree>
    <p:extLst>
      <p:ext uri="{BB962C8B-B14F-4D97-AF65-F5344CB8AC3E}">
        <p14:creationId xmlns:p14="http://schemas.microsoft.com/office/powerpoint/2010/main" val="191467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2005,</a:t>
            </a:r>
            <a:r>
              <a:rPr lang="en-US" baseline="0" dirty="0"/>
              <a:t> </a:t>
            </a:r>
            <a:r>
              <a:rPr lang="en-US" dirty="0"/>
              <a:t>John Ioannides published</a:t>
            </a:r>
            <a:r>
              <a:rPr lang="en-US" baseline="0" dirty="0"/>
              <a:t> the most read paper in the history of PLOS1, provocatively titled “Why most published research findings are false.” It has over 1 million views as well as thousands of academic citations. </a:t>
            </a:r>
          </a:p>
          <a:p>
            <a:endParaRPr lang="en-US" baseline="0" dirty="0"/>
          </a:p>
          <a:p>
            <a:r>
              <a:rPr lang="en-US" baseline="0" dirty="0"/>
              <a:t>Relevant links:</a:t>
            </a:r>
          </a:p>
          <a:p>
            <a:endParaRPr lang="en-US" baseline="0" dirty="0"/>
          </a:p>
          <a:p>
            <a:r>
              <a:rPr lang="en-US" sz="1200" kern="1200" dirty="0">
                <a:solidFill>
                  <a:schemeClr val="tx1"/>
                </a:solidFill>
                <a:effectLst/>
                <a:latin typeface="+mn-lt"/>
                <a:ea typeface="+mn-ea"/>
                <a:cs typeface="+mn-cs"/>
              </a:rPr>
              <a:t>Ioannidis, J.P. (2005). Why most published research findings are false.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Medicine. </a:t>
            </a:r>
          </a:p>
          <a:p>
            <a:r>
              <a:rPr lang="en-US" sz="1200" kern="1200" dirty="0">
                <a:solidFill>
                  <a:schemeClr val="tx1"/>
                </a:solidFill>
                <a:effectLst/>
                <a:latin typeface="+mn-lt"/>
                <a:ea typeface="+mn-ea"/>
                <a:cs typeface="+mn-cs"/>
              </a:rPr>
              <a:t>http://www.plosmedicine.org/article/info%3Adoi%2F10.1371%2Fjournal.pmed.0020124 </a:t>
            </a:r>
          </a:p>
          <a:p>
            <a:r>
              <a:rPr lang="en-US" sz="1200" kern="1200" dirty="0">
                <a:solidFill>
                  <a:schemeClr val="tx1"/>
                </a:solidFill>
                <a:effectLst/>
                <a:latin typeface="+mn-lt"/>
                <a:ea typeface="+mn-ea"/>
                <a:cs typeface="+mn-cs"/>
              </a:rPr>
              <a:t>Full text: </a:t>
            </a:r>
            <a:r>
              <a:rPr lang="en-US" sz="1200" u="none" strike="noStrike" kern="1200" dirty="0">
                <a:solidFill>
                  <a:schemeClr val="tx1"/>
                </a:solidFill>
                <a:effectLst/>
                <a:latin typeface="+mn-lt"/>
                <a:ea typeface="+mn-ea"/>
                <a:cs typeface="+mn-cs"/>
                <a:hlinkClick r:id="rId3"/>
              </a:rPr>
              <a:t>http://www.ncbi.nlm.nih.gov/pmc/articles/PMC1182327/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074AC74-468A-49DE-B98E-5D6E34CF22B6}" type="slidenum">
              <a:rPr lang="en-US" smtClean="0"/>
              <a:t>29</a:t>
            </a:fld>
            <a:endParaRPr lang="en-US"/>
          </a:p>
        </p:txBody>
      </p:sp>
    </p:spTree>
    <p:extLst>
      <p:ext uri="{BB962C8B-B14F-4D97-AF65-F5344CB8AC3E}">
        <p14:creationId xmlns:p14="http://schemas.microsoft.com/office/powerpoint/2010/main" val="308704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lecture will be on the ongoing crisis of confidence in science,</a:t>
            </a:r>
            <a:r>
              <a:rPr lang="en-US" baseline="0" dirty="0"/>
              <a:t> the increasing sense that many of the findings in the published literature cannot be relied on to inform scientific theories and public policies.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a:t>
            </a:fld>
            <a:endParaRPr lang="en-US"/>
          </a:p>
        </p:txBody>
      </p:sp>
    </p:spTree>
    <p:extLst>
      <p:ext uri="{BB962C8B-B14F-4D97-AF65-F5344CB8AC3E}">
        <p14:creationId xmlns:p14="http://schemas.microsoft.com/office/powerpoint/2010/main" val="2839411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Ioannidis &amp; </a:t>
            </a:r>
            <a:r>
              <a:rPr lang="en-US" sz="1200" b="0" dirty="0" err="1"/>
              <a:t>Trikalinos</a:t>
            </a:r>
            <a:r>
              <a:rPr lang="en-US" sz="1200" b="0" dirty="0"/>
              <a:t> developed the Test for Excess Significance,</a:t>
            </a:r>
            <a:r>
              <a:rPr lang="en-US" sz="1200" b="0" baseline="0" dirty="0"/>
              <a:t> which assesses whether the reported </a:t>
            </a:r>
            <a:r>
              <a:rPr lang="en-US" sz="1200" dirty="0"/>
              <a:t>studies were underpowered to detect the reported effect sizes.</a:t>
            </a:r>
            <a:r>
              <a:rPr lang="en-US" sz="1200" baseline="0" dirty="0"/>
              <a:t> If there is excess significance given the statistical power of the studies, </a:t>
            </a:r>
            <a:r>
              <a:rPr lang="en-US" sz="1200" dirty="0"/>
              <a:t>there must be unreported</a:t>
            </a:r>
            <a:r>
              <a:rPr lang="en-US" sz="1200" baseline="0" dirty="0"/>
              <a:t> </a:t>
            </a:r>
            <a:r>
              <a:rPr lang="en-US" sz="1200" dirty="0"/>
              <a:t>studies with null effects, in other words publication bias. A</a:t>
            </a:r>
            <a:r>
              <a:rPr lang="en-US" sz="1200" baseline="0" dirty="0"/>
              <a:t> similar logic underlies </a:t>
            </a:r>
            <a:r>
              <a:rPr lang="en-US" sz="1200" baseline="0" dirty="0" err="1"/>
              <a:t>Uli</a:t>
            </a:r>
            <a:r>
              <a:rPr lang="en-US" sz="1200" baseline="0" dirty="0"/>
              <a:t> </a:t>
            </a:r>
            <a:r>
              <a:rPr lang="en-US" sz="1200" dirty="0" err="1"/>
              <a:t>Schimmack’s</a:t>
            </a:r>
            <a:r>
              <a:rPr lang="en-US" sz="1200" dirty="0"/>
              <a:t>  “Incredibility Index,” which is designed to test whether it is </a:t>
            </a:r>
            <a:r>
              <a:rPr lang="en-US" sz="1200" baseline="0" dirty="0"/>
              <a:t>too incredible to believe that these were all the studies the researchers conducted.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0" kern="1200" dirty="0">
                <a:solidFill>
                  <a:schemeClr val="tx1"/>
                </a:solidFill>
                <a:latin typeface="+mn-lt"/>
                <a:ea typeface="+mn-ea"/>
                <a:cs typeface="+mn-cs"/>
              </a:rPr>
              <a:t>Relevant links:</a:t>
            </a:r>
          </a:p>
          <a:p>
            <a:endParaRPr lang="en-US" sz="1200" b="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Ioannidis, J.P. (2005). Why most published research findings are false.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Medicine. </a:t>
            </a:r>
          </a:p>
          <a:p>
            <a:r>
              <a:rPr lang="en-US" sz="1200" kern="1200" dirty="0">
                <a:solidFill>
                  <a:schemeClr val="tx1"/>
                </a:solidFill>
                <a:effectLst/>
                <a:latin typeface="+mn-lt"/>
                <a:ea typeface="+mn-ea"/>
                <a:cs typeface="+mn-cs"/>
              </a:rPr>
              <a:t>http://www.plosmedicine.org/article/info%3Adoi%2F10.1371%2Fjournal.pmed.0020124 </a:t>
            </a:r>
          </a:p>
          <a:p>
            <a:r>
              <a:rPr lang="en-US" sz="1200" kern="1200" dirty="0">
                <a:solidFill>
                  <a:schemeClr val="tx1"/>
                </a:solidFill>
                <a:effectLst/>
                <a:latin typeface="+mn-lt"/>
                <a:ea typeface="+mn-ea"/>
                <a:cs typeface="+mn-cs"/>
              </a:rPr>
              <a:t>Full text: </a:t>
            </a:r>
            <a:r>
              <a:rPr lang="en-US" sz="1200" u="none" strike="noStrike" kern="1200" dirty="0">
                <a:solidFill>
                  <a:schemeClr val="tx1"/>
                </a:solidFill>
                <a:effectLst/>
                <a:latin typeface="+mn-lt"/>
                <a:ea typeface="+mn-ea"/>
                <a:cs typeface="+mn-cs"/>
                <a:hlinkClick r:id="rId3"/>
              </a:rPr>
              <a:t>http://www.ncbi.nlm.nih.gov/pmc/articles/PMC1182327/</a:t>
            </a:r>
            <a:endParaRPr lang="en-US" sz="1200" kern="1200" dirty="0">
              <a:solidFill>
                <a:schemeClr val="tx1"/>
              </a:solidFill>
              <a:effectLst/>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The Ironic Effect of Significant Results on the Credibility</a:t>
            </a:r>
          </a:p>
          <a:p>
            <a:r>
              <a:rPr lang="en-US" sz="1200" b="0" kern="1200" dirty="0">
                <a:solidFill>
                  <a:schemeClr val="tx1"/>
                </a:solidFill>
                <a:latin typeface="+mn-lt"/>
                <a:ea typeface="+mn-ea"/>
                <a:cs typeface="+mn-cs"/>
              </a:rPr>
              <a:t>of Multiple-Study Articles</a:t>
            </a:r>
          </a:p>
          <a:p>
            <a:r>
              <a:rPr lang="en-US" dirty="0"/>
              <a:t>http://www.ubc-emotionlab.ca/wp-content/uploads/2012/09/Schimmack-2012-Effect-of-Significance-on-Article-Credibility.pdf</a:t>
            </a:r>
          </a:p>
        </p:txBody>
      </p:sp>
      <p:sp>
        <p:nvSpPr>
          <p:cNvPr id="4" name="Slide Number Placeholder 3"/>
          <p:cNvSpPr>
            <a:spLocks noGrp="1"/>
          </p:cNvSpPr>
          <p:nvPr>
            <p:ph type="sldNum" sz="quarter" idx="10"/>
          </p:nvPr>
        </p:nvSpPr>
        <p:spPr/>
        <p:txBody>
          <a:bodyPr/>
          <a:lstStyle/>
          <a:p>
            <a:fld id="{4074AC74-468A-49DE-B98E-5D6E34CF22B6}" type="slidenum">
              <a:rPr lang="en-US" smtClean="0"/>
              <a:t>30</a:t>
            </a:fld>
            <a:endParaRPr lang="en-US"/>
          </a:p>
        </p:txBody>
      </p:sp>
    </p:spTree>
    <p:extLst>
      <p:ext uri="{BB962C8B-B14F-4D97-AF65-F5344CB8AC3E}">
        <p14:creationId xmlns:p14="http://schemas.microsoft.com/office/powerpoint/2010/main" val="185859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approach to testing for publication bias is the funnel</a:t>
            </a:r>
            <a:r>
              <a:rPr lang="en-US" baseline="0" dirty="0"/>
              <a:t> plot, which plots effect sizes on the x axis and the study’s sample size on the y axis. If there is no publication bias, we should see a triangular shape since precise studies will cluster together at the top while imprecise studies are more dispersed at the bottom of the triangle. </a:t>
            </a:r>
          </a:p>
          <a:p>
            <a:endParaRPr lang="en-US" baseline="0" dirty="0"/>
          </a:p>
          <a:p>
            <a:r>
              <a:rPr lang="en-US" baseline="0" dirty="0"/>
              <a:t>References</a:t>
            </a:r>
          </a:p>
          <a:p>
            <a:endParaRPr lang="en-US" baseline="0" dirty="0"/>
          </a:p>
          <a:p>
            <a:r>
              <a:rPr lang="en-US" dirty="0"/>
              <a:t>http://handbook.cochrane.org/chapter_10/10_4_1_funnel_plots.htm</a:t>
            </a:r>
          </a:p>
          <a:p>
            <a:endParaRPr lang="en-US" dirty="0"/>
          </a:p>
          <a:p>
            <a:r>
              <a:rPr lang="en-US" dirty="0"/>
              <a:t>http://handbook.cochrane.org/chapter_10/figure_10_4_a_hypothetical_funnel_plots.htm</a:t>
            </a:r>
          </a:p>
          <a:p>
            <a:endParaRPr lang="en-US" dirty="0"/>
          </a:p>
          <a:p>
            <a:r>
              <a:rPr lang="en-US" dirty="0"/>
              <a:t>Quote From that reference:</a:t>
            </a:r>
            <a:r>
              <a:rPr lang="en-US" baseline="0" dirty="0"/>
              <a:t> </a:t>
            </a:r>
            <a:r>
              <a:rPr lang="en-US" sz="1200" b="0" i="0" kern="1200" dirty="0">
                <a:solidFill>
                  <a:schemeClr val="tx1"/>
                </a:solidFill>
                <a:effectLst/>
                <a:latin typeface="+mn-lt"/>
                <a:ea typeface="+mn-ea"/>
                <a:cs typeface="+mn-cs"/>
              </a:rPr>
              <a:t>Some authors have argued that visual interpretation of funnel plots is too subjective to be useful. In particular, </a:t>
            </a:r>
            <a:r>
              <a:rPr lang="en-US" sz="1200" b="0" i="0" kern="1200" dirty="0" err="1">
                <a:solidFill>
                  <a:schemeClr val="tx1"/>
                </a:solidFill>
                <a:effectLst/>
                <a:latin typeface="+mn-lt"/>
                <a:ea typeface="+mn-ea"/>
                <a:cs typeface="+mn-cs"/>
              </a:rPr>
              <a:t>Terrin</a:t>
            </a:r>
            <a:r>
              <a:rPr lang="en-US" sz="1200" b="0" i="0" kern="1200" dirty="0">
                <a:solidFill>
                  <a:schemeClr val="tx1"/>
                </a:solidFill>
                <a:effectLst/>
                <a:latin typeface="+mn-lt"/>
                <a:ea typeface="+mn-ea"/>
                <a:cs typeface="+mn-cs"/>
              </a:rPr>
              <a:t> et al. found that researchers had only a limited ability to correctly identify funnel plots from meta-analyses subject to publication bias (</a:t>
            </a:r>
            <a:r>
              <a:rPr lang="en-US" sz="1200" b="0" i="0" kern="1200" dirty="0" err="1">
                <a:solidFill>
                  <a:schemeClr val="tx1"/>
                </a:solidFill>
                <a:effectLst/>
                <a:latin typeface="+mn-lt"/>
                <a:ea typeface="+mn-ea"/>
                <a:cs typeface="+mn-cs"/>
              </a:rPr>
              <a:t>Terrin</a:t>
            </a:r>
            <a:r>
              <a:rPr lang="en-US" sz="1200" b="0" i="0" kern="1200" dirty="0">
                <a:solidFill>
                  <a:schemeClr val="tx1"/>
                </a:solidFill>
                <a:effectLst/>
                <a:latin typeface="+mn-lt"/>
                <a:ea typeface="+mn-ea"/>
                <a:cs typeface="+mn-cs"/>
              </a:rPr>
              <a:t> 2005).</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further, important, problem with funnel plots is that some effect estimates (e.g. odds ratios and standardized mean differences) are naturally correlated with their standard errors, and can produce spurious asymmetry in a funnel plot.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31</a:t>
            </a:fld>
            <a:endParaRPr lang="en-US"/>
          </a:p>
        </p:txBody>
      </p:sp>
    </p:spTree>
    <p:extLst>
      <p:ext uri="{BB962C8B-B14F-4D97-AF65-F5344CB8AC3E}">
        <p14:creationId xmlns:p14="http://schemas.microsoft.com/office/powerpoint/2010/main" val="2818936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latin typeface="Calibri" charset="0"/>
                <a:ea typeface="ＭＳ Ｐゴシック" charset="0"/>
                <a:cs typeface="ＭＳ Ｐゴシック" charset="0"/>
              </a:rPr>
              <a:t>Credit: Slide from publicly posted presentation</a:t>
            </a:r>
            <a:r>
              <a:rPr lang="en-US" i="1" baseline="0" dirty="0">
                <a:latin typeface="Calibri" charset="0"/>
                <a:ea typeface="ＭＳ Ｐゴシック" charset="0"/>
                <a:cs typeface="ＭＳ Ｐゴシック" charset="0"/>
              </a:rPr>
              <a:t> by </a:t>
            </a:r>
            <a:r>
              <a:rPr lang="en-US" i="1" baseline="0" dirty="0" err="1">
                <a:latin typeface="Calibri" charset="0"/>
                <a:ea typeface="ＭＳ Ｐゴシック" charset="0"/>
                <a:cs typeface="ＭＳ Ｐゴシック" charset="0"/>
              </a:rPr>
              <a:t>Jelte</a:t>
            </a:r>
            <a:r>
              <a:rPr lang="en-US" i="1" baseline="0" dirty="0">
                <a:latin typeface="Calibri" charset="0"/>
                <a:ea typeface="ＭＳ Ｐゴシック" charset="0"/>
                <a:cs typeface="ＭＳ Ｐゴシック" charset="0"/>
              </a:rPr>
              <a:t> </a:t>
            </a:r>
            <a:r>
              <a:rPr lang="en-US" i="1" baseline="0" dirty="0" err="1">
                <a:latin typeface="Calibri" charset="0"/>
                <a:ea typeface="ＭＳ Ｐゴシック" charset="0"/>
                <a:cs typeface="ＭＳ Ｐゴシック" charset="0"/>
              </a:rPr>
              <a:t>Wicherts</a:t>
            </a:r>
            <a:endParaRPr lang="en-US" i="1" baseline="0" dirty="0">
              <a:latin typeface="Calibri" charset="0"/>
              <a:ea typeface="ＭＳ Ｐゴシック" charset="0"/>
              <a:cs typeface="ＭＳ Ｐゴシック" charset="0"/>
            </a:endParaRP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Another way to test for publication bias is looking at p value distributions. Here are the p value distributions in </a:t>
            </a:r>
            <a:r>
              <a:rPr lang="en-US" dirty="0">
                <a:latin typeface="Calibri" charset="0"/>
                <a:ea typeface="ＭＳ Ｐゴシック" charset="0"/>
                <a:cs typeface="ＭＳ Ｐゴシック" charset="0"/>
              </a:rPr>
              <a:t>3 major sociology and political science journals.</a:t>
            </a:r>
            <a:r>
              <a:rPr lang="en-US" baseline="0" dirty="0">
                <a:latin typeface="Calibri" charset="0"/>
                <a:ea typeface="ＭＳ Ｐゴシック" charset="0"/>
                <a:cs typeface="ＭＳ Ｐゴシック" charset="0"/>
              </a:rPr>
              <a:t> As you can see, there is a “p-bump” or surplus of barely-significant findings, shown in red. </a:t>
            </a:r>
            <a:endParaRPr lang="en-US" dirty="0">
              <a:latin typeface="Calibri" charset="0"/>
              <a:ea typeface="ＭＳ Ｐゴシック" charset="0"/>
              <a:cs typeface="ＭＳ Ｐゴシック"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F31BDE8-539A-BB4A-83AA-7CD67C0E05F8}" type="slidenum">
              <a:rPr lang="nl-NL" sz="1200">
                <a:latin typeface="Calibri" charset="0"/>
              </a:rPr>
              <a:pPr eaLnBrk="1" hangingPunct="1"/>
              <a:t>32</a:t>
            </a:fld>
            <a:endParaRPr lang="nl-NL" sz="1200">
              <a:latin typeface="Calibri" charset="0"/>
            </a:endParaRPr>
          </a:p>
        </p:txBody>
      </p:sp>
    </p:spTree>
    <p:extLst>
      <p:ext uri="{BB962C8B-B14F-4D97-AF65-F5344CB8AC3E}">
        <p14:creationId xmlns:p14="http://schemas.microsoft.com/office/powerpoint/2010/main" val="327023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approach is the p-curve, which plots the p-values for the primary dependent variables in a paper or set of papers. The idea here is that a right-skewed distribution of p values suggests a true finding, whereas a flat p-curve is indicative of no effect and a file drawer of non-significant studies.   </a:t>
            </a:r>
          </a:p>
          <a:p>
            <a:endParaRPr lang="en-US" baseline="0" dirty="0"/>
          </a:p>
          <a:p>
            <a:r>
              <a:rPr lang="en-US" baseline="0" dirty="0"/>
              <a:t>Note: The previous 2 slides are mostly captured by this slide, this is why they are silenced.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33</a:t>
            </a:fld>
            <a:endParaRPr lang="en-US"/>
          </a:p>
        </p:txBody>
      </p:sp>
    </p:spTree>
    <p:extLst>
      <p:ext uri="{BB962C8B-B14F-4D97-AF65-F5344CB8AC3E}">
        <p14:creationId xmlns:p14="http://schemas.microsoft.com/office/powerpoint/2010/main" val="3845791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publication bias tests, but they all </a:t>
            </a:r>
            <a:r>
              <a:rPr lang="en-US" sz="1200" b="0" dirty="0"/>
              <a:t>suggest effect sizes in the published literature are systematically overestimated. These</a:t>
            </a:r>
            <a:r>
              <a:rPr lang="en-US" sz="1200" b="0" baseline="0" dirty="0"/>
              <a:t> tests are also </a:t>
            </a:r>
            <a:r>
              <a:rPr lang="en-US" sz="1200" b="0" dirty="0">
                <a:solidFill>
                  <a:srgbClr val="7030A0"/>
                </a:solidFill>
              </a:rPr>
              <a:t>based on statistical assumptions</a:t>
            </a:r>
            <a:r>
              <a:rPr lang="en-US" sz="1200" b="0" baseline="0" dirty="0">
                <a:solidFill>
                  <a:srgbClr val="7030A0"/>
                </a:solidFill>
              </a:rPr>
              <a:t> and have been criticized on various grounds. </a:t>
            </a:r>
            <a:r>
              <a:rPr lang="en-US" sz="1200" b="0" dirty="0">
                <a:solidFill>
                  <a:srgbClr val="7030A0"/>
                </a:solidFill>
              </a:rPr>
              <a:t> </a:t>
            </a:r>
          </a:p>
          <a:p>
            <a:endParaRPr lang="en-US" dirty="0"/>
          </a:p>
          <a:p>
            <a:r>
              <a:rPr lang="en-US" dirty="0"/>
              <a:t>Relevant</a:t>
            </a:r>
            <a:r>
              <a:rPr lang="en-US" baseline="0" dirty="0"/>
              <a:t> links: </a:t>
            </a:r>
          </a:p>
          <a:p>
            <a:endParaRPr lang="en-US" dirty="0"/>
          </a:p>
          <a:p>
            <a:r>
              <a:rPr lang="en-US" dirty="0"/>
              <a:t>Incredibility</a:t>
            </a:r>
            <a:r>
              <a:rPr lang="en-US" baseline="0" dirty="0"/>
              <a:t> Index draft</a:t>
            </a:r>
          </a:p>
          <a:p>
            <a:r>
              <a:rPr lang="en-US" baseline="0" dirty="0"/>
              <a:t>http://www.utm.utoronto.ca/~w3psyuli/PReprints/IC.pdf</a:t>
            </a:r>
          </a:p>
          <a:p>
            <a:endParaRPr lang="en-US" baseline="0" dirty="0"/>
          </a:p>
          <a:p>
            <a:r>
              <a:rPr lang="en-US" baseline="0" dirty="0"/>
              <a:t>Incredibility Index: abstract of published version</a:t>
            </a:r>
          </a:p>
          <a:p>
            <a:r>
              <a:rPr lang="en-US" baseline="0" dirty="0"/>
              <a:t>http://www.ncbi.nlm.nih.gov/pubmed/22924598</a:t>
            </a:r>
          </a:p>
          <a:p>
            <a:endParaRPr lang="en-US" baseline="0" dirty="0"/>
          </a:p>
          <a:p>
            <a:r>
              <a:rPr lang="en-US" dirty="0"/>
              <a:t>Replication Index blog</a:t>
            </a:r>
          </a:p>
          <a:p>
            <a:r>
              <a:rPr lang="en-US" dirty="0"/>
              <a:t>https://replicationindex.wordpress.com/</a:t>
            </a:r>
          </a:p>
          <a:p>
            <a:endParaRPr lang="en-US" dirty="0"/>
          </a:p>
          <a:p>
            <a:r>
              <a:rPr lang="en-US" sz="1200" i="0" kern="1200" dirty="0" err="1">
                <a:solidFill>
                  <a:schemeClr val="tx1"/>
                </a:solidFill>
                <a:effectLst/>
                <a:latin typeface="+mn-lt"/>
                <a:ea typeface="+mn-ea"/>
                <a:cs typeface="+mn-cs"/>
              </a:rPr>
              <a:t>Schimmack</a:t>
            </a:r>
            <a:r>
              <a:rPr lang="en-US" sz="1200" i="0" kern="1200" dirty="0">
                <a:solidFill>
                  <a:schemeClr val="tx1"/>
                </a:solidFill>
                <a:effectLst/>
                <a:latin typeface="+mn-lt"/>
                <a:ea typeface="+mn-ea"/>
                <a:cs typeface="+mn-cs"/>
              </a:rPr>
              <a:t>, U. (2014). Quantifying statistical research integrity: The </a:t>
            </a:r>
            <a:r>
              <a:rPr lang="en-US" sz="1200" i="0" kern="1200" dirty="0" err="1">
                <a:solidFill>
                  <a:schemeClr val="tx1"/>
                </a:solidFill>
                <a:effectLst/>
                <a:latin typeface="+mn-lt"/>
                <a:ea typeface="+mn-ea"/>
                <a:cs typeface="+mn-cs"/>
              </a:rPr>
              <a:t>replicabilty</a:t>
            </a:r>
            <a:r>
              <a:rPr lang="en-US" sz="1200" i="0" kern="1200" dirty="0">
                <a:solidFill>
                  <a:schemeClr val="tx1"/>
                </a:solidFill>
                <a:effectLst/>
                <a:latin typeface="+mn-lt"/>
                <a:ea typeface="+mn-ea"/>
                <a:cs typeface="+mn-cs"/>
              </a:rPr>
              <a:t>-index. Unpublished manuscript.</a:t>
            </a:r>
          </a:p>
          <a:p>
            <a:r>
              <a:rPr lang="en-US" sz="1200" kern="1200" dirty="0">
                <a:solidFill>
                  <a:schemeClr val="tx1"/>
                </a:solidFill>
                <a:effectLst/>
                <a:latin typeface="+mn-lt"/>
                <a:ea typeface="+mn-ea"/>
                <a:cs typeface="+mn-cs"/>
              </a:rPr>
              <a:t>Full text: </a:t>
            </a:r>
            <a:r>
              <a:rPr lang="en-US" sz="1200" u="sng" kern="1200" dirty="0">
                <a:solidFill>
                  <a:schemeClr val="tx1"/>
                </a:solidFill>
                <a:effectLst/>
                <a:latin typeface="+mn-lt"/>
                <a:ea typeface="+mn-ea"/>
                <a:cs typeface="+mn-cs"/>
                <a:hlinkClick r:id="rId3"/>
              </a:rPr>
              <a:t>http://www.r-index.org/uploads/3/5/6/7/3567479/introduction_to_the_r-index__14-12-01.pdf</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Funnel plot:</a:t>
            </a:r>
          </a:p>
          <a:p>
            <a:r>
              <a:rPr lang="en-US" sz="1200" b="0" i="0" u="sng" kern="1200" dirty="0">
                <a:solidFill>
                  <a:schemeClr val="tx1"/>
                </a:solidFill>
                <a:effectLst/>
                <a:latin typeface="+mn-lt"/>
                <a:ea typeface="+mn-ea"/>
                <a:cs typeface="+mn-cs"/>
                <a:hlinkClick r:id="rId4" tooltip="Journal of experimental psychology. General."/>
              </a:rPr>
              <a:t>J Exp Psychol Gen.</a:t>
            </a:r>
            <a:r>
              <a:rPr lang="en-US" sz="1200" b="0" i="0" kern="1200" dirty="0">
                <a:solidFill>
                  <a:schemeClr val="tx1"/>
                </a:solidFill>
                <a:effectLst/>
                <a:latin typeface="+mn-lt"/>
                <a:ea typeface="+mn-ea"/>
                <a:cs typeface="+mn-cs"/>
              </a:rPr>
              <a:t> 2015 Dec;144(6):e142-58.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10.1037/xge0000116.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2015 Oct 26.</a:t>
            </a:r>
          </a:p>
          <a:p>
            <a:r>
              <a:rPr lang="en-US" sz="1200" b="1" i="0" kern="1200" dirty="0">
                <a:solidFill>
                  <a:schemeClr val="tx1"/>
                </a:solidFill>
                <a:effectLst/>
                <a:latin typeface="+mn-lt"/>
                <a:ea typeface="+mn-ea"/>
                <a:cs typeface="+mn-cs"/>
              </a:rPr>
              <a:t>Romance, risk, and replication: Can consumer choices and risk-taking be primed by mating motives?</a:t>
            </a:r>
          </a:p>
          <a:p>
            <a:r>
              <a:rPr lang="en-US" sz="1200" b="0" i="0" u="sng" kern="1200" dirty="0">
                <a:solidFill>
                  <a:schemeClr val="tx1"/>
                </a:solidFill>
                <a:effectLst/>
                <a:latin typeface="+mn-lt"/>
                <a:ea typeface="+mn-ea"/>
                <a:cs typeface="+mn-cs"/>
                <a:hlinkClick r:id="rId5"/>
              </a:rPr>
              <a:t>Shanks DR</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6"/>
              </a:rPr>
              <a:t>Vadillo MA</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a:rPr>
              <a:t>Riedel B</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8"/>
              </a:rPr>
              <a:t>Clymo A</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9"/>
              </a:rPr>
              <a:t>Govind S</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0"/>
              </a:rPr>
              <a:t>Hickin N</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1"/>
              </a:rPr>
              <a:t>Tamman AJ</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2"/>
              </a:rPr>
              <a:t>Puhlmann LM</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a:t>
            </a:r>
          </a:p>
          <a:p>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34</a:t>
            </a:fld>
            <a:endParaRPr lang="en-US"/>
          </a:p>
        </p:txBody>
      </p:sp>
    </p:spTree>
    <p:extLst>
      <p:ext uri="{BB962C8B-B14F-4D97-AF65-F5344CB8AC3E}">
        <p14:creationId xmlns:p14="http://schemas.microsoft.com/office/powerpoint/2010/main" val="1399528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Falsification</a:t>
            </a:r>
            <a:r>
              <a:rPr lang="en-US" sz="1200" b="0" baseline="0" dirty="0"/>
              <a:t> of data, publication bias, and QRPs are on a continuum which the blogger </a:t>
            </a:r>
            <a:r>
              <a:rPr lang="en-US" sz="1200" b="0" baseline="0" dirty="0" err="1"/>
              <a:t>Neuroskeptic</a:t>
            </a:r>
            <a:r>
              <a:rPr lang="en-US" sz="1200" b="0" baseline="0" dirty="0"/>
              <a:t> referred to as the “</a:t>
            </a:r>
            <a:r>
              <a:rPr lang="en-US" sz="1200" b="0" dirty="0"/>
              <a:t>9 Circles of Scientific Hell,” which also includes </a:t>
            </a:r>
            <a:r>
              <a:rPr lang="en-US" sz="1200" b="0" dirty="0" err="1"/>
              <a:t>HARKing</a:t>
            </a:r>
            <a:r>
              <a:rPr lang="en-US" sz="1200" b="0" baseline="0" dirty="0"/>
              <a:t> (hypothesizing after the factors are known) and overselling one’s findings. What has led us to this? The incentive structure, the pressure to get significance and publish.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Relevant links: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9 Circles of Scientific Hell</a:t>
            </a:r>
          </a:p>
          <a:p>
            <a:r>
              <a:rPr lang="en-US" dirty="0"/>
              <a:t>http://blogs.discovermagazine.com/neuroskeptic/2010/11/24/the-9-circles-of-scientific-hell/</a:t>
            </a:r>
          </a:p>
          <a:p>
            <a:endParaRPr lang="en-US" dirty="0"/>
          </a:p>
          <a:p>
            <a:pPr rtl="0" fontAlgn="t"/>
            <a:r>
              <a:rPr lang="en-US" sz="1200" kern="1200" dirty="0">
                <a:solidFill>
                  <a:schemeClr val="tx1"/>
                </a:solidFill>
                <a:effectLst/>
                <a:latin typeface="+mn-lt"/>
                <a:ea typeface="+mn-ea"/>
                <a:cs typeface="+mn-cs"/>
              </a:rPr>
              <a:t>Academics admit feeling pressure to embellish possible impact of research </a:t>
            </a:r>
          </a:p>
          <a:p>
            <a:pPr rtl="0" fontAlgn="t"/>
            <a:r>
              <a:rPr lang="en-US" sz="1200" kern="1200" dirty="0">
                <a:solidFill>
                  <a:schemeClr val="tx1"/>
                </a:solidFill>
                <a:effectLst/>
                <a:latin typeface="+mn-lt"/>
                <a:ea typeface="+mn-ea"/>
                <a:cs typeface="+mn-cs"/>
                <a:hlinkClick r:id="rId3"/>
              </a:rPr>
              <a:t>https://theconversation.com/academics-admit-feeling-pressure-to-embellish-possible-impact-of-research-56059</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35</a:t>
            </a:fld>
            <a:endParaRPr lang="en-US"/>
          </a:p>
        </p:txBody>
      </p:sp>
    </p:spTree>
    <p:extLst>
      <p:ext uri="{BB962C8B-B14F-4D97-AF65-F5344CB8AC3E}">
        <p14:creationId xmlns:p14="http://schemas.microsoft.com/office/powerpoint/2010/main" val="495532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Let me tell you a story about incentives. The British colonial</a:t>
            </a:r>
            <a:r>
              <a:rPr lang="en-US" sz="2400" baseline="0" dirty="0"/>
              <a:t> </a:t>
            </a:r>
            <a:r>
              <a:rPr lang="en-US" sz="2400" dirty="0"/>
              <a:t>government was concerned about the number of cobra snakes in Delhi.</a:t>
            </a:r>
            <a:r>
              <a:rPr lang="en-US" sz="2400" baseline="0" dirty="0"/>
              <a:t> They </a:t>
            </a:r>
            <a:r>
              <a:rPr lang="en-US" sz="2400" dirty="0"/>
              <a:t>offered a  bounty for every dead cobra,</a:t>
            </a:r>
            <a:r>
              <a:rPr lang="en-US" sz="2400" baseline="0" dirty="0"/>
              <a:t> an extrinsic incentive. </a:t>
            </a:r>
            <a:r>
              <a:rPr lang="en-US" sz="2400" dirty="0"/>
              <a:t>Huge numbers of snakes were killed for the reward.</a:t>
            </a:r>
            <a:r>
              <a:rPr lang="en-US" sz="2400" baseline="0" dirty="0"/>
              <a:t> </a:t>
            </a:r>
            <a:r>
              <a:rPr lang="en-US" sz="2400" dirty="0">
                <a:solidFill>
                  <a:srgbClr val="FF0000"/>
                </a:solidFill>
              </a:rPr>
              <a:t>But then what happened? (</a:t>
            </a:r>
            <a:r>
              <a:rPr lang="en-US" sz="2400" i="1" dirty="0">
                <a:solidFill>
                  <a:srgbClr val="FF0000"/>
                </a:solidFill>
              </a:rPr>
              <a:t>students</a:t>
            </a:r>
            <a:r>
              <a:rPr lang="en-US" sz="2400" i="1" baseline="0" dirty="0">
                <a:solidFill>
                  <a:srgbClr val="FF0000"/>
                </a:solidFill>
              </a:rPr>
              <a:t> answer</a:t>
            </a:r>
            <a:r>
              <a:rPr lang="en-US" sz="2400" baseline="0" dirty="0">
                <a:solidFill>
                  <a:srgbClr val="FF0000"/>
                </a:solidFill>
              </a:rPr>
              <a:t>).</a:t>
            </a:r>
            <a:endParaRPr lang="en-US" sz="24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36</a:t>
            </a:fld>
            <a:endParaRPr lang="en-US"/>
          </a:p>
        </p:txBody>
      </p:sp>
    </p:spTree>
    <p:extLst>
      <p:ext uri="{BB962C8B-B14F-4D97-AF65-F5344CB8AC3E}">
        <p14:creationId xmlns:p14="http://schemas.microsoft.com/office/powerpoint/2010/main" val="514274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Local entrepreneurs began to breed cobras</a:t>
            </a:r>
            <a:r>
              <a:rPr lang="en-US" sz="1200" baseline="0" dirty="0"/>
              <a:t> to get the payments. </a:t>
            </a:r>
            <a:r>
              <a:rPr lang="en-US" sz="1200" dirty="0">
                <a:solidFill>
                  <a:srgbClr val="FF0000"/>
                </a:solidFill>
              </a:rPr>
              <a:t>So what did the British do? (</a:t>
            </a:r>
            <a:r>
              <a:rPr lang="en-US" sz="1200" i="1" dirty="0">
                <a:solidFill>
                  <a:srgbClr val="FF0000"/>
                </a:solidFill>
              </a:rPr>
              <a:t>students</a:t>
            </a:r>
            <a:r>
              <a:rPr lang="en-US" sz="1200" i="1" baseline="0" dirty="0">
                <a:solidFill>
                  <a:srgbClr val="FF0000"/>
                </a:solidFill>
              </a:rPr>
              <a:t> answer</a:t>
            </a:r>
            <a:r>
              <a:rPr lang="en-US" sz="1200" baseline="0" dirty="0">
                <a:solidFill>
                  <a:srgbClr val="FF0000"/>
                </a:solidFill>
              </a:rPr>
              <a:t>).</a:t>
            </a:r>
            <a:r>
              <a:rPr lang="en-US" sz="1200"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37</a:t>
            </a:fld>
            <a:endParaRPr lang="en-US"/>
          </a:p>
        </p:txBody>
      </p:sp>
    </p:spTree>
    <p:extLst>
      <p:ext uri="{BB962C8B-B14F-4D97-AF65-F5344CB8AC3E}">
        <p14:creationId xmlns:p14="http://schemas.microsoft.com/office/powerpoint/2010/main" val="585042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They scrapped the reward program</a:t>
            </a:r>
            <a:r>
              <a:rPr lang="en-US" sz="2400" baseline="0" dirty="0"/>
              <a:t>. And the </a:t>
            </a:r>
            <a:r>
              <a:rPr lang="en-US" sz="2400" dirty="0"/>
              <a:t>cobra breeders set the now-worthless snakes free. This is a story about perverse incentives and gaming the system.   </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38</a:t>
            </a:fld>
            <a:endParaRPr lang="en-US"/>
          </a:p>
        </p:txBody>
      </p:sp>
    </p:spTree>
    <p:extLst>
      <p:ext uri="{BB962C8B-B14F-4D97-AF65-F5344CB8AC3E}">
        <p14:creationId xmlns:p14="http://schemas.microsoft.com/office/powerpoint/2010/main" val="3712513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Gaming is problem faced by all incentive systems based on extrinsic rewards.</a:t>
            </a:r>
            <a:r>
              <a:rPr lang="en-US" sz="2400" baseline="0" dirty="0"/>
              <a:t> In academia the extrinsic rewards are </a:t>
            </a:r>
            <a:r>
              <a:rPr lang="en-US" sz="2400" dirty="0"/>
              <a:t>publications in high-impact journals, research positions at well ranked</a:t>
            </a:r>
            <a:r>
              <a:rPr lang="en-US" sz="2400" baseline="0" dirty="0"/>
              <a:t> schools</a:t>
            </a:r>
            <a:r>
              <a:rPr lang="en-US" sz="2400" dirty="0"/>
              <a:t>, and tenure promotions. Incentives also have</a:t>
            </a:r>
            <a:r>
              <a:rPr lang="en-US" sz="2400" baseline="0" dirty="0"/>
              <a:t> a life cycle, such that they work best the beginning and then less and less well as people learn to game the system. </a:t>
            </a:r>
            <a:endParaRPr lang="en-US" dirty="0"/>
          </a:p>
        </p:txBody>
      </p:sp>
      <p:sp>
        <p:nvSpPr>
          <p:cNvPr id="4" name="Slide Number Placeholder 3"/>
          <p:cNvSpPr>
            <a:spLocks noGrp="1"/>
          </p:cNvSpPr>
          <p:nvPr>
            <p:ph type="sldNum" sz="quarter" idx="10"/>
          </p:nvPr>
        </p:nvSpPr>
        <p:spPr/>
        <p:txBody>
          <a:bodyPr/>
          <a:lstStyle/>
          <a:p>
            <a:fld id="{6380DEAD-8C0B-419A-A014-BBA2FDFBB716}" type="slidenum">
              <a:rPr lang="en-GB" smtClean="0"/>
              <a:pPr/>
              <a:t>39</a:t>
            </a:fld>
            <a:endParaRPr lang="en-GB"/>
          </a:p>
        </p:txBody>
      </p:sp>
    </p:spTree>
    <p:extLst>
      <p:ext uri="{BB962C8B-B14F-4D97-AF65-F5344CB8AC3E}">
        <p14:creationId xmlns:p14="http://schemas.microsoft.com/office/powerpoint/2010/main" val="328160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is a cartoon on Dilbert’s </a:t>
            </a:r>
            <a:r>
              <a:rPr lang="en-US" sz="1200" b="0" dirty="0"/>
              <a:t>research methods</a:t>
            </a:r>
            <a:r>
              <a:rPr lang="en-US" sz="1200" b="0" baseline="0" dirty="0"/>
              <a:t> (</a:t>
            </a:r>
            <a:r>
              <a:rPr lang="en-US" sz="1200" b="0" i="1" baseline="0" dirty="0"/>
              <a:t>instructor reads the cartoon</a:t>
            </a:r>
            <a:r>
              <a:rPr lang="en-US" sz="1200" b="0" baseline="0" dirty="0"/>
              <a:t>).</a:t>
            </a:r>
            <a:endParaRPr lang="en-US" sz="1200" b="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a:t>
            </a:fld>
            <a:endParaRPr lang="en-US"/>
          </a:p>
        </p:txBody>
      </p:sp>
    </p:spTree>
    <p:extLst>
      <p:ext uri="{BB962C8B-B14F-4D97-AF65-F5344CB8AC3E}">
        <p14:creationId xmlns:p14="http://schemas.microsoft.com/office/powerpoint/2010/main" val="443234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standard model</a:t>
            </a:r>
            <a:r>
              <a:rPr lang="en-US" baseline="0" dirty="0"/>
              <a:t> of science. A published article inspires another scientist to do new research, design a study, conduct it, analyze the data, and write their own article for consideration for publication.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40</a:t>
            </a:fld>
            <a:endParaRPr lang="en-US"/>
          </a:p>
        </p:txBody>
      </p:sp>
    </p:spTree>
    <p:extLst>
      <p:ext uri="{BB962C8B-B14F-4D97-AF65-F5344CB8AC3E}">
        <p14:creationId xmlns:p14="http://schemas.microsoft.com/office/powerpoint/2010/main" val="1896261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t>Are we reaching the end of the incentive life cycle?</a:t>
            </a:r>
            <a:r>
              <a:rPr lang="en-US" sz="1200" b="0" baseline="0" dirty="0"/>
              <a:t> </a:t>
            </a:r>
            <a:r>
              <a:rPr lang="en-US" sz="1200" b="0" dirty="0"/>
              <a:t>Has science just become about publishing? (</a:t>
            </a:r>
            <a:r>
              <a:rPr lang="en-US" sz="1200" b="0" i="1" dirty="0"/>
              <a:t>students discuss</a:t>
            </a:r>
            <a:r>
              <a:rPr lang="en-US" sz="1200" b="0" dirty="0"/>
              <a:t>).</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41</a:t>
            </a:fld>
            <a:endParaRPr lang="en-US"/>
          </a:p>
        </p:txBody>
      </p:sp>
    </p:spTree>
    <p:extLst>
      <p:ext uri="{BB962C8B-B14F-4D97-AF65-F5344CB8AC3E}">
        <p14:creationId xmlns:p14="http://schemas.microsoft.com/office/powerpoint/2010/main" val="1896261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our classes</a:t>
            </a:r>
            <a:r>
              <a:rPr lang="en-US" b="0" baseline="0" dirty="0"/>
              <a:t> we academics often teach this classic paper, “</a:t>
            </a:r>
            <a:r>
              <a:rPr lang="en-US" sz="1200" b="0" dirty="0"/>
              <a:t>On the folly of rewarding A, while hoping for B.” Organizations do this all the time, for example hoping for long-term sustainability but rewarding</a:t>
            </a:r>
            <a:r>
              <a:rPr lang="en-US" sz="1200" b="0" baseline="0" dirty="0"/>
              <a:t> quarterly earnings. This is what we are doing with the publishing system, claiming we want scientific truth but rewarding publications in high impact factor journals. </a:t>
            </a:r>
            <a:br>
              <a:rPr lang="en-US" sz="1200" b="0" dirty="0"/>
            </a:br>
            <a:endParaRPr lang="en-US" b="0" dirty="0"/>
          </a:p>
          <a:p>
            <a:r>
              <a:rPr lang="en-US" dirty="0"/>
              <a:t>Relevant links:</a:t>
            </a:r>
          </a:p>
          <a:p>
            <a:endParaRPr lang="en-US" dirty="0"/>
          </a:p>
          <a:p>
            <a:r>
              <a:rPr lang="en-US" dirty="0"/>
              <a:t>Kerr 1995</a:t>
            </a:r>
          </a:p>
          <a:p>
            <a:r>
              <a:rPr lang="en-US" dirty="0"/>
              <a:t>http://www.ou.edu/russell/UGcomp/Kerr.pdf</a:t>
            </a: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42</a:t>
            </a:fld>
            <a:endParaRPr lang="en-US"/>
          </a:p>
        </p:txBody>
      </p:sp>
    </p:spTree>
    <p:extLst>
      <p:ext uri="{BB962C8B-B14F-4D97-AF65-F5344CB8AC3E}">
        <p14:creationId xmlns:p14="http://schemas.microsoft.com/office/powerpoint/2010/main" val="170179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a:t>
            </a:r>
            <a:r>
              <a:rPr lang="en-US" i="1" baseline="0" dirty="0"/>
              <a:t> </a:t>
            </a:r>
            <a:r>
              <a:rPr lang="en-US" i="1" dirty="0"/>
              <a:t>Slide from Bowman Open Science presentation posted on OSF</a:t>
            </a:r>
          </a:p>
          <a:p>
            <a:endParaRPr lang="en-US" i="1" dirty="0"/>
          </a:p>
          <a:p>
            <a:r>
              <a:rPr lang="en-US" b="0" i="0" dirty="0"/>
              <a:t>Now I would</a:t>
            </a:r>
            <a:r>
              <a:rPr lang="en-US" b="0" i="0" baseline="0" dirty="0"/>
              <a:t> like to talk to you about </a:t>
            </a:r>
            <a:r>
              <a:rPr lang="en-US" sz="1200" b="0" i="0" dirty="0"/>
              <a:t>addressing publication bias and questionable research practices.</a:t>
            </a:r>
            <a:r>
              <a:rPr lang="en-US" sz="1200" b="1" dirty="0"/>
              <a:t> </a:t>
            </a:r>
          </a:p>
          <a:p>
            <a:endParaRPr lang="en-US" sz="1200" b="1" i="1" dirty="0"/>
          </a:p>
          <a:p>
            <a:r>
              <a:rPr lang="en-US" sz="1200" b="0" i="0" dirty="0"/>
              <a:t>Note: The instructor</a:t>
            </a:r>
            <a:r>
              <a:rPr lang="en-US" sz="1200" b="0" i="0" baseline="0" dirty="0"/>
              <a:t> leaves this slide up during the break, so students can read the cartoons if they want to. </a:t>
            </a:r>
            <a:endParaRPr lang="en-US" b="0" i="0" dirty="0"/>
          </a:p>
        </p:txBody>
      </p:sp>
      <p:sp>
        <p:nvSpPr>
          <p:cNvPr id="4" name="Slide Number Placeholder 3"/>
          <p:cNvSpPr>
            <a:spLocks noGrp="1"/>
          </p:cNvSpPr>
          <p:nvPr>
            <p:ph type="sldNum" sz="quarter" idx="10"/>
          </p:nvPr>
        </p:nvSpPr>
        <p:spPr/>
        <p:txBody>
          <a:bodyPr/>
          <a:lstStyle/>
          <a:p>
            <a:fld id="{4074AC74-468A-49DE-B98E-5D6E34CF22B6}" type="slidenum">
              <a:rPr lang="en-US" smtClean="0"/>
              <a:t>43</a:t>
            </a:fld>
            <a:endParaRPr lang="en-US"/>
          </a:p>
        </p:txBody>
      </p:sp>
    </p:spTree>
    <p:extLst>
      <p:ext uri="{BB962C8B-B14F-4D97-AF65-F5344CB8AC3E}">
        <p14:creationId xmlns:p14="http://schemas.microsoft.com/office/powerpoint/2010/main" val="2421080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charset="0"/>
                <a:ea typeface="ＭＳ Ｐゴシック" charset="0"/>
                <a:cs typeface="ＭＳ Ｐゴシック" charset="0"/>
              </a:rPr>
              <a:t>Credit:</a:t>
            </a:r>
            <a:r>
              <a:rPr lang="en-US" i="1" baseline="0"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Slide from </a:t>
            </a:r>
            <a:r>
              <a:rPr lang="en-US" i="1" dirty="0" err="1">
                <a:latin typeface="Calibri" charset="0"/>
                <a:ea typeface="ＭＳ Ｐゴシック" charset="0"/>
                <a:cs typeface="ＭＳ Ｐゴシック" charset="0"/>
              </a:rPr>
              <a:t>Jelte</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Wicherts</a:t>
            </a:r>
            <a:r>
              <a:rPr lang="en-US" i="1" dirty="0">
                <a:latin typeface="Calibri" charset="0"/>
                <a:ea typeface="ＭＳ Ｐゴシック" charset="0"/>
                <a:cs typeface="ＭＳ Ｐゴシック" charset="0"/>
              </a:rPr>
              <a:t>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ＭＳ Ｐゴシック" charset="0"/>
                <a:cs typeface="ＭＳ Ｐゴシック" charset="0"/>
              </a:rPr>
              <a:t>So we have this problem of </a:t>
            </a:r>
            <a:r>
              <a:rPr lang="en-US" sz="1200" b="0" dirty="0"/>
              <a:t>motivated analysis of scientific data. At numerous</a:t>
            </a:r>
            <a:r>
              <a:rPr lang="en-US" sz="1200" b="0" baseline="0" dirty="0"/>
              <a:t> stage, the researcher can consciously or unconsciously bias the results in favor of his or her hypothesis: deciding what measures to include, when to stop data collection, removing outliers, and finally what to write up and submit for publication. </a:t>
            </a:r>
            <a:endParaRPr lang="en-US" sz="1200" b="0" dirty="0"/>
          </a:p>
          <a:p>
            <a:endParaRPr lang="en-US"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Relevant links:</a:t>
            </a:r>
          </a:p>
          <a:p>
            <a:endParaRPr lang="en-US" baseline="0" dirty="0">
              <a:latin typeface="Calibri" charset="0"/>
              <a:ea typeface="ＭＳ Ｐゴシック" charset="0"/>
              <a:cs typeface="ＭＳ Ｐゴシック" charset="0"/>
            </a:endParaRPr>
          </a:p>
          <a:p>
            <a:r>
              <a:rPr lang="en-US" sz="1200" dirty="0"/>
              <a:t>Bakker, M., van </a:t>
            </a:r>
            <a:r>
              <a:rPr lang="en-US" sz="1200" dirty="0" err="1"/>
              <a:t>Dijk</a:t>
            </a:r>
            <a:r>
              <a:rPr lang="en-US" sz="1200" dirty="0"/>
              <a:t>, A, &amp; </a:t>
            </a:r>
            <a:r>
              <a:rPr lang="en-US" sz="1200" dirty="0" err="1"/>
              <a:t>Wicherts</a:t>
            </a:r>
            <a:r>
              <a:rPr lang="en-US" sz="1200" dirty="0"/>
              <a:t>, J. M. (2012). The Rules of the Game Called</a:t>
            </a:r>
          </a:p>
          <a:p>
            <a:r>
              <a:rPr lang="en-US" sz="1200" dirty="0"/>
              <a:t>Psychological Science. </a:t>
            </a:r>
            <a:r>
              <a:rPr lang="en-US" sz="1200" i="1" dirty="0"/>
              <a:t>Perspectives on Psychological Science, 7, </a:t>
            </a:r>
            <a:r>
              <a:rPr lang="en-US" sz="1200" dirty="0"/>
              <a:t>543-554.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Full text available open access here, </a:t>
            </a:r>
            <a:r>
              <a:rPr lang="en-US" sz="1200" u="sng" kern="1200" dirty="0">
                <a:solidFill>
                  <a:schemeClr val="tx1"/>
                </a:solidFill>
                <a:effectLst/>
                <a:latin typeface="+mn-lt"/>
                <a:ea typeface="+mn-ea"/>
                <a:cs typeface="+mn-cs"/>
                <a:hlinkClick r:id="rId3"/>
              </a:rPr>
              <a:t>http://pps.sagepub.com/content/7/6/543.abstract</a:t>
            </a:r>
            <a:r>
              <a:rPr lang="en-US" sz="1200" kern="1200" dirty="0">
                <a:solidFill>
                  <a:schemeClr val="tx1"/>
                </a:solidFill>
                <a:effectLst/>
                <a:latin typeface="+mn-lt"/>
                <a:ea typeface="+mn-ea"/>
                <a:cs typeface="+mn-cs"/>
              </a:rPr>
              <a:t>, just click on “Full Text pdf”</a:t>
            </a:r>
          </a:p>
          <a:p>
            <a:endParaRPr lang="en-US" sz="1200" dirty="0"/>
          </a:p>
          <a:p>
            <a:r>
              <a:rPr lang="en-US" sz="1200" kern="1200" dirty="0">
                <a:solidFill>
                  <a:schemeClr val="tx1"/>
                </a:solidFill>
                <a:effectLst/>
                <a:latin typeface="+mn-lt"/>
                <a:ea typeface="+mn-ea"/>
                <a:cs typeface="+mn-cs"/>
              </a:rPr>
              <a:t>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2CB4C02-9720-9A47-8A6B-26746E1016A8}" type="slidenum">
              <a:rPr lang="nl-NL" sz="1200">
                <a:latin typeface="Calibri" charset="0"/>
              </a:rPr>
              <a:pPr eaLnBrk="1" hangingPunct="1"/>
              <a:t>44</a:t>
            </a:fld>
            <a:endParaRPr lang="nl-NL" sz="1200">
              <a:latin typeface="Calibri" charset="0"/>
            </a:endParaRPr>
          </a:p>
        </p:txBody>
      </p:sp>
    </p:spTree>
    <p:extLst>
      <p:ext uri="{BB962C8B-B14F-4D97-AF65-F5344CB8AC3E}">
        <p14:creationId xmlns:p14="http://schemas.microsoft.com/office/powerpoint/2010/main" val="2851162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Ubuntu Light" panose="020B0304030602030204" pitchFamily="34" charset="0"/>
              </a:rPr>
              <a:t>Now I would like you</a:t>
            </a:r>
            <a:r>
              <a:rPr lang="en-US" sz="1200" baseline="0" dirty="0">
                <a:latin typeface="Ubuntu Light" panose="020B0304030602030204" pitchFamily="34" charset="0"/>
              </a:rPr>
              <a:t> to take two minutes to write down some notes quietly by yourselves: your ideas about </a:t>
            </a:r>
            <a:r>
              <a:rPr lang="en-US" sz="1200" dirty="0">
                <a:latin typeface="Ubuntu Light" panose="020B0304030602030204" pitchFamily="34" charset="0"/>
              </a:rPr>
              <a:t>how we can best address publication bias and questionable research practices</a:t>
            </a:r>
            <a:r>
              <a:rPr lang="en-US" sz="1200" baseline="0" dirty="0">
                <a:latin typeface="Ubuntu Light" panose="020B0304030602030204" pitchFamily="34" charset="0"/>
              </a:rPr>
              <a:t> (</a:t>
            </a:r>
            <a:r>
              <a:rPr lang="en-US" sz="1200" i="1" baseline="0" dirty="0">
                <a:latin typeface="Ubuntu Light" panose="020B0304030602030204" pitchFamily="34" charset="0"/>
              </a:rPr>
              <a:t>instructor gives students 2 minutes to write quietly</a:t>
            </a:r>
            <a:r>
              <a:rPr lang="en-US" sz="1200" baseline="0" dirty="0">
                <a:latin typeface="Ubuntu Light" panose="020B0304030602030204" pitchFamily="34" charset="0"/>
              </a:rPr>
              <a:t>). Ok! Now I would like you to discuss your ideas with your neighbor, get some feedback and refine them (</a:t>
            </a:r>
            <a:r>
              <a:rPr lang="en-US" sz="1200" i="1" baseline="0" dirty="0">
                <a:latin typeface="Ubuntu Light" panose="020B0304030602030204" pitchFamily="34" charset="0"/>
              </a:rPr>
              <a:t>instructor gives students 5 minutes to discuss with neighbor). </a:t>
            </a:r>
            <a:r>
              <a:rPr lang="en-US" sz="1200" i="0" baseline="0" dirty="0">
                <a:latin typeface="Ubuntu Light" panose="020B0304030602030204" pitchFamily="34" charset="0"/>
              </a:rPr>
              <a:t>Ok, time’s up! Let’s hear at least one idea from each pair of students. (</a:t>
            </a:r>
            <a:r>
              <a:rPr lang="en-US" sz="1200" i="1" baseline="0" dirty="0">
                <a:latin typeface="Ubuntu Light" panose="020B0304030602030204" pitchFamily="34" charset="0"/>
              </a:rPr>
              <a:t>students share some of their ideas and the class discusses</a:t>
            </a:r>
            <a:r>
              <a:rPr lang="en-US" sz="1200" i="0" baseline="0" dirty="0">
                <a:latin typeface="Ubuntu Light" panose="020B0304030602030204" pitchFamily="34" charset="0"/>
              </a:rPr>
              <a:t>).</a:t>
            </a:r>
          </a:p>
          <a:p>
            <a:endParaRPr lang="en-US" sz="1200" i="0" baseline="0" dirty="0">
              <a:latin typeface="Ubuntu Light" panose="020B0304030602030204" pitchFamily="34" charset="0"/>
            </a:endParaRPr>
          </a:p>
          <a:p>
            <a:r>
              <a:rPr lang="en-US" sz="1200" i="0" baseline="0" dirty="0">
                <a:latin typeface="Ubuntu Light" panose="020B0304030602030204" pitchFamily="34" charset="0"/>
              </a:rPr>
              <a:t>Note: This is a “buzz group” technique designed to get students to process issues more deeply and also to participate more actively in class discussions. </a:t>
            </a:r>
          </a:p>
          <a:p>
            <a:endParaRPr lang="en-US" sz="1200" i="0" baseline="0" dirty="0">
              <a:latin typeface="Ubuntu Light" panose="020B0304030602030204" pitchFamily="34" charset="0"/>
            </a:endParaRPr>
          </a:p>
          <a:p>
            <a:endParaRPr lang="en-US" sz="1200" dirty="0">
              <a:latin typeface="Ubuntu Light" panose="020B0304030602030204" pitchFamily="34" charset="0"/>
            </a:endParaRPr>
          </a:p>
        </p:txBody>
      </p:sp>
      <p:sp>
        <p:nvSpPr>
          <p:cNvPr id="4" name="Slide Number Placeholder 3"/>
          <p:cNvSpPr>
            <a:spLocks noGrp="1"/>
          </p:cNvSpPr>
          <p:nvPr>
            <p:ph type="sldNum" sz="quarter" idx="10"/>
          </p:nvPr>
        </p:nvSpPr>
        <p:spPr/>
        <p:txBody>
          <a:bodyPr/>
          <a:lstStyle/>
          <a:p>
            <a:fld id="{108FE07D-94A4-4722-85A6-6857444209F6}" type="slidenum">
              <a:rPr lang="en-US" smtClean="0"/>
              <a:t>45</a:t>
            </a:fld>
            <a:endParaRPr lang="en-US"/>
          </a:p>
        </p:txBody>
      </p:sp>
    </p:spTree>
    <p:extLst>
      <p:ext uri="{BB962C8B-B14F-4D97-AF65-F5344CB8AC3E}">
        <p14:creationId xmlns:p14="http://schemas.microsoft.com/office/powerpoint/2010/main" val="459927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 adapted from </a:t>
            </a:r>
            <a:r>
              <a:rPr lang="en-US" i="1" dirty="0" err="1"/>
              <a:t>Simonsohn</a:t>
            </a:r>
            <a:r>
              <a:rPr lang="en-US" i="1" dirty="0"/>
              <a:t> et al “Life after p-hacking” presentation</a:t>
            </a:r>
          </a:p>
          <a:p>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One</a:t>
            </a:r>
            <a:r>
              <a:rPr lang="en-US" i="0" baseline="0" dirty="0"/>
              <a:t> </a:t>
            </a:r>
            <a:r>
              <a:rPr lang="en-US" i="0" dirty="0"/>
              <a:t>approach</a:t>
            </a:r>
            <a:r>
              <a:rPr lang="en-US" i="0" baseline="0" dirty="0"/>
              <a:t> to improving the reliability of research findings is to increase the sample sizes and therefore statistical power of our studies. </a:t>
            </a:r>
            <a:r>
              <a:rPr lang="en-US" sz="1200" dirty="0"/>
              <a:t>Studies with small samples provide lots of statistical noise that facilitates poor research practices and spurious findings. </a:t>
            </a:r>
            <a:r>
              <a:rPr lang="en-US" sz="2400" dirty="0"/>
              <a:t>The median experimental study in social psychology has an </a:t>
            </a:r>
            <a:r>
              <a:rPr lang="en-US" sz="2400" i="1" dirty="0"/>
              <a:t>N</a:t>
            </a:r>
            <a:r>
              <a:rPr lang="en-US" sz="2400" dirty="0"/>
              <a:t> of only 20 participants per cell.</a:t>
            </a:r>
            <a:r>
              <a:rPr lang="en-US" sz="2400" baseline="0" dirty="0"/>
              <a:t> </a:t>
            </a:r>
            <a:r>
              <a:rPr lang="en-US" sz="2400" dirty="0"/>
              <a:t>What can you reliably detect with this sample size? </a:t>
            </a:r>
            <a:r>
              <a:rPr lang="en-US" sz="2400" i="1" dirty="0"/>
              <a:t>N</a:t>
            </a:r>
            <a:r>
              <a:rPr lang="en-US" sz="2400" dirty="0"/>
              <a:t>=20 per cell is enough to</a:t>
            </a:r>
            <a:r>
              <a:rPr lang="en-US" sz="2400" baseline="0" dirty="0"/>
              <a:t> reliably detect huge effects, for instance that </a:t>
            </a:r>
            <a:r>
              <a:rPr lang="en-US" sz="2400" dirty="0"/>
              <a:t>men are taller than women,</a:t>
            </a:r>
            <a:r>
              <a:rPr lang="en-US" sz="2400" baseline="0" dirty="0"/>
              <a:t> that </a:t>
            </a:r>
            <a:r>
              <a:rPr lang="en-US" sz="2400" dirty="0"/>
              <a:t>people above median age closer to retirement,</a:t>
            </a:r>
            <a:r>
              <a:rPr lang="en-US" sz="2400" baseline="0" dirty="0"/>
              <a:t> and that w</a:t>
            </a:r>
            <a:r>
              <a:rPr lang="en-US" sz="2400" dirty="0"/>
              <a:t>omen own more shoes than men.</a:t>
            </a:r>
          </a:p>
          <a:p>
            <a:endParaRPr lang="en-US" i="0" dirty="0"/>
          </a:p>
          <a:p>
            <a:r>
              <a:rPr lang="en-US" i="0" dirty="0"/>
              <a:t>Relevant links:</a:t>
            </a:r>
          </a:p>
          <a:p>
            <a:endParaRPr lang="en-US" i="1" dirty="0"/>
          </a:p>
          <a:p>
            <a:r>
              <a:rPr lang="en-US" sz="1200" kern="1200" dirty="0">
                <a:solidFill>
                  <a:schemeClr val="tx1"/>
                </a:solidFill>
                <a:effectLst/>
                <a:latin typeface="+mn-lt"/>
                <a:ea typeface="+mn-ea"/>
                <a:cs typeface="+mn-cs"/>
              </a:rPr>
              <a:t>Simmons, J., Nelson, L., &amp; </a:t>
            </a:r>
            <a:r>
              <a:rPr lang="en-US" sz="1200" kern="1200" dirty="0" err="1">
                <a:solidFill>
                  <a:schemeClr val="tx1"/>
                </a:solidFill>
                <a:effectLst/>
                <a:latin typeface="+mn-lt"/>
                <a:ea typeface="+mn-ea"/>
                <a:cs typeface="+mn-cs"/>
              </a:rPr>
              <a:t>Simonsohn</a:t>
            </a:r>
            <a:r>
              <a:rPr lang="en-US" sz="1200" kern="1200" dirty="0">
                <a:solidFill>
                  <a:schemeClr val="tx1"/>
                </a:solidFill>
                <a:effectLst/>
                <a:latin typeface="+mn-lt"/>
                <a:ea typeface="+mn-ea"/>
                <a:cs typeface="+mn-cs"/>
              </a:rPr>
              <a:t>, U. (2011). </a:t>
            </a:r>
            <a:r>
              <a:rPr lang="en-US" sz="1200" i="1" kern="1200" dirty="0">
                <a:solidFill>
                  <a:schemeClr val="tx1"/>
                </a:solidFill>
                <a:effectLst/>
                <a:latin typeface="+mn-lt"/>
                <a:ea typeface="+mn-ea"/>
                <a:cs typeface="+mn-cs"/>
              </a:rPr>
              <a:t>Life after p-hacking</a:t>
            </a:r>
            <a:r>
              <a:rPr lang="en-US" sz="1200" kern="1200" dirty="0">
                <a:solidFill>
                  <a:schemeClr val="tx1"/>
                </a:solidFill>
                <a:effectLst/>
                <a:latin typeface="+mn-lt"/>
                <a:ea typeface="+mn-ea"/>
                <a:cs typeface="+mn-cs"/>
              </a:rPr>
              <a:t>. Presentation at the Meeting of the Society for Personality and Social Psychology, New Orleans, LA, 17-19 January 2013</a:t>
            </a:r>
          </a:p>
          <a:p>
            <a:r>
              <a:rPr lang="en-US" sz="1200" kern="1200" dirty="0">
                <a:solidFill>
                  <a:schemeClr val="tx1"/>
                </a:solidFill>
                <a:effectLst/>
                <a:latin typeface="+mn-lt"/>
                <a:ea typeface="+mn-ea"/>
                <a:cs typeface="+mn-cs"/>
              </a:rPr>
              <a:t>Full text available at: </a:t>
            </a:r>
            <a:r>
              <a:rPr lang="en-US" sz="1200" u="none" strike="noStrike" kern="1200" dirty="0">
                <a:solidFill>
                  <a:schemeClr val="tx1"/>
                </a:solidFill>
                <a:effectLst/>
                <a:latin typeface="+mn-lt"/>
                <a:ea typeface="+mn-ea"/>
                <a:cs typeface="+mn-cs"/>
                <a:hlinkClick r:id="rId3"/>
              </a:rPr>
              <a:t>http://papers.ssrn.com/sol3/papers.cfm?abstract_id=2205186</a:t>
            </a:r>
            <a:endParaRPr lang="en-US" sz="120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86867B29-706A-4EE2-A454-98F9F7A8D995}" type="slidenum">
              <a:rPr lang="en-US" smtClean="0"/>
              <a:t>46</a:t>
            </a:fld>
            <a:endParaRPr lang="en-US"/>
          </a:p>
        </p:txBody>
      </p:sp>
    </p:spTree>
    <p:extLst>
      <p:ext uri="{BB962C8B-B14F-4D97-AF65-F5344CB8AC3E}">
        <p14:creationId xmlns:p14="http://schemas.microsoft.com/office/powerpoint/2010/main" val="2598494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 adapted from </a:t>
            </a:r>
            <a:r>
              <a:rPr lang="en-US" i="1" dirty="0" err="1"/>
              <a:t>Simonsohn</a:t>
            </a:r>
            <a:r>
              <a:rPr lang="en-US" i="1" dirty="0"/>
              <a:t> et al “Life after p-hacking” presentation</a:t>
            </a:r>
          </a:p>
          <a:p>
            <a:endParaRPr lang="en-US" i="1" dirty="0"/>
          </a:p>
          <a:p>
            <a:r>
              <a:rPr lang="en-US" sz="1200" b="0" dirty="0"/>
              <a:t>However, N = 20 per cell is </a:t>
            </a:r>
            <a:r>
              <a:rPr lang="en-US" sz="1200" b="0" u="sng" dirty="0">
                <a:solidFill>
                  <a:srgbClr val="FF0000"/>
                </a:solidFill>
              </a:rPr>
              <a:t>not</a:t>
            </a:r>
            <a:r>
              <a:rPr lang="en-US" sz="1200" b="0" dirty="0"/>
              <a:t> enough to detect intuitively fairly</a:t>
            </a:r>
            <a:r>
              <a:rPr lang="en-US" sz="1200" b="0" baseline="0" dirty="0"/>
              <a:t> big effects such that </a:t>
            </a:r>
            <a:r>
              <a:rPr lang="en-US" sz="1200" dirty="0"/>
              <a:t>people who like spicy food are more likely to like Indian food,</a:t>
            </a:r>
            <a:r>
              <a:rPr lang="en-US" sz="1200" baseline="0" dirty="0"/>
              <a:t> </a:t>
            </a:r>
            <a:r>
              <a:rPr lang="en-US" sz="1200" dirty="0"/>
              <a:t>that liberals rate social equality as more important than do conservatives,</a:t>
            </a:r>
            <a:r>
              <a:rPr lang="en-US" sz="1200" baseline="0" dirty="0"/>
              <a:t> and that </a:t>
            </a:r>
            <a:r>
              <a:rPr lang="en-US" sz="1200" dirty="0"/>
              <a:t>men weigh more than women.</a:t>
            </a:r>
            <a:r>
              <a:rPr lang="en-US" sz="1200" baseline="0" dirty="0"/>
              <a:t> </a:t>
            </a:r>
            <a:endParaRPr lang="en-US" sz="1200" b="0" dirty="0"/>
          </a:p>
          <a:p>
            <a:endParaRPr lang="en-US" i="1" dirty="0"/>
          </a:p>
          <a:p>
            <a:r>
              <a:rPr lang="en-US" i="0" dirty="0"/>
              <a:t>Relevant links:</a:t>
            </a:r>
          </a:p>
          <a:p>
            <a:endParaRPr lang="en-US" i="1" dirty="0"/>
          </a:p>
          <a:p>
            <a:r>
              <a:rPr lang="en-US" sz="1200" kern="1200" dirty="0">
                <a:solidFill>
                  <a:schemeClr val="tx1"/>
                </a:solidFill>
                <a:effectLst/>
                <a:latin typeface="+mn-lt"/>
                <a:ea typeface="+mn-ea"/>
                <a:cs typeface="+mn-cs"/>
              </a:rPr>
              <a:t>Simmons, J., Nelson, L., &amp; </a:t>
            </a:r>
            <a:r>
              <a:rPr lang="en-US" sz="1200" kern="1200" dirty="0" err="1">
                <a:solidFill>
                  <a:schemeClr val="tx1"/>
                </a:solidFill>
                <a:effectLst/>
                <a:latin typeface="+mn-lt"/>
                <a:ea typeface="+mn-ea"/>
                <a:cs typeface="+mn-cs"/>
              </a:rPr>
              <a:t>Simonsohn</a:t>
            </a:r>
            <a:r>
              <a:rPr lang="en-US" sz="1200" kern="1200" dirty="0">
                <a:solidFill>
                  <a:schemeClr val="tx1"/>
                </a:solidFill>
                <a:effectLst/>
                <a:latin typeface="+mn-lt"/>
                <a:ea typeface="+mn-ea"/>
                <a:cs typeface="+mn-cs"/>
              </a:rPr>
              <a:t>, U. (2011). </a:t>
            </a:r>
            <a:r>
              <a:rPr lang="en-US" sz="1200" i="1" kern="1200" dirty="0">
                <a:solidFill>
                  <a:schemeClr val="tx1"/>
                </a:solidFill>
                <a:effectLst/>
                <a:latin typeface="+mn-lt"/>
                <a:ea typeface="+mn-ea"/>
                <a:cs typeface="+mn-cs"/>
              </a:rPr>
              <a:t>Life after p-hacking</a:t>
            </a:r>
            <a:r>
              <a:rPr lang="en-US" sz="1200" kern="1200" dirty="0">
                <a:solidFill>
                  <a:schemeClr val="tx1"/>
                </a:solidFill>
                <a:effectLst/>
                <a:latin typeface="+mn-lt"/>
                <a:ea typeface="+mn-ea"/>
                <a:cs typeface="+mn-cs"/>
              </a:rPr>
              <a:t>. Presentation at the Meeting of the Society for Personality and Social Psychology, New Orleans, LA, 17-19 January 2013</a:t>
            </a:r>
          </a:p>
          <a:p>
            <a:r>
              <a:rPr lang="en-US" sz="1200" kern="1200" dirty="0">
                <a:solidFill>
                  <a:schemeClr val="tx1"/>
                </a:solidFill>
                <a:effectLst/>
                <a:latin typeface="+mn-lt"/>
                <a:ea typeface="+mn-ea"/>
                <a:cs typeface="+mn-cs"/>
              </a:rPr>
              <a:t>Full text available at: </a:t>
            </a:r>
            <a:r>
              <a:rPr lang="en-US" sz="1200" u="none" strike="noStrike" kern="1200" dirty="0">
                <a:solidFill>
                  <a:schemeClr val="tx1"/>
                </a:solidFill>
                <a:effectLst/>
                <a:latin typeface="+mn-lt"/>
                <a:ea typeface="+mn-ea"/>
                <a:cs typeface="+mn-cs"/>
                <a:hlinkClick r:id="rId3"/>
              </a:rPr>
              <a:t>http://papers.ssrn.com/sol3/papers.cfm?abstract_id=2205186</a:t>
            </a:r>
            <a:endParaRPr lang="en-US" sz="1200" kern="1200" dirty="0">
              <a:solidFill>
                <a:schemeClr val="tx1"/>
              </a:solidFill>
              <a:effectLst/>
              <a:latin typeface="+mn-lt"/>
              <a:ea typeface="+mn-ea"/>
              <a:cs typeface="+mn-cs"/>
            </a:endParaRPr>
          </a:p>
          <a:p>
            <a:endParaRPr lang="en-US" i="1" dirty="0"/>
          </a:p>
          <a:p>
            <a:endParaRPr lang="en-US" dirty="0"/>
          </a:p>
        </p:txBody>
      </p:sp>
      <p:sp>
        <p:nvSpPr>
          <p:cNvPr id="4" name="Slide Number Placeholder 3"/>
          <p:cNvSpPr>
            <a:spLocks noGrp="1"/>
          </p:cNvSpPr>
          <p:nvPr>
            <p:ph type="sldNum" sz="quarter" idx="10"/>
          </p:nvPr>
        </p:nvSpPr>
        <p:spPr/>
        <p:txBody>
          <a:bodyPr/>
          <a:lstStyle/>
          <a:p>
            <a:fld id="{65F08CA4-29D2-4EA0-95B3-378517526795}" type="slidenum">
              <a:rPr lang="en-US" smtClean="0"/>
              <a:t>47</a:t>
            </a:fld>
            <a:endParaRPr lang="en-US"/>
          </a:p>
        </p:txBody>
      </p:sp>
    </p:spTree>
    <p:extLst>
      <p:ext uri="{BB962C8B-B14F-4D97-AF65-F5344CB8AC3E}">
        <p14:creationId xmlns:p14="http://schemas.microsoft.com/office/powerpoint/2010/main" val="1080907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Slide adapted from </a:t>
            </a:r>
            <a:r>
              <a:rPr lang="en-US" i="1" dirty="0" err="1"/>
              <a:t>Simonsohn</a:t>
            </a:r>
            <a:r>
              <a:rPr lang="en-US" i="1" dirty="0"/>
              <a:t> et al “Life after p-hacking” presentation</a:t>
            </a:r>
          </a:p>
          <a:p>
            <a:endParaRPr lang="en-US" i="1" dirty="0"/>
          </a:p>
          <a:p>
            <a:r>
              <a:rPr lang="en-US" i="0" dirty="0"/>
              <a:t>One recommendation from</a:t>
            </a:r>
            <a:r>
              <a:rPr lang="en-US" i="0" baseline="0" dirty="0"/>
              <a:t> Simmons and colleagues is that if you are NOT studying an effect bigger than men weighing more than women, you should use </a:t>
            </a:r>
            <a:r>
              <a:rPr lang="en-US" sz="1200" i="0" dirty="0"/>
              <a:t>more than 50 subjects per cell.</a:t>
            </a:r>
            <a:endParaRPr lang="en-US" i="0" baseline="0" dirty="0"/>
          </a:p>
          <a:p>
            <a:endParaRPr lang="en-US" i="1" dirty="0"/>
          </a:p>
          <a:p>
            <a:r>
              <a:rPr lang="en-US" i="0" dirty="0"/>
              <a:t>Relevant links:</a:t>
            </a:r>
          </a:p>
          <a:p>
            <a:endParaRPr lang="en-US" i="1" dirty="0"/>
          </a:p>
          <a:p>
            <a:r>
              <a:rPr lang="en-US" sz="1200" kern="1200" dirty="0">
                <a:solidFill>
                  <a:schemeClr val="tx1"/>
                </a:solidFill>
                <a:effectLst/>
                <a:latin typeface="+mn-lt"/>
                <a:ea typeface="+mn-ea"/>
                <a:cs typeface="+mn-cs"/>
              </a:rPr>
              <a:t>Simmons, J., Nelson, L., &amp; </a:t>
            </a:r>
            <a:r>
              <a:rPr lang="en-US" sz="1200" kern="1200" dirty="0" err="1">
                <a:solidFill>
                  <a:schemeClr val="tx1"/>
                </a:solidFill>
                <a:effectLst/>
                <a:latin typeface="+mn-lt"/>
                <a:ea typeface="+mn-ea"/>
                <a:cs typeface="+mn-cs"/>
              </a:rPr>
              <a:t>Simonsohn</a:t>
            </a:r>
            <a:r>
              <a:rPr lang="en-US" sz="1200" kern="1200" dirty="0">
                <a:solidFill>
                  <a:schemeClr val="tx1"/>
                </a:solidFill>
                <a:effectLst/>
                <a:latin typeface="+mn-lt"/>
                <a:ea typeface="+mn-ea"/>
                <a:cs typeface="+mn-cs"/>
              </a:rPr>
              <a:t>, U. (2011). </a:t>
            </a:r>
            <a:r>
              <a:rPr lang="en-US" sz="1200" i="1" kern="1200" dirty="0">
                <a:solidFill>
                  <a:schemeClr val="tx1"/>
                </a:solidFill>
                <a:effectLst/>
                <a:latin typeface="+mn-lt"/>
                <a:ea typeface="+mn-ea"/>
                <a:cs typeface="+mn-cs"/>
              </a:rPr>
              <a:t>Life after p-hacking</a:t>
            </a:r>
            <a:r>
              <a:rPr lang="en-US" sz="1200" kern="1200" dirty="0">
                <a:solidFill>
                  <a:schemeClr val="tx1"/>
                </a:solidFill>
                <a:effectLst/>
                <a:latin typeface="+mn-lt"/>
                <a:ea typeface="+mn-ea"/>
                <a:cs typeface="+mn-cs"/>
              </a:rPr>
              <a:t>. Presentation at the Meeting of the Society for Personality and Social Psychology, New Orleans, LA, 17-19 January 2013</a:t>
            </a:r>
          </a:p>
          <a:p>
            <a:r>
              <a:rPr lang="en-US" sz="1200" kern="1200" dirty="0">
                <a:solidFill>
                  <a:schemeClr val="tx1"/>
                </a:solidFill>
                <a:effectLst/>
                <a:latin typeface="+mn-lt"/>
                <a:ea typeface="+mn-ea"/>
                <a:cs typeface="+mn-cs"/>
              </a:rPr>
              <a:t>Full text available at: </a:t>
            </a:r>
            <a:r>
              <a:rPr lang="en-US" sz="1200" u="none" strike="noStrike" kern="1200" dirty="0">
                <a:solidFill>
                  <a:schemeClr val="tx1"/>
                </a:solidFill>
                <a:effectLst/>
                <a:latin typeface="+mn-lt"/>
                <a:ea typeface="+mn-ea"/>
                <a:cs typeface="+mn-cs"/>
                <a:hlinkClick r:id="rId3"/>
              </a:rPr>
              <a:t>http://papers.ssrn.com/sol3/papers.cfm?abstract_id=2205186</a:t>
            </a:r>
            <a:endParaRPr lang="en-US" sz="1200" kern="1200" dirty="0">
              <a:solidFill>
                <a:schemeClr val="tx1"/>
              </a:solidFill>
              <a:effectLst/>
              <a:latin typeface="+mn-lt"/>
              <a:ea typeface="+mn-ea"/>
              <a:cs typeface="+mn-cs"/>
            </a:endParaRPr>
          </a:p>
          <a:p>
            <a:endParaRPr lang="en-US" i="1" dirty="0"/>
          </a:p>
          <a:p>
            <a:endParaRPr lang="en-US" dirty="0"/>
          </a:p>
        </p:txBody>
      </p:sp>
      <p:sp>
        <p:nvSpPr>
          <p:cNvPr id="4" name="Slide Number Placeholder 3"/>
          <p:cNvSpPr>
            <a:spLocks noGrp="1"/>
          </p:cNvSpPr>
          <p:nvPr>
            <p:ph type="sldNum" sz="quarter" idx="10"/>
          </p:nvPr>
        </p:nvSpPr>
        <p:spPr/>
        <p:txBody>
          <a:bodyPr/>
          <a:lstStyle/>
          <a:p>
            <a:fld id="{65F08CA4-29D2-4EA0-95B3-378517526795}" type="slidenum">
              <a:rPr lang="en-US" smtClean="0"/>
              <a:t>48</a:t>
            </a:fld>
            <a:endParaRPr lang="en-US"/>
          </a:p>
        </p:txBody>
      </p:sp>
    </p:spTree>
    <p:extLst>
      <p:ext uri="{BB962C8B-B14F-4D97-AF65-F5344CB8AC3E}">
        <p14:creationId xmlns:p14="http://schemas.microsoft.com/office/powerpoint/2010/main" val="3430436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Increased sample sizes and statistical power provide greater precision, and importantly guard against both false positives and false negatives. Statistical power prevents you from thinking you discovered something that is just noise, and at the same time </a:t>
            </a:r>
            <a:r>
              <a:rPr lang="en-US" sz="1200" b="0" baseline="0" dirty="0"/>
              <a:t>prevents you </a:t>
            </a:r>
            <a:r>
              <a:rPr lang="en-US" sz="1200" b="0" dirty="0"/>
              <a:t>from</a:t>
            </a:r>
            <a:r>
              <a:rPr lang="en-US" sz="1200" b="0" baseline="0" dirty="0"/>
              <a:t> overlooking a true finding because you lacked the power to detect it. However, collecting large samples requires resources. </a:t>
            </a:r>
            <a:endParaRPr lang="en-US" sz="1200" b="0" dirty="0"/>
          </a:p>
          <a:p>
            <a:r>
              <a:rPr lang="en-US" sz="1200" b="1" dirty="0"/>
              <a:t>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49</a:t>
            </a:fld>
            <a:endParaRPr lang="en-US"/>
          </a:p>
        </p:txBody>
      </p:sp>
    </p:spTree>
    <p:extLst>
      <p:ext uri="{BB962C8B-B14F-4D97-AF65-F5344CB8AC3E}">
        <p14:creationId xmlns:p14="http://schemas.microsoft.com/office/powerpoint/2010/main" val="50584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is a cartoon on Calvin’s </a:t>
            </a:r>
            <a:r>
              <a:rPr lang="en-US" sz="1200" b="0" dirty="0"/>
              <a:t>research methods</a:t>
            </a:r>
            <a:r>
              <a:rPr lang="en-US" sz="1200" b="0" baseline="0" dirty="0"/>
              <a:t> (</a:t>
            </a:r>
            <a:r>
              <a:rPr lang="en-US" sz="1200" b="0" i="1" baseline="0" dirty="0"/>
              <a:t>instructor reads the cartoon</a:t>
            </a:r>
            <a:r>
              <a:rPr lang="en-US" sz="1200" b="0" baseline="0" dirty="0"/>
              <a:t>).</a:t>
            </a:r>
            <a:endParaRPr lang="en-US" sz="1200" b="0" dirty="0"/>
          </a:p>
          <a:p>
            <a:endParaRPr lang="en-US" dirty="0"/>
          </a:p>
          <a:p>
            <a:r>
              <a:rPr lang="en-US" i="0" dirty="0"/>
              <a:t>Note: This slide is </a:t>
            </a:r>
            <a:r>
              <a:rPr lang="en-US" i="0" baseline="0" dirty="0"/>
              <a:t>silenced since it was replaced with the (arguably more funny) Dilbert cartoon</a:t>
            </a:r>
            <a:endParaRPr lang="en-US" i="0" dirty="0"/>
          </a:p>
        </p:txBody>
      </p:sp>
      <p:sp>
        <p:nvSpPr>
          <p:cNvPr id="4" name="Slide Number Placeholder 3"/>
          <p:cNvSpPr>
            <a:spLocks noGrp="1"/>
          </p:cNvSpPr>
          <p:nvPr>
            <p:ph type="sldNum" sz="quarter" idx="10"/>
          </p:nvPr>
        </p:nvSpPr>
        <p:spPr/>
        <p:txBody>
          <a:bodyPr/>
          <a:lstStyle/>
          <a:p>
            <a:fld id="{4074AC74-468A-49DE-B98E-5D6E34CF22B6}" type="slidenum">
              <a:rPr lang="en-US" smtClean="0"/>
              <a:t>5</a:t>
            </a:fld>
            <a:endParaRPr lang="en-US"/>
          </a:p>
        </p:txBody>
      </p:sp>
    </p:spTree>
    <p:extLst>
      <p:ext uri="{BB962C8B-B14F-4D97-AF65-F5344CB8AC3E}">
        <p14:creationId xmlns:p14="http://schemas.microsoft.com/office/powerpoint/2010/main" val="2583520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effectLst/>
              </a:rPr>
              <a:t>Consider</a:t>
            </a:r>
            <a:r>
              <a:rPr lang="en-US" b="0" baseline="0" dirty="0">
                <a:effectLst/>
              </a:rPr>
              <a:t> that the median power of </a:t>
            </a:r>
            <a:r>
              <a:rPr lang="en-US" sz="1200" b="0" dirty="0"/>
              <a:t>neuroimaging studies is only 8%.</a:t>
            </a:r>
            <a:endParaRPr lang="en-US" sz="1200" b="0" dirty="0">
              <a:solidFill>
                <a:srgbClr val="FF0000"/>
              </a:solidFill>
            </a:endParaRPr>
          </a:p>
          <a:p>
            <a:endParaRPr lang="en-US" b="0" dirty="0">
              <a:effectLst/>
            </a:endParaRPr>
          </a:p>
          <a:p>
            <a:r>
              <a:rPr lang="en-US" b="0" dirty="0">
                <a:effectLst/>
              </a:rPr>
              <a:t>Relevant links:</a:t>
            </a:r>
          </a:p>
          <a:p>
            <a:endParaRPr lang="en-US" b="0" dirty="0">
              <a:effectLst/>
            </a:endParaRPr>
          </a:p>
          <a:p>
            <a:r>
              <a:rPr lang="en-US" b="0" dirty="0">
                <a:effectLst/>
              </a:rPr>
              <a:t>Power failure: why small sample size undermines the reliability of neuroscience</a:t>
            </a:r>
          </a:p>
          <a:p>
            <a:r>
              <a:rPr lang="en-US" b="0" dirty="0">
                <a:effectLst/>
              </a:rPr>
              <a:t>http://www.nature.com/nrn/journal/v14/n5/full/nrn3475.html</a:t>
            </a:r>
          </a:p>
          <a:p>
            <a:endParaRPr lang="en-US" dirty="0">
              <a:effectLst/>
            </a:endParaRPr>
          </a:p>
          <a:p>
            <a:r>
              <a:rPr lang="en-US" dirty="0">
                <a:effectLst/>
              </a:rPr>
              <a:t>Caption for this figure, from Button et al. (2013): </a:t>
            </a:r>
            <a:r>
              <a:rPr lang="en-US" i="0" dirty="0">
                <a:effectLst/>
              </a:rPr>
              <a:t>The figure shows a histogram of median study power calculated for each of the n = 49 meta-analyses included in our analysis, with the number of meta-analyses (N) on the left axis and percent of meta-analyses (%) on the right axis. There is a clear bimodal distribution; n = 15 (31%) of the meta-analyses comprised studies with median power of less than 11%, whereas n = 7 (14%) comprised studies with high average power in excess of 90%. Despite this bimodality, most meta-analyses comprised studies with low statistical power: n = 28 (57%) had median study power of less than 31%. The meta-analyses (n = 7) that comprised studies with high average power in excess of 90% had their broadly neurological subject matter in common.</a:t>
            </a:r>
            <a:endParaRPr lang="en-US" i="0" dirty="0"/>
          </a:p>
        </p:txBody>
      </p:sp>
      <p:sp>
        <p:nvSpPr>
          <p:cNvPr id="4" name="Slide Number Placeholder 3"/>
          <p:cNvSpPr>
            <a:spLocks noGrp="1"/>
          </p:cNvSpPr>
          <p:nvPr>
            <p:ph type="sldNum" sz="quarter" idx="10"/>
          </p:nvPr>
        </p:nvSpPr>
        <p:spPr/>
        <p:txBody>
          <a:bodyPr/>
          <a:lstStyle/>
          <a:p>
            <a:fld id="{4074AC74-468A-49DE-B98E-5D6E34CF22B6}" type="slidenum">
              <a:rPr lang="en-US" smtClean="0"/>
              <a:t>50</a:t>
            </a:fld>
            <a:endParaRPr lang="en-US"/>
          </a:p>
        </p:txBody>
      </p:sp>
    </p:spTree>
    <p:extLst>
      <p:ext uri="{BB962C8B-B14F-4D97-AF65-F5344CB8AC3E}">
        <p14:creationId xmlns:p14="http://schemas.microsoft.com/office/powerpoint/2010/main" val="3979527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pPr>
            <a:r>
              <a:rPr lang="en-US" sz="1200" b="0" dirty="0">
                <a:solidFill>
                  <a:srgbClr val="FF0000"/>
                </a:solidFill>
              </a:rPr>
              <a:t>Is N = 50 per cell a realistic standard for all investigations, such as neuroscience studies?</a:t>
            </a:r>
            <a:r>
              <a:rPr lang="en-US" sz="1200" b="0" baseline="0" dirty="0">
                <a:solidFill>
                  <a:srgbClr val="FF0000"/>
                </a:solidFill>
              </a:rPr>
              <a:t> What about teams research where each observation requires multiple subjects? </a:t>
            </a:r>
            <a:r>
              <a:rPr lang="en-US" sz="1200" b="0" dirty="0">
                <a:solidFill>
                  <a:srgbClr val="FF0000"/>
                </a:solidFill>
              </a:rPr>
              <a:t>What about laboratories and universities with few resources?</a:t>
            </a:r>
            <a:r>
              <a:rPr lang="en-US" sz="1200" b="0" baseline="0" dirty="0">
                <a:solidFill>
                  <a:srgbClr val="FF0000"/>
                </a:solidFill>
              </a:rPr>
              <a:t> Is it </a:t>
            </a:r>
            <a:r>
              <a:rPr lang="en-US" sz="1200" b="0" dirty="0">
                <a:solidFill>
                  <a:srgbClr val="FF0000"/>
                </a:solidFill>
              </a:rPr>
              <a:t>just an inconvenient truth</a:t>
            </a:r>
            <a:r>
              <a:rPr lang="en-US" sz="1200" b="0" baseline="0" dirty="0">
                <a:solidFill>
                  <a:srgbClr val="FF0000"/>
                </a:solidFill>
              </a:rPr>
              <a:t> that underpowered studies are too noisy to draw real conclusions? (</a:t>
            </a:r>
            <a:r>
              <a:rPr lang="en-US" sz="1200" b="0" i="1" baseline="0" dirty="0">
                <a:solidFill>
                  <a:srgbClr val="FF0000"/>
                </a:solidFill>
              </a:rPr>
              <a:t>students discuss</a:t>
            </a:r>
            <a:r>
              <a:rPr lang="en-US" sz="1200" b="0" baseline="0" dirty="0">
                <a:solidFill>
                  <a:srgbClr val="FF0000"/>
                </a:solidFill>
              </a:rPr>
              <a:t>).</a:t>
            </a:r>
            <a:endParaRPr lang="en-US" sz="1200" b="0" dirty="0">
              <a:solidFill>
                <a:srgbClr val="FF0000"/>
              </a:solidFill>
            </a:endParaRPr>
          </a:p>
          <a:p>
            <a:endParaRPr lang="en-US" b="0" dirty="0">
              <a:effectLst/>
            </a:endParaRPr>
          </a:p>
          <a:p>
            <a:r>
              <a:rPr lang="en-US" b="0" dirty="0">
                <a:effectLst/>
              </a:rPr>
              <a:t>Relevant</a:t>
            </a:r>
            <a:r>
              <a:rPr lang="en-US" b="0" baseline="0" dirty="0">
                <a:effectLst/>
              </a:rPr>
              <a:t> links:</a:t>
            </a:r>
          </a:p>
          <a:p>
            <a:endParaRPr lang="en-US" b="0" baseline="0" dirty="0">
              <a:effectLst/>
            </a:endParaRPr>
          </a:p>
          <a:p>
            <a:r>
              <a:rPr lang="en-US" b="0" dirty="0">
                <a:effectLst/>
              </a:rPr>
              <a:t>Power failure: why small sample size undermines the reliability of neuroscience</a:t>
            </a:r>
          </a:p>
          <a:p>
            <a:r>
              <a:rPr lang="en-US" b="0" dirty="0">
                <a:effectLst/>
              </a:rPr>
              <a:t>http://www.nature.com/nrn/journal/v14/n5/full/nrn3475.html</a:t>
            </a:r>
          </a:p>
          <a:p>
            <a:endParaRPr lang="en-US" dirty="0">
              <a:effectLst/>
            </a:endParaRPr>
          </a:p>
          <a:p>
            <a:r>
              <a:rPr lang="en-US" dirty="0">
                <a:effectLst/>
              </a:rPr>
              <a:t>Caption for this figure, from Button et al. (2013): </a:t>
            </a:r>
            <a:r>
              <a:rPr lang="en-US" i="0" dirty="0">
                <a:effectLst/>
              </a:rPr>
              <a:t>The figure shows a histogram of median study power calculated for each of the n = 49 meta-analyses included in our analysis, with the number of meta-analyses (N) on the left axis and percent of meta-analyses (%) on the right axis. There is a clear bimodal distribution; n = 15 (31%) of the meta-analyses comprised studies with median power of less than 11%, whereas n = 7 (14%) comprised studies with high average power in excess of 90%. Despite this bimodality, most meta-analyses comprised studies with low statistical power: n = 28 (57%) had median study power of less than 31%. The meta-analyses (n = 7) that comprised studies with high average power in excess of 90% had their broadly neurological subject matter in common.</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51</a:t>
            </a:fld>
            <a:endParaRPr lang="en-US"/>
          </a:p>
        </p:txBody>
      </p:sp>
    </p:spTree>
    <p:extLst>
      <p:ext uri="{BB962C8B-B14F-4D97-AF65-F5344CB8AC3E}">
        <p14:creationId xmlns:p14="http://schemas.microsoft.com/office/powerpoint/2010/main" val="3979527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approach is to do a small meta-analysis</a:t>
            </a:r>
            <a:r>
              <a:rPr lang="en-US" baseline="0" dirty="0"/>
              <a:t> of all the studies from your paper. </a:t>
            </a:r>
            <a:r>
              <a:rPr lang="en-US" sz="1200" dirty="0"/>
              <a:t>A meta-analysis typically averages the results of a large number of separate investigations. But you can also do a meta-analysis of the studies from a single paper. I would like to share a case study with you, “A tale of two papers.”</a:t>
            </a:r>
            <a:endParaRPr lang="en-US" sz="1200" b="1" u="sng"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52</a:t>
            </a:fld>
            <a:endParaRPr lang="en-US"/>
          </a:p>
        </p:txBody>
      </p:sp>
    </p:spTree>
    <p:extLst>
      <p:ext uri="{BB962C8B-B14F-4D97-AF65-F5344CB8AC3E}">
        <p14:creationId xmlns:p14="http://schemas.microsoft.com/office/powerpoint/2010/main" val="3930051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papers were received </a:t>
            </a:r>
            <a:r>
              <a:rPr lang="en-US" sz="1200" dirty="0"/>
              <a:t>by Michael </a:t>
            </a:r>
            <a:r>
              <a:rPr lang="en-US" sz="1200" dirty="0" err="1">
                <a:effectLst/>
              </a:rPr>
              <a:t>Inzlicht</a:t>
            </a:r>
            <a:r>
              <a:rPr lang="en-US" sz="1200" dirty="0">
                <a:effectLst/>
              </a:rPr>
              <a:t> </a:t>
            </a:r>
            <a:r>
              <a:rPr lang="en-US" sz="1200" dirty="0"/>
              <a:t>in his capacity as editor of </a:t>
            </a:r>
            <a:r>
              <a:rPr lang="en-US" sz="1200" i="0" dirty="0"/>
              <a:t>The Journal of Experimental Psychology: General. He wrote a</a:t>
            </a:r>
            <a:r>
              <a:rPr lang="en-US" sz="1200" i="0" baseline="0" dirty="0"/>
              <a:t> blog post about them. </a:t>
            </a:r>
            <a:r>
              <a:rPr lang="en-US" sz="1200" i="1" dirty="0"/>
              <a:t>(Quoting</a:t>
            </a:r>
            <a:r>
              <a:rPr lang="en-US" sz="1200" i="1" baseline="0" dirty="0"/>
              <a:t> from his blog post): </a:t>
            </a:r>
            <a:r>
              <a:rPr lang="en-US" sz="1200" i="0" dirty="0">
                <a:effectLst/>
              </a:rPr>
              <a:t>“The first paper contained 7 experiments, often with outliers removed and covariates included, and reported effect sizes in the medium to large range all supporting the main hypothesis. The second paper contained 18 experiments, didn’t exclude anyone or add any covariates, and reported small effect sizes that sometimes were contrary to the hypothesis. The first paper found 7 out of 7 significant results; the second paper contained 2 significant effects out of 18. “</a:t>
            </a:r>
            <a:endParaRPr lang="en-US" sz="12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tale of two papers. </a:t>
            </a:r>
            <a:r>
              <a:rPr lang="en-US" sz="1200" u="sng" kern="1200" dirty="0">
                <a:solidFill>
                  <a:schemeClr val="tx1"/>
                </a:solidFill>
                <a:effectLst/>
                <a:latin typeface="+mn-lt"/>
                <a:ea typeface="+mn-ea"/>
                <a:cs typeface="+mn-cs"/>
                <a:hlinkClick r:id="rId3"/>
              </a:rPr>
              <a:t>http://sometimesimwrong.typepad.com/wrong/2015/11/guest-post-a-tale-of-two-papers.html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53</a:t>
            </a:fld>
            <a:endParaRPr lang="en-US"/>
          </a:p>
        </p:txBody>
      </p:sp>
    </p:spTree>
    <p:extLst>
      <p:ext uri="{BB962C8B-B14F-4D97-AF65-F5344CB8AC3E}">
        <p14:creationId xmlns:p14="http://schemas.microsoft.com/office/powerpoint/2010/main" val="2721503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t>(</a:t>
            </a:r>
            <a:r>
              <a:rPr lang="en-US" sz="1200" i="1" dirty="0"/>
              <a:t>quoting</a:t>
            </a:r>
            <a:r>
              <a:rPr lang="en-US" sz="1200" i="1" baseline="0" dirty="0"/>
              <a:t> from his blog post): </a:t>
            </a:r>
            <a:r>
              <a:rPr lang="en-US" sz="1200" b="0" i="0" baseline="0" dirty="0"/>
              <a:t>“</a:t>
            </a:r>
            <a:r>
              <a:rPr lang="en-US" sz="1200" b="0" i="0" dirty="0">
                <a:solidFill>
                  <a:srgbClr val="7030A0"/>
                </a:solidFill>
                <a:effectLst/>
              </a:rPr>
              <a:t>These were not two papers. They </a:t>
            </a:r>
            <a:r>
              <a:rPr lang="en-US" sz="1200" b="0" i="0" u="none" dirty="0">
                <a:solidFill>
                  <a:srgbClr val="7030A0"/>
                </a:solidFill>
                <a:effectLst/>
              </a:rPr>
              <a:t>were two versions of the same paper.” </a:t>
            </a:r>
            <a:endParaRPr lang="en-US" sz="1200" b="0" i="0"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tale of two papers. </a:t>
            </a:r>
            <a:r>
              <a:rPr lang="en-US" sz="1200" u="sng" kern="1200" dirty="0">
                <a:solidFill>
                  <a:schemeClr val="tx1"/>
                </a:solidFill>
                <a:effectLst/>
                <a:latin typeface="+mn-lt"/>
                <a:ea typeface="+mn-ea"/>
                <a:cs typeface="+mn-cs"/>
                <a:hlinkClick r:id="rId3"/>
              </a:rPr>
              <a:t>http://sometimesimwrong.typepad.com/wrong/2015/11/guest-post-a-tale-of-two-papers.html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54</a:t>
            </a:fld>
            <a:endParaRPr lang="en-US"/>
          </a:p>
        </p:txBody>
      </p:sp>
    </p:spTree>
    <p:extLst>
      <p:ext uri="{BB962C8B-B14F-4D97-AF65-F5344CB8AC3E}">
        <p14:creationId xmlns:p14="http://schemas.microsoft.com/office/powerpoint/2010/main" val="2721503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The editor</a:t>
            </a:r>
            <a:r>
              <a:rPr lang="en-US" sz="1200" b="0" baseline="0" dirty="0">
                <a:solidFill>
                  <a:srgbClr val="FF0000"/>
                </a:solidFill>
              </a:rPr>
              <a:t> rejected the first paper because it showed signs of publication bias, specifically a high incredibility index. The authors were open about the fact they had a file drawer of weaker studies, and suggested re-submitting and presenting a </a:t>
            </a:r>
            <a:r>
              <a:rPr lang="en-US" sz="1200" b="0" dirty="0"/>
              <a:t>within-paper meta-analyses across </a:t>
            </a:r>
            <a:r>
              <a:rPr lang="en-US" sz="1200" b="0" baseline="0" dirty="0">
                <a:solidFill>
                  <a:srgbClr val="FF0000"/>
                </a:solidFill>
              </a:rPr>
              <a:t>all of the studies. The revised paper was accepted for publication. </a:t>
            </a:r>
            <a:r>
              <a:rPr lang="en-US" sz="1200" b="0" dirty="0">
                <a:solidFill>
                  <a:srgbClr val="FF0000"/>
                </a:solidFill>
              </a:rPr>
              <a:t>What do you think about this approach? Any  potential downsides? (</a:t>
            </a:r>
            <a:r>
              <a:rPr lang="en-US" sz="1200" b="0" i="1" dirty="0">
                <a:solidFill>
                  <a:srgbClr val="FF0000"/>
                </a:solidFill>
              </a:rPr>
              <a:t>instructor waits for student responses</a:t>
            </a:r>
            <a:r>
              <a:rPr lang="en-US" sz="1200" b="0" dirty="0">
                <a:solidFill>
                  <a:srgbClr val="FF0000"/>
                </a:solidFill>
              </a:rPr>
              <a:t>).</a:t>
            </a:r>
            <a:r>
              <a:rPr lang="en-US" sz="1200" b="0" baseline="0" dirty="0">
                <a:solidFill>
                  <a:srgbClr val="FF0000"/>
                </a:solidFill>
              </a:rPr>
              <a:t> </a:t>
            </a:r>
            <a:r>
              <a:rPr lang="en-US" sz="1200" kern="1200" dirty="0">
                <a:solidFill>
                  <a:schemeClr val="tx1"/>
                </a:solidFill>
                <a:effectLst/>
                <a:latin typeface="+mn-lt"/>
                <a:ea typeface="+mn-ea"/>
                <a:cs typeface="+mn-cs"/>
              </a:rPr>
              <a:t>One risk</a:t>
            </a:r>
            <a:r>
              <a:rPr lang="en-US" sz="1200" kern="1200" baseline="0" dirty="0">
                <a:solidFill>
                  <a:schemeClr val="tx1"/>
                </a:solidFill>
                <a:effectLst/>
                <a:latin typeface="+mn-lt"/>
                <a:ea typeface="+mn-ea"/>
                <a:cs typeface="+mn-cs"/>
              </a:rPr>
              <a:t> is researchers will run overly conservatives studies if everything– even pilot studies– have to be included in the final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tale of two papers. </a:t>
            </a:r>
            <a:r>
              <a:rPr lang="en-US" sz="1200" u="sng" kern="1200" dirty="0">
                <a:solidFill>
                  <a:schemeClr val="tx1"/>
                </a:solidFill>
                <a:effectLst/>
                <a:latin typeface="+mn-lt"/>
                <a:ea typeface="+mn-ea"/>
                <a:cs typeface="+mn-cs"/>
                <a:hlinkClick r:id="rId3"/>
              </a:rPr>
              <a:t>http://sometimesimwrong.typepad.com/wrong/2015/11/guest-post-a-tale-of-two-papers.html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55</a:t>
            </a:fld>
            <a:endParaRPr lang="en-US"/>
          </a:p>
        </p:txBody>
      </p:sp>
    </p:spTree>
    <p:extLst>
      <p:ext uri="{BB962C8B-B14F-4D97-AF65-F5344CB8AC3E}">
        <p14:creationId xmlns:p14="http://schemas.microsoft.com/office/powerpoint/2010/main" val="1214896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interesting</a:t>
            </a:r>
            <a:r>
              <a:rPr lang="en-US" baseline="0" dirty="0"/>
              <a:t> case. Oxytocin is often known as the “love drug” but there are a lot of concerns about the reliability of this subfield of research. </a:t>
            </a:r>
            <a:r>
              <a:rPr lang="en-US" dirty="0"/>
              <a:t>One laboratory</a:t>
            </a:r>
            <a:r>
              <a:rPr lang="en-US" baseline="0" dirty="0"/>
              <a:t> recently emptied its file drawer of Oxytocin research, reporting the collected null effects in a research publication. They were widely praised for doing this, even though their within-lab meta analysis overturned their prior work. </a:t>
            </a:r>
          </a:p>
          <a:p>
            <a:endParaRPr lang="en-US" baseline="0" dirty="0"/>
          </a:p>
          <a:p>
            <a:r>
              <a:rPr lang="en-US" baseline="0" dirty="0"/>
              <a:t>Relevant links:</a:t>
            </a:r>
          </a:p>
          <a:p>
            <a:endParaRPr lang="en-US" baseline="0" dirty="0"/>
          </a:p>
          <a:p>
            <a:r>
              <a:rPr lang="en-US" sz="1200" kern="1200" dirty="0">
                <a:solidFill>
                  <a:schemeClr val="tx1"/>
                </a:solidFill>
                <a:effectLst/>
                <a:latin typeface="+mn-lt"/>
                <a:ea typeface="+mn-ea"/>
                <a:cs typeface="+mn-cs"/>
              </a:rPr>
              <a:t>Lab empties oxytocin file drawer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http://onlinelibrary.wiley.com/doi/10.1111/jne.12384/abstract?campaign=wolacceptedarticle</a:t>
            </a:r>
            <a:br>
              <a:rPr lang="en-US" sz="1200" kern="1200" dirty="0">
                <a:solidFill>
                  <a:schemeClr val="tx1"/>
                </a:solidFill>
                <a:effectLst/>
                <a:latin typeface="+mn-lt"/>
                <a:ea typeface="+mn-ea"/>
                <a:cs typeface="+mn-cs"/>
              </a:rPr>
            </a:b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Coverage on </a:t>
            </a:r>
            <a:r>
              <a:rPr lang="en-US" sz="1200" b="0" kern="1200" dirty="0" err="1">
                <a:solidFill>
                  <a:schemeClr val="tx1"/>
                </a:solidFill>
                <a:effectLst/>
                <a:latin typeface="+mn-lt"/>
                <a:ea typeface="+mn-ea"/>
                <a:cs typeface="+mn-cs"/>
              </a:rPr>
              <a:t>Neuroskeptic</a:t>
            </a:r>
            <a:r>
              <a:rPr lang="en-US" sz="1200" b="0" kern="1200" dirty="0">
                <a:solidFill>
                  <a:schemeClr val="tx1"/>
                </a:solidFill>
                <a:effectLst/>
                <a:latin typeface="+mn-lt"/>
                <a:ea typeface="+mn-ea"/>
                <a:cs typeface="+mn-cs"/>
              </a:rPr>
              <a:t> blog</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http://blogs.discovermagazine.com/neuroskeptic/2016/03/17/open-the-file-drawer/#.Vu6mYe0azCS</a:t>
            </a:r>
            <a:endParaRPr lang="en-US" sz="1200" b="0" kern="1200" dirty="0">
              <a:solidFill>
                <a:schemeClr val="tx1"/>
              </a:solidFill>
              <a:effectLst/>
              <a:latin typeface="+mn-lt"/>
              <a:ea typeface="+mn-ea"/>
              <a:cs typeface="+mn-cs"/>
            </a:endParaRPr>
          </a:p>
          <a:p>
            <a:endParaRPr lang="en-US" b="0" dirty="0"/>
          </a:p>
          <a:p>
            <a:r>
              <a:rPr lang="en-US" sz="1200" kern="1200" dirty="0">
                <a:solidFill>
                  <a:schemeClr val="tx1"/>
                </a:solidFill>
                <a:effectLst/>
                <a:latin typeface="+mn-lt"/>
                <a:ea typeface="+mn-ea"/>
                <a:cs typeface="+mn-cs"/>
              </a:rPr>
              <a:t>How scientists fell in and out of love with oxytocin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5"/>
              </a:rPr>
              <a:t>http://www.vox.com/2016/4/4/11348288/oxytocin-love-hormone</a:t>
            </a:r>
            <a:br>
              <a:rPr lang="en-US" sz="1200" kern="1200" dirty="0">
                <a:solidFill>
                  <a:schemeClr val="tx1"/>
                </a:solidFill>
                <a:effectLst/>
                <a:latin typeface="+mn-lt"/>
                <a:ea typeface="+mn-ea"/>
                <a:cs typeface="+mn-cs"/>
              </a:rPr>
            </a:br>
            <a:endParaRPr lang="en-US" b="0" dirty="0"/>
          </a:p>
          <a:p>
            <a:r>
              <a:rPr lang="en-US" sz="1200" b="0" kern="1200" dirty="0">
                <a:solidFill>
                  <a:schemeClr val="tx1"/>
                </a:solidFill>
                <a:effectLst/>
                <a:latin typeface="+mn-lt"/>
                <a:ea typeface="+mn-ea"/>
                <a:cs typeface="+mn-cs"/>
              </a:rPr>
              <a:t>Sanjay S. oxytocin tweet</a:t>
            </a:r>
          </a:p>
          <a:p>
            <a:r>
              <a:rPr lang="en-US" sz="1200" b="0" kern="1200" dirty="0">
                <a:solidFill>
                  <a:schemeClr val="tx1"/>
                </a:solidFill>
                <a:effectLst/>
                <a:latin typeface="+mn-lt"/>
                <a:ea typeface="+mn-ea"/>
                <a:cs typeface="+mn-cs"/>
                <a:hlinkClick r:id="rId6"/>
              </a:rPr>
              <a:t>https://twitter.com/hardsci/status/710502718033408000</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56</a:t>
            </a:fld>
            <a:endParaRPr lang="en-US"/>
          </a:p>
        </p:txBody>
      </p:sp>
    </p:spTree>
    <p:extLst>
      <p:ext uri="{BB962C8B-B14F-4D97-AF65-F5344CB8AC3E}">
        <p14:creationId xmlns:p14="http://schemas.microsoft.com/office/powerpoint/2010/main" val="390208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t>Credit: Slide adapted from Simmons et al.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Here’s a metaphor. Organic farmers  advertise that their products are organic, so they can charge</a:t>
            </a:r>
            <a:r>
              <a:rPr lang="en-US" sz="1200" b="0" baseline="0" dirty="0"/>
              <a:t> higher prices and justify all their efforts. If you did not use QRPs in your work. one suggestion is to advertise this so the editor and reviewers know. You could use </a:t>
            </a:r>
            <a:r>
              <a:rPr lang="en-US" sz="1200" b="0" dirty="0"/>
              <a:t>The 21 Word Solution:</a:t>
            </a:r>
            <a:r>
              <a:rPr lang="en-US" sz="1200" b="0" baseline="0" dirty="0"/>
              <a:t> </a:t>
            </a:r>
            <a:r>
              <a:rPr lang="en-US" sz="1200" b="1" i="0" baseline="0" dirty="0"/>
              <a:t>“</a:t>
            </a:r>
            <a:r>
              <a:rPr lang="en-US" i="0" dirty="0"/>
              <a:t>We report how we determined our sample size, all data exclusions (if any), all manipulations, and all measures in the study.” </a:t>
            </a:r>
          </a:p>
          <a:p>
            <a:pPr marL="0" indent="0">
              <a:buNone/>
            </a:pPr>
            <a:r>
              <a:rPr lang="en-US" sz="1200" b="1" dirty="0"/>
              <a:t> </a:t>
            </a:r>
            <a:endParaRPr lang="en-US" b="0" dirty="0"/>
          </a:p>
          <a:p>
            <a:pPr marL="0" indent="0">
              <a:buNone/>
            </a:pPr>
            <a:r>
              <a:rPr lang="en-US" b="0" dirty="0"/>
              <a:t>Relevant</a:t>
            </a:r>
            <a:r>
              <a:rPr lang="en-US" b="0" baseline="0" dirty="0"/>
              <a:t> links:</a:t>
            </a:r>
          </a:p>
          <a:p>
            <a:pPr marL="0" indent="0">
              <a:buNone/>
            </a:pPr>
            <a:endParaRPr lang="en-US" b="0" baseline="0" dirty="0"/>
          </a:p>
          <a:p>
            <a:pPr marL="0" indent="0">
              <a:buNone/>
            </a:pPr>
            <a:r>
              <a:rPr lang="en-US" sz="1200" b="0" dirty="0"/>
              <a:t>The 21 Word Solution </a:t>
            </a:r>
            <a:endParaRPr lang="en-US" b="0" baseline="0" dirty="0"/>
          </a:p>
          <a:p>
            <a:pPr marL="0" indent="0">
              <a:buNone/>
            </a:pPr>
            <a:r>
              <a:rPr lang="en-US" b="0" dirty="0">
                <a:solidFill>
                  <a:schemeClr val="accent6">
                    <a:lumMod val="75000"/>
                  </a:schemeClr>
                </a:solidFill>
                <a:hlinkClick r:id="rId3"/>
              </a:rPr>
              <a:t>http://papers.ssrn.com/sol3/papers.cfm?abstract_id=2160588</a:t>
            </a:r>
            <a:br>
              <a:rPr lang="en-US" sz="2800" b="0" dirty="0">
                <a:solidFill>
                  <a:schemeClr val="accent6">
                    <a:lumMod val="75000"/>
                  </a:schemeClr>
                </a:solidFill>
              </a:rPr>
            </a:br>
            <a:endParaRPr lang="en-US" b="0"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57</a:t>
            </a:fld>
            <a:endParaRPr lang="en-US"/>
          </a:p>
        </p:txBody>
      </p:sp>
    </p:spTree>
    <p:extLst>
      <p:ext uri="{BB962C8B-B14F-4D97-AF65-F5344CB8AC3E}">
        <p14:creationId xmlns:p14="http://schemas.microsoft.com/office/powerpoint/2010/main" val="257529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More and more</a:t>
            </a:r>
            <a:r>
              <a:rPr lang="en-US" b="0" baseline="0" dirty="0"/>
              <a:t> journals are adopting </a:t>
            </a:r>
            <a:r>
              <a:rPr lang="en-US" sz="1200" b="0" dirty="0"/>
              <a:t>mandatory disclosure rules, such that you have</a:t>
            </a:r>
            <a:r>
              <a:rPr lang="en-US" sz="1200" b="0" baseline="0" dirty="0"/>
              <a:t> to tell the editor, reviewers, and readers your stopping rule and whether you dropped conditions, outliers, or used covariates.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58</a:t>
            </a:fld>
            <a:endParaRPr lang="en-US"/>
          </a:p>
        </p:txBody>
      </p:sp>
    </p:spTree>
    <p:extLst>
      <p:ext uri="{BB962C8B-B14F-4D97-AF65-F5344CB8AC3E}">
        <p14:creationId xmlns:p14="http://schemas.microsoft.com/office/powerpoint/2010/main" val="242058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example is the Journal of Experimental Social Psychology. Things are changing, and </a:t>
            </a:r>
            <a:r>
              <a:rPr lang="en-US" sz="1200" b="0" dirty="0"/>
              <a:t>within a few years, p-hacked data may no longer be publishable. But what we have at the moment is a patchwork</a:t>
            </a:r>
            <a:r>
              <a:rPr lang="en-US" sz="1200" b="0" baseline="0" dirty="0"/>
              <a:t> landscape of incentives, with different policies and publication incentives at different journals.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publication standards at JESP. </a:t>
            </a:r>
            <a:r>
              <a:rPr lang="en-US" sz="1200" u="sng" kern="1200" dirty="0">
                <a:solidFill>
                  <a:schemeClr val="tx1"/>
                </a:solidFill>
                <a:effectLst/>
                <a:latin typeface="+mn-lt"/>
                <a:ea typeface="+mn-ea"/>
                <a:cs typeface="+mn-cs"/>
                <a:hlinkClick r:id="rId3"/>
              </a:rPr>
              <a:t>http://www.journals.elsevier.com/journal-of-experimental-social-psychology/news/jesp-editorial-guidelines/</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Editorial on science reforms at JPSP PPID (no</a:t>
            </a:r>
            <a:r>
              <a:rPr lang="en-US" sz="1200" kern="1200" baseline="0" dirty="0">
                <a:solidFill>
                  <a:schemeClr val="tx1"/>
                </a:solidFill>
                <a:effectLst/>
                <a:latin typeface="+mn-lt"/>
                <a:ea typeface="+mn-ea"/>
                <a:cs typeface="+mn-cs"/>
              </a:rPr>
              <a:t> formal disclosure rules)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4"/>
              </a:rPr>
              <a:t>https://dl.dropboxusercontent.com/u/133567/psp_110_3_431.pdf.pdf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Simine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Vazire</a:t>
            </a:r>
            <a:r>
              <a:rPr lang="en-US" sz="1200" b="0" kern="1200" dirty="0">
                <a:solidFill>
                  <a:schemeClr val="tx1"/>
                </a:solidFill>
                <a:effectLst/>
                <a:latin typeface="+mn-lt"/>
                <a:ea typeface="+mn-ea"/>
                <a:cs typeface="+mn-cs"/>
              </a:rPr>
              <a:t> SPPS editorial 2015</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5"/>
              </a:rPr>
              <a:t>http://m.spp.sagepub.com/content/early/2015/09/29/1948550615603955.full</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fontAlgn="t"/>
            <a:r>
              <a:rPr lang="en-US" sz="1200" b="0" kern="1200" dirty="0" err="1">
                <a:solidFill>
                  <a:schemeClr val="tx1"/>
                </a:solidFill>
                <a:effectLst/>
                <a:latin typeface="+mn-lt"/>
                <a:ea typeface="+mn-ea"/>
                <a:cs typeface="+mn-cs"/>
              </a:rPr>
              <a:t>Simine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Vazire</a:t>
            </a:r>
            <a:r>
              <a:rPr lang="en-US" sz="1200" b="0" kern="1200" dirty="0">
                <a:solidFill>
                  <a:schemeClr val="tx1"/>
                </a:solidFill>
                <a:effectLst/>
                <a:latin typeface="+mn-lt"/>
                <a:ea typeface="+mn-ea"/>
                <a:cs typeface="+mn-cs"/>
              </a:rPr>
              <a:t> - Getting Papers Accepted in Social/Personality Journals Post-Replicability-Crisis</a:t>
            </a:r>
          </a:p>
          <a:p>
            <a:pPr rtl="0" fontAlgn="t"/>
            <a:r>
              <a:rPr lang="en-US" sz="1200" kern="1200" dirty="0">
                <a:solidFill>
                  <a:schemeClr val="tx1"/>
                </a:solidFill>
                <a:effectLst/>
                <a:latin typeface="+mn-lt"/>
                <a:ea typeface="+mn-ea"/>
                <a:cs typeface="+mn-cs"/>
                <a:hlinkClick r:id="rId6"/>
              </a:rPr>
              <a:t>https://www.youtube.com/watch?v=fDM2ZBy60f0</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59</a:t>
            </a:fld>
            <a:endParaRPr lang="en-US"/>
          </a:p>
        </p:txBody>
      </p:sp>
    </p:spTree>
    <p:extLst>
      <p:ext uri="{BB962C8B-B14F-4D97-AF65-F5344CB8AC3E}">
        <p14:creationId xmlns:p14="http://schemas.microsoft.com/office/powerpoint/2010/main" val="200840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Dilbert’s research standards are pretty similar to those of real-life former academic</a:t>
            </a:r>
            <a:r>
              <a:rPr lang="en-US" b="0" baseline="0" dirty="0"/>
              <a:t> </a:t>
            </a:r>
            <a:r>
              <a:rPr lang="en-US" sz="1200" b="0" dirty="0" err="1"/>
              <a:t>Diederik</a:t>
            </a:r>
            <a:r>
              <a:rPr lang="en-US" sz="1200" b="0" dirty="0"/>
              <a:t> </a:t>
            </a:r>
            <a:r>
              <a:rPr lang="en-US" sz="1200" b="0" dirty="0" err="1"/>
              <a:t>Stapel</a:t>
            </a:r>
            <a:r>
              <a:rPr lang="en-US" sz="1200" b="0" dirty="0"/>
              <a:t>, who</a:t>
            </a:r>
            <a:r>
              <a:rPr lang="en-US" sz="1200" b="0" baseline="0" dirty="0"/>
              <a:t> fabricated data in at least 55 articles. He made up entire datasets, and even fake </a:t>
            </a:r>
            <a:r>
              <a:rPr lang="en-US" b="0" dirty="0"/>
              <a:t>schools where elaborate studies were supposedly run.</a:t>
            </a:r>
            <a:r>
              <a:rPr lang="en-US" b="0" baseline="0" dirty="0"/>
              <a:t> </a:t>
            </a:r>
            <a:r>
              <a:rPr lang="en-US" dirty="0"/>
              <a:t>This and</a:t>
            </a:r>
            <a:r>
              <a:rPr lang="en-US" baseline="0" dirty="0"/>
              <a:t> other</a:t>
            </a:r>
            <a:r>
              <a:rPr lang="en-US" dirty="0"/>
              <a:t> fraud scandals have led to the</a:t>
            </a:r>
            <a:r>
              <a:rPr lang="en-US" baseline="0" dirty="0"/>
              <a:t> retraction of academic papers and major media coverage, and are a big part of what instigated the current crisis of confidence in science. </a:t>
            </a:r>
            <a:endParaRPr lang="en-US" dirty="0"/>
          </a:p>
          <a:p>
            <a:endParaRPr lang="en-US" dirty="0"/>
          </a:p>
          <a:p>
            <a:r>
              <a:rPr lang="en-US" dirty="0"/>
              <a:t>Relevant links:</a:t>
            </a:r>
          </a:p>
          <a:p>
            <a:endParaRPr lang="en-US" baseline="0" dirty="0"/>
          </a:p>
          <a:p>
            <a:r>
              <a:rPr lang="en-US" sz="1200" kern="1200" dirty="0" err="1">
                <a:solidFill>
                  <a:schemeClr val="tx1"/>
                </a:solidFill>
                <a:effectLst/>
                <a:latin typeface="+mn-lt"/>
                <a:ea typeface="+mn-ea"/>
                <a:cs typeface="+mn-cs"/>
              </a:rPr>
              <a:t>Stapel</a:t>
            </a:r>
            <a:r>
              <a:rPr lang="en-US" sz="1200" kern="1200" dirty="0">
                <a:solidFill>
                  <a:schemeClr val="tx1"/>
                </a:solidFill>
                <a:effectLst/>
                <a:latin typeface="+mn-lt"/>
                <a:ea typeface="+mn-ea"/>
                <a:cs typeface="+mn-cs"/>
              </a:rPr>
              <a:t> autobiography in English, full text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http://nick.brown.free.fr/stapel/FakingScience-20141214.pdf</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a:t>
            </a:fld>
            <a:endParaRPr lang="en-US"/>
          </a:p>
        </p:txBody>
      </p:sp>
    </p:spTree>
    <p:extLst>
      <p:ext uri="{BB962C8B-B14F-4D97-AF65-F5344CB8AC3E}">
        <p14:creationId xmlns:p14="http://schemas.microsoft.com/office/powerpoint/2010/main" val="3276282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idea is to </a:t>
            </a:r>
            <a:r>
              <a:rPr lang="en-US" sz="1200" b="0" dirty="0"/>
              <a:t>pre-register</a:t>
            </a:r>
            <a:r>
              <a:rPr lang="en-US" sz="1200" b="0" baseline="0" dirty="0"/>
              <a:t> your</a:t>
            </a:r>
            <a:r>
              <a:rPr lang="en-US" sz="1200" b="0" dirty="0"/>
              <a:t> analysis plan,</a:t>
            </a:r>
            <a:r>
              <a:rPr lang="en-US" sz="1200" b="0" baseline="0" dirty="0"/>
              <a:t> in other words to indicate beforehand </a:t>
            </a:r>
            <a:r>
              <a:rPr lang="en-US" sz="1200" dirty="0"/>
              <a:t>what analyses you will conduct on the dataset.</a:t>
            </a:r>
            <a:r>
              <a:rPr lang="en-US" sz="1200" baseline="0" dirty="0"/>
              <a:t> This analysis plan is registered online before you collect or analyze your data. </a:t>
            </a:r>
            <a:r>
              <a:rPr lang="en-US" sz="1200" dirty="0"/>
              <a:t>Exploratory studies that were</a:t>
            </a:r>
            <a:r>
              <a:rPr lang="en-US" sz="1200" baseline="0" dirty="0"/>
              <a:t> not pre-registered </a:t>
            </a:r>
            <a:r>
              <a:rPr lang="en-US" sz="1200" dirty="0"/>
              <a:t>can be followed by a confirmatory replication that was </a:t>
            </a:r>
            <a:r>
              <a:rPr lang="en-US" sz="1200" baseline="0" dirty="0"/>
              <a:t>pre-registered. Do you see any issues or complications with this approach? (</a:t>
            </a:r>
            <a:r>
              <a:rPr lang="en-US" sz="1200" i="1" baseline="0" dirty="0"/>
              <a:t>common students answers: could be too restrictive, what if you have an a priori research idea post data collection, what if you really do figure out the right analysis after collecting the data</a:t>
            </a:r>
            <a:r>
              <a:rPr lang="en-US" sz="1200" baseline="0" dirty="0"/>
              <a:t>). </a:t>
            </a:r>
            <a:endParaRPr lang="en-US" sz="1200"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Relevant links: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Wagenmakers</a:t>
            </a:r>
            <a:r>
              <a:rPr lang="en-US" sz="1200" kern="1200" dirty="0">
                <a:solidFill>
                  <a:schemeClr val="tx1"/>
                </a:solidFill>
                <a:effectLst/>
                <a:latin typeface="+mn-lt"/>
                <a:ea typeface="+mn-ea"/>
                <a:cs typeface="+mn-cs"/>
              </a:rPr>
              <a:t>, E.-J., </a:t>
            </a:r>
            <a:r>
              <a:rPr lang="en-US" sz="1200" kern="1200" dirty="0" err="1">
                <a:solidFill>
                  <a:schemeClr val="tx1"/>
                </a:solidFill>
                <a:effectLst/>
                <a:latin typeface="+mn-lt"/>
                <a:ea typeface="+mn-ea"/>
                <a:cs typeface="+mn-cs"/>
              </a:rPr>
              <a:t>Wetzels</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Borsboom</a:t>
            </a:r>
            <a:r>
              <a:rPr lang="en-US" sz="1200" kern="1200" dirty="0">
                <a:solidFill>
                  <a:schemeClr val="tx1"/>
                </a:solidFill>
                <a:effectLst/>
                <a:latin typeface="+mn-lt"/>
                <a:ea typeface="+mn-ea"/>
                <a:cs typeface="+mn-cs"/>
              </a:rPr>
              <a:t>, D., van der Maas, H.L.J. &amp; </a:t>
            </a:r>
            <a:r>
              <a:rPr lang="en-US" sz="1200" kern="1200" dirty="0" err="1">
                <a:solidFill>
                  <a:schemeClr val="tx1"/>
                </a:solidFill>
                <a:effectLst/>
                <a:latin typeface="+mn-lt"/>
                <a:ea typeface="+mn-ea"/>
                <a:cs typeface="+mn-cs"/>
              </a:rPr>
              <a:t>Kievit</a:t>
            </a:r>
            <a:r>
              <a:rPr lang="en-US" sz="1200" kern="1200" dirty="0">
                <a:solidFill>
                  <a:schemeClr val="tx1"/>
                </a:solidFill>
                <a:effectLst/>
                <a:latin typeface="+mn-lt"/>
                <a:ea typeface="+mn-ea"/>
                <a:cs typeface="+mn-cs"/>
              </a:rPr>
              <a:t>, R.A. (2012). </a:t>
            </a:r>
            <a:r>
              <a:rPr lang="en-US" sz="1200" u="none" strike="noStrike" kern="1200" dirty="0">
                <a:solidFill>
                  <a:schemeClr val="tx1"/>
                </a:solidFill>
                <a:effectLst/>
                <a:latin typeface="+mn-lt"/>
                <a:ea typeface="+mn-ea"/>
                <a:cs typeface="+mn-cs"/>
              </a:rPr>
              <a:t>An agenda for purely confirmatory research.</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Perspectives on Psychological Science, 7</a:t>
            </a:r>
            <a:r>
              <a:rPr lang="en-US" sz="1200" kern="1200" dirty="0">
                <a:solidFill>
                  <a:schemeClr val="tx1"/>
                </a:solidFill>
                <a:effectLst/>
                <a:latin typeface="+mn-lt"/>
                <a:ea typeface="+mn-ea"/>
                <a:cs typeface="+mn-cs"/>
              </a:rPr>
              <a:t>(6), 632-638.</a:t>
            </a:r>
          </a:p>
          <a:p>
            <a:r>
              <a:rPr lang="en-US" sz="1200" kern="1200" dirty="0">
                <a:solidFill>
                  <a:schemeClr val="tx1"/>
                </a:solidFill>
                <a:effectLst/>
                <a:latin typeface="+mn-lt"/>
                <a:ea typeface="+mn-ea"/>
                <a:cs typeface="+mn-cs"/>
              </a:rPr>
              <a:t>Full text available at: </a:t>
            </a:r>
            <a:r>
              <a:rPr lang="en-US" sz="1200" u="none" strike="noStrike" kern="1200" dirty="0">
                <a:solidFill>
                  <a:schemeClr val="tx1"/>
                </a:solidFill>
                <a:effectLst/>
                <a:latin typeface="+mn-lt"/>
                <a:ea typeface="+mn-ea"/>
                <a:cs typeface="+mn-cs"/>
                <a:hlinkClick r:id="rId3"/>
              </a:rPr>
              <a:t>http://pps.sagepub.com/content/7/6/632.abstract</a:t>
            </a:r>
            <a:r>
              <a:rPr lang="en-US" sz="1200" kern="1200" dirty="0">
                <a:solidFill>
                  <a:schemeClr val="tx1"/>
                </a:solidFill>
                <a:effectLst/>
                <a:latin typeface="+mn-lt"/>
                <a:ea typeface="+mn-ea"/>
                <a:cs typeface="+mn-cs"/>
              </a:rPr>
              <a:t>, click “Full text pdf”</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Blog re debating models of preregistration</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http://blogs.discovermagazine.com/neuroskeptic/2015/03/13/debating-models-of-preregistration/#.VRNUd-0azCR</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60</a:t>
            </a:fld>
            <a:endParaRPr lang="en-US"/>
          </a:p>
        </p:txBody>
      </p:sp>
    </p:spTree>
    <p:extLst>
      <p:ext uri="{BB962C8B-B14F-4D97-AF65-F5344CB8AC3E}">
        <p14:creationId xmlns:p14="http://schemas.microsoft.com/office/powerpoint/2010/main" val="3436056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happens when researchers pre-register their analysis plans before</a:t>
            </a:r>
            <a:r>
              <a:rPr lang="en-US" baseline="0" dirty="0"/>
              <a:t> conducting their analyses? What happens to the rate of </a:t>
            </a:r>
            <a:r>
              <a:rPr lang="en-US" sz="1200" dirty="0"/>
              <a:t>significant results?</a:t>
            </a:r>
            <a:r>
              <a:rPr lang="en-US" sz="1200" baseline="0" dirty="0"/>
              <a:t> Clinical trials for </a:t>
            </a:r>
            <a:r>
              <a:rPr lang="en-US" sz="1200" dirty="0"/>
              <a:t>drugs and other supplements report significant results 57% of the time. What about after</a:t>
            </a:r>
            <a:r>
              <a:rPr lang="en-US" sz="1200" baseline="0" dirty="0"/>
              <a:t> researchers are required to pre-register their analysis plans? (</a:t>
            </a:r>
            <a:r>
              <a:rPr lang="en-US" sz="1200" i="1" baseline="0" dirty="0"/>
              <a:t>students give estimates</a:t>
            </a:r>
            <a:r>
              <a:rPr lang="en-US" sz="1200"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61</a:t>
            </a:fld>
            <a:endParaRPr lang="en-US"/>
          </a:p>
        </p:txBody>
      </p:sp>
    </p:spTree>
    <p:extLst>
      <p:ext uri="{BB962C8B-B14F-4D97-AF65-F5344CB8AC3E}">
        <p14:creationId xmlns:p14="http://schemas.microsoft.com/office/powerpoint/2010/main" val="4171114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After pre-registering, the</a:t>
            </a:r>
            <a:r>
              <a:rPr lang="en-US" b="0" baseline="0" dirty="0">
                <a:solidFill>
                  <a:srgbClr val="FF0000"/>
                </a:solidFill>
              </a:rPr>
              <a:t> rate of significant results drops from </a:t>
            </a:r>
            <a:r>
              <a:rPr lang="en-US" sz="1200" dirty="0"/>
              <a:t>57% to 8%.</a:t>
            </a:r>
            <a:r>
              <a:rPr lang="en-US" sz="1200" baseline="0" dirty="0"/>
              <a:t> </a:t>
            </a:r>
            <a:endParaRPr lang="en-US" b="0" dirty="0">
              <a:solidFill>
                <a:srgbClr val="FF0000"/>
              </a:solidFill>
            </a:endParaRPr>
          </a:p>
          <a:p>
            <a:pPr marL="0" indent="0">
              <a:buNone/>
            </a:pPr>
            <a:endParaRPr lang="en-US" b="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Relevant links:</a:t>
            </a:r>
          </a:p>
          <a:p>
            <a:pPr marL="0" indent="0">
              <a:buNone/>
            </a:pPr>
            <a:endParaRPr lang="en-US" b="0" dirty="0">
              <a:solidFill>
                <a:srgbClr val="FF0000"/>
              </a:solidFill>
            </a:endParaRPr>
          </a:p>
          <a:p>
            <a:pPr marL="0" indent="0">
              <a:buNone/>
            </a:pPr>
            <a:r>
              <a:rPr lang="en-US" b="0" dirty="0">
                <a:solidFill>
                  <a:srgbClr val="FF0000"/>
                </a:solidFill>
              </a:rPr>
              <a:t>Nature story:</a:t>
            </a:r>
          </a:p>
          <a:p>
            <a:pPr marL="0" indent="0">
              <a:buNone/>
            </a:pPr>
            <a:r>
              <a:rPr lang="en-US" b="0" u="sng" dirty="0">
                <a:solidFill>
                  <a:srgbClr val="FF0000"/>
                </a:solidFill>
                <a:hlinkClick r:id="rId3"/>
              </a:rPr>
              <a:t>http://www.nature.com/news/registered-clinical-trials-make-positive-findings-vanish-1.18181</a:t>
            </a:r>
            <a:endParaRPr lang="en-US" b="0" u="sng" dirty="0">
              <a:solidFill>
                <a:srgbClr val="FF0000"/>
              </a:solidFill>
            </a:endParaRPr>
          </a:p>
          <a:p>
            <a:pPr marL="0" indent="0">
              <a:buNone/>
            </a:pPr>
            <a:endParaRPr lang="en-US" b="0" dirty="0"/>
          </a:p>
          <a:p>
            <a:pPr marL="0" indent="0">
              <a:buNone/>
            </a:pPr>
            <a:r>
              <a:rPr lang="en-US" b="0" dirty="0"/>
              <a:t>Kaplan</a:t>
            </a:r>
            <a:r>
              <a:rPr lang="en-US" b="0" baseline="0" dirty="0"/>
              <a:t> and Irvin</a:t>
            </a:r>
            <a:endParaRPr lang="en-US" b="0" dirty="0"/>
          </a:p>
          <a:p>
            <a:pPr marL="0" indent="0">
              <a:buNone/>
            </a:pPr>
            <a:r>
              <a:rPr lang="en-US" b="0" u="sng" dirty="0">
                <a:hlinkClick r:id="rId4"/>
              </a:rPr>
              <a:t>http://journals.plos.org/plosone/article?id=10.1371/journal.pone.0132382</a:t>
            </a:r>
            <a:endParaRPr lang="en-US" b="0" u="sng" dirty="0"/>
          </a:p>
          <a:p>
            <a:pPr marL="0" indent="0">
              <a:buNone/>
            </a:pPr>
            <a:endParaRPr lang="en-US" b="1" u="sng"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62</a:t>
            </a:fld>
            <a:endParaRPr lang="en-US"/>
          </a:p>
        </p:txBody>
      </p:sp>
    </p:spTree>
    <p:extLst>
      <p:ext uri="{BB962C8B-B14F-4D97-AF65-F5344CB8AC3E}">
        <p14:creationId xmlns:p14="http://schemas.microsoft.com/office/powerpoint/2010/main" val="4171114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So</a:t>
            </a:r>
            <a:r>
              <a:rPr lang="en-US" b="0" baseline="0" dirty="0">
                <a:solidFill>
                  <a:srgbClr val="FF0000"/>
                </a:solidFill>
              </a:rPr>
              <a:t> there is an some unfortunate professional disincentive here. Under the current incentive system, if you pre-register your analyses you will get fewer significant results, and therefore be less able to publish. How could we better </a:t>
            </a:r>
            <a:r>
              <a:rPr lang="en-US" sz="1200" dirty="0">
                <a:solidFill>
                  <a:srgbClr val="FF0000"/>
                </a:solidFill>
              </a:rPr>
              <a:t>incentivize pre-registration? (</a:t>
            </a:r>
            <a:r>
              <a:rPr lang="en-US" sz="1200" i="1" dirty="0">
                <a:solidFill>
                  <a:srgbClr val="FF0000"/>
                </a:solidFill>
              </a:rPr>
              <a:t>students give</a:t>
            </a:r>
            <a:r>
              <a:rPr lang="en-US" sz="1200" i="1" baseline="0" dirty="0">
                <a:solidFill>
                  <a:srgbClr val="FF0000"/>
                </a:solidFill>
              </a:rPr>
              <a:t> ideas</a:t>
            </a:r>
            <a:r>
              <a:rPr lang="en-US" sz="1200" baseline="0" dirty="0">
                <a:solidFill>
                  <a:srgbClr val="FF0000"/>
                </a:solidFill>
              </a:rPr>
              <a:t>).</a:t>
            </a:r>
            <a:br>
              <a:rPr lang="en-US" sz="1200" dirty="0"/>
            </a:br>
            <a:endParaRPr lang="en-US" b="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Relevant links:</a:t>
            </a:r>
          </a:p>
          <a:p>
            <a:pPr marL="0" indent="0">
              <a:buNone/>
            </a:pPr>
            <a:endParaRPr lang="en-US" b="0" dirty="0">
              <a:solidFill>
                <a:srgbClr val="FF0000"/>
              </a:solidFill>
            </a:endParaRPr>
          </a:p>
          <a:p>
            <a:pPr marL="0" indent="0">
              <a:buNone/>
            </a:pPr>
            <a:r>
              <a:rPr lang="en-US" b="0" dirty="0">
                <a:solidFill>
                  <a:srgbClr val="FF0000"/>
                </a:solidFill>
              </a:rPr>
              <a:t>Nature story:</a:t>
            </a:r>
          </a:p>
          <a:p>
            <a:pPr marL="0" indent="0">
              <a:buNone/>
            </a:pPr>
            <a:r>
              <a:rPr lang="en-US" b="0" u="sng" dirty="0">
                <a:solidFill>
                  <a:srgbClr val="FF0000"/>
                </a:solidFill>
                <a:hlinkClick r:id="rId3"/>
              </a:rPr>
              <a:t>http://www.nature.com/news/registered-clinical-trials-make-positive-findings-vanish-1.18181</a:t>
            </a:r>
            <a:endParaRPr lang="en-US" b="0" u="sng" dirty="0">
              <a:solidFill>
                <a:srgbClr val="FF0000"/>
              </a:solidFill>
            </a:endParaRPr>
          </a:p>
          <a:p>
            <a:pPr marL="0" indent="0">
              <a:buNone/>
            </a:pPr>
            <a:endParaRPr lang="en-US" b="0" dirty="0"/>
          </a:p>
          <a:p>
            <a:pPr marL="0" indent="0">
              <a:buNone/>
            </a:pPr>
            <a:r>
              <a:rPr lang="en-US" b="0" dirty="0"/>
              <a:t>Kaplan</a:t>
            </a:r>
            <a:r>
              <a:rPr lang="en-US" b="0" baseline="0" dirty="0"/>
              <a:t> and Irvin</a:t>
            </a:r>
            <a:endParaRPr lang="en-US" b="0" dirty="0"/>
          </a:p>
          <a:p>
            <a:pPr marL="0" indent="0">
              <a:buNone/>
            </a:pPr>
            <a:r>
              <a:rPr lang="en-US" b="0" u="sng" dirty="0">
                <a:hlinkClick r:id="rId4"/>
              </a:rPr>
              <a:t>http://journals.plos.org/plosone/article?id=10.1371/journal.pone.0132382</a:t>
            </a:r>
            <a:endParaRPr lang="en-US" b="0" u="sng" dirty="0"/>
          </a:p>
          <a:p>
            <a:pPr marL="0" indent="0">
              <a:buNone/>
            </a:pPr>
            <a:endParaRPr lang="en-US" b="1" u="sng"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63</a:t>
            </a:fld>
            <a:endParaRPr lang="en-US"/>
          </a:p>
        </p:txBody>
      </p:sp>
    </p:spTree>
    <p:extLst>
      <p:ext uri="{BB962C8B-B14F-4D97-AF65-F5344CB8AC3E}">
        <p14:creationId xmlns:p14="http://schemas.microsoft.com/office/powerpoint/2010/main" val="4171114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One idea </a:t>
            </a:r>
            <a:r>
              <a:rPr lang="en-US" sz="1200" b="0" kern="1200" baseline="0" dirty="0">
                <a:solidFill>
                  <a:schemeClr val="tx1"/>
                </a:solidFill>
                <a:effectLst/>
                <a:latin typeface="+mn-lt"/>
                <a:ea typeface="+mn-ea"/>
                <a:cs typeface="+mn-cs"/>
              </a:rPr>
              <a:t>is the registered report: the </a:t>
            </a:r>
            <a:r>
              <a:rPr lang="en-US" sz="1200" dirty="0"/>
              <a:t>journal reviews the paper’s methods before data is collected, and conditionally accepts the paper before the study is run. This</a:t>
            </a:r>
            <a:r>
              <a:rPr lang="en-US" sz="1200" baseline="0" dirty="0"/>
              <a:t> removes the perverse incentive to get significant findings. </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Relevant links: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Chambers (2014)</a:t>
            </a:r>
          </a:p>
          <a:p>
            <a:r>
              <a:rPr lang="en-US" b="0" dirty="0">
                <a:effectLst/>
              </a:rPr>
              <a:t>Registered Reports: A step change in scientific publishing</a:t>
            </a:r>
          </a:p>
          <a:p>
            <a:r>
              <a:rPr lang="en-US" b="0" dirty="0"/>
              <a:t>https://www.elsevier.com/reviewers-update/story/innovation-in-publishing/registered-reports-a-step-change-in-scientific-publishing</a:t>
            </a:r>
          </a:p>
          <a:p>
            <a:endParaRPr lang="en-US" b="0" dirty="0"/>
          </a:p>
          <a:p>
            <a:r>
              <a:rPr lang="en-US" sz="1200" kern="1200" dirty="0">
                <a:solidFill>
                  <a:schemeClr val="tx1"/>
                </a:solidFill>
                <a:effectLst/>
                <a:latin typeface="+mn-lt"/>
                <a:ea typeface="+mn-ea"/>
                <a:cs typeface="+mn-cs"/>
              </a:rPr>
              <a:t>Chambers</a:t>
            </a:r>
            <a:r>
              <a:rPr lang="en-US" sz="1200" kern="1200" baseline="0" dirty="0">
                <a:solidFill>
                  <a:schemeClr val="tx1"/>
                </a:solidFill>
                <a:effectLst/>
                <a:latin typeface="+mn-lt"/>
                <a:ea typeface="+mn-ea"/>
                <a:cs typeface="+mn-cs"/>
              </a:rPr>
              <a:t> (2014) </a:t>
            </a:r>
            <a:r>
              <a:rPr lang="en-US" sz="1200" kern="1200" dirty="0">
                <a:solidFill>
                  <a:schemeClr val="tx1"/>
                </a:solidFill>
                <a:effectLst/>
                <a:latin typeface="+mn-lt"/>
                <a:ea typeface="+mn-ea"/>
                <a:cs typeface="+mn-cs"/>
              </a:rPr>
              <a:t>Psychology’s ‘registration revolution’</a:t>
            </a:r>
          </a:p>
          <a:p>
            <a:r>
              <a:rPr lang="en-US" sz="1200" u="sng" kern="1200" dirty="0">
                <a:solidFill>
                  <a:schemeClr val="tx1"/>
                </a:solidFill>
                <a:effectLst/>
                <a:latin typeface="+mn-lt"/>
                <a:ea typeface="+mn-ea"/>
                <a:cs typeface="+mn-cs"/>
                <a:hlinkClick r:id="rId3"/>
              </a:rPr>
              <a:t>https://www.theguardian.com/science/head-quarters/2014/may/20/psychology-registration-revolution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Nosek</a:t>
            </a:r>
            <a:r>
              <a:rPr lang="en-US" sz="1200" kern="1200" dirty="0">
                <a:solidFill>
                  <a:schemeClr val="tx1"/>
                </a:solidFill>
                <a:effectLst/>
                <a:latin typeface="+mn-lt"/>
                <a:ea typeface="+mn-ea"/>
                <a:cs typeface="+mn-cs"/>
              </a:rPr>
              <a:t>, B.A., &amp; </a:t>
            </a:r>
            <a:r>
              <a:rPr lang="en-US" sz="1200" kern="1200" dirty="0" err="1">
                <a:solidFill>
                  <a:schemeClr val="tx1"/>
                </a:solidFill>
                <a:effectLst/>
                <a:latin typeface="+mn-lt"/>
                <a:ea typeface="+mn-ea"/>
                <a:cs typeface="+mn-cs"/>
              </a:rPr>
              <a:t>Lakens</a:t>
            </a:r>
            <a:r>
              <a:rPr lang="en-US" sz="1200" kern="1200" dirty="0">
                <a:solidFill>
                  <a:schemeClr val="tx1"/>
                </a:solidFill>
                <a:effectLst/>
                <a:latin typeface="+mn-lt"/>
                <a:ea typeface="+mn-ea"/>
                <a:cs typeface="+mn-cs"/>
              </a:rPr>
              <a:t>, D. (2014). Registered reports: A method to increase the credibility of published results. </a:t>
            </a:r>
            <a:r>
              <a:rPr lang="en-US" sz="1200" i="1" kern="1200" dirty="0">
                <a:solidFill>
                  <a:schemeClr val="tx1"/>
                </a:solidFill>
                <a:effectLst/>
                <a:latin typeface="+mn-lt"/>
                <a:ea typeface="+mn-ea"/>
                <a:cs typeface="+mn-cs"/>
              </a:rPr>
              <a:t>Social Psychology, Vol 45(3)</a:t>
            </a:r>
            <a:r>
              <a:rPr lang="en-US" sz="1200" kern="1200" dirty="0">
                <a:solidFill>
                  <a:schemeClr val="tx1"/>
                </a:solidFill>
                <a:effectLst/>
                <a:latin typeface="+mn-lt"/>
                <a:ea typeface="+mn-ea"/>
                <a:cs typeface="+mn-cs"/>
              </a:rPr>
              <a:t>, 2014, 137-141.</a:t>
            </a: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4"/>
              </a:rPr>
              <a:t>http://psycnet.apa.org/journals/zsp/45/3/137/</a:t>
            </a:r>
            <a:r>
              <a:rPr lang="en-US" sz="1200" kern="1200" dirty="0">
                <a:solidFill>
                  <a:schemeClr val="tx1"/>
                </a:solidFill>
                <a:effectLst/>
                <a:latin typeface="+mn-lt"/>
                <a:ea typeface="+mn-ea"/>
                <a:cs typeface="+mn-cs"/>
              </a:rPr>
              <a:t>, click “Full text pdf”</a:t>
            </a:r>
          </a:p>
          <a:p>
            <a:r>
              <a:rPr lang="en-US" sz="1200" kern="1200" dirty="0">
                <a:solidFill>
                  <a:schemeClr val="tx1"/>
                </a:solidFill>
                <a:effectLst/>
                <a:latin typeface="+mn-lt"/>
                <a:ea typeface="+mn-ea"/>
                <a:cs typeface="+mn-cs"/>
              </a:rPr>
              <a:t>Also available here: </a:t>
            </a:r>
            <a:r>
              <a:rPr lang="en-US" sz="1200" u="sng" kern="1200" dirty="0">
                <a:solidFill>
                  <a:schemeClr val="tx1"/>
                </a:solidFill>
                <a:effectLst/>
                <a:latin typeface="+mn-lt"/>
                <a:ea typeface="+mn-ea"/>
                <a:cs typeface="+mn-cs"/>
                <a:hlinkClick r:id="rId5"/>
              </a:rPr>
              <a:t>https://osf.io/vwfk2/</a:t>
            </a:r>
            <a:endParaRPr lang="en-US" sz="1200" kern="1200" dirty="0">
              <a:solidFill>
                <a:schemeClr val="tx1"/>
              </a:solidFill>
              <a:effectLst/>
              <a:latin typeface="+mn-lt"/>
              <a:ea typeface="+mn-ea"/>
              <a:cs typeface="+mn-cs"/>
            </a:endParaRPr>
          </a:p>
          <a:p>
            <a:endParaRPr lang="en-US" dirty="0"/>
          </a:p>
          <a:p>
            <a:endParaRPr lang="en-US" b="0" dirty="0"/>
          </a:p>
          <a:p>
            <a:endParaRPr lang="en-US" b="0" dirty="0"/>
          </a:p>
        </p:txBody>
      </p:sp>
      <p:sp>
        <p:nvSpPr>
          <p:cNvPr id="4" name="Slide Number Placeholder 3"/>
          <p:cNvSpPr>
            <a:spLocks noGrp="1"/>
          </p:cNvSpPr>
          <p:nvPr>
            <p:ph type="sldNum" sz="quarter" idx="10"/>
          </p:nvPr>
        </p:nvSpPr>
        <p:spPr/>
        <p:txBody>
          <a:bodyPr/>
          <a:lstStyle/>
          <a:p>
            <a:fld id="{86867B29-706A-4EE2-A454-98F9F7A8D995}" type="slidenum">
              <a:rPr lang="en-US" smtClean="0"/>
              <a:t>64</a:t>
            </a:fld>
            <a:endParaRPr lang="en-US"/>
          </a:p>
        </p:txBody>
      </p:sp>
    </p:spTree>
    <p:extLst>
      <p:ext uri="{BB962C8B-B14F-4D97-AF65-F5344CB8AC3E}">
        <p14:creationId xmlns:p14="http://schemas.microsoft.com/office/powerpoint/2010/main" val="3633770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Slide from Bowman</a:t>
            </a:r>
            <a:r>
              <a:rPr lang="en-US" i="1" baseline="0" dirty="0"/>
              <a:t> open science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registered report shifts the traditional location of peer review. (</a:t>
            </a:r>
            <a:r>
              <a:rPr lang="en-US" i="1" baseline="0" dirty="0"/>
              <a:t>click “next” to activate first animation</a:t>
            </a:r>
            <a:r>
              <a:rPr lang="en-US" baseline="0" dirty="0"/>
              <a:t>). Specifically, peer review is shifted from right before publication (</a:t>
            </a:r>
            <a:r>
              <a:rPr lang="en-US" i="1" baseline="0" dirty="0"/>
              <a:t>click “next” to activate second animation</a:t>
            </a:r>
            <a:r>
              <a:rPr lang="en-US" baseline="0" dirty="0"/>
              <a:t>) to before data is collected and analyzed. Publication occurs regardless of outcome and </a:t>
            </a:r>
            <a:r>
              <a:rPr lang="en-US" dirty="0"/>
              <a:t>negative results are</a:t>
            </a:r>
            <a:r>
              <a:rPr lang="en-US" baseline="0" dirty="0"/>
              <a:t> now perfectly publishable. P</a:t>
            </a:r>
            <a:r>
              <a:rPr lang="en-US" dirty="0"/>
              <a:t>eer review now focuses on quality of the idea and methods, not</a:t>
            </a:r>
            <a:r>
              <a:rPr lang="en-US" baseline="0" dirty="0"/>
              <a:t> whether the findings are </a:t>
            </a:r>
            <a:r>
              <a:rPr lang="en-US" i="1" baseline="0" dirty="0"/>
              <a:t>p</a:t>
            </a:r>
            <a:r>
              <a:rPr lang="en-US" baseline="0" dirty="0"/>
              <a:t> &lt; .05.</a:t>
            </a:r>
            <a:endParaRPr lang="en-US" dirty="0"/>
          </a:p>
          <a:p>
            <a:endParaRPr lang="en-US" dirty="0"/>
          </a:p>
        </p:txBody>
      </p:sp>
      <p:sp>
        <p:nvSpPr>
          <p:cNvPr id="4" name="Slide Number Placeholder 3"/>
          <p:cNvSpPr>
            <a:spLocks noGrp="1"/>
          </p:cNvSpPr>
          <p:nvPr>
            <p:ph type="sldNum" sz="quarter" idx="10"/>
          </p:nvPr>
        </p:nvSpPr>
        <p:spPr/>
        <p:txBody>
          <a:bodyPr/>
          <a:lstStyle/>
          <a:p>
            <a:fld id="{12EE43D5-14E0-4B7B-8CF2-1E0EC9FB802F}" type="slidenum">
              <a:rPr lang="en-US" smtClean="0"/>
              <a:t>65</a:t>
            </a:fld>
            <a:endParaRPr lang="en-US"/>
          </a:p>
        </p:txBody>
      </p:sp>
    </p:spTree>
    <p:extLst>
      <p:ext uri="{BB962C8B-B14F-4D97-AF65-F5344CB8AC3E}">
        <p14:creationId xmlns:p14="http://schemas.microsoft.com/office/powerpoint/2010/main" val="732720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Credit: Slide and script from Bowman</a:t>
            </a:r>
            <a:r>
              <a:rPr lang="en-US" i="1" baseline="0" dirty="0"/>
              <a:t> open science presentation</a:t>
            </a:r>
          </a:p>
          <a:p>
            <a:pPr rtl="0">
              <a:spcBef>
                <a:spcPts val="0"/>
              </a:spcBef>
              <a:buNone/>
            </a:pPr>
            <a:endParaRPr lang="en" dirty="0"/>
          </a:p>
          <a:p>
            <a:pPr rtl="0">
              <a:spcBef>
                <a:spcPts val="0"/>
              </a:spcBef>
              <a:buNone/>
            </a:pPr>
            <a:r>
              <a:rPr lang="en" dirty="0"/>
              <a:t>So.. who publishes registered</a:t>
            </a:r>
            <a:r>
              <a:rPr lang="en" baseline="0" dirty="0"/>
              <a:t> reports</a:t>
            </a:r>
            <a:r>
              <a:rPr lang="en-US" dirty="0"/>
              <a:t>?</a:t>
            </a:r>
            <a:r>
              <a:rPr lang="en-US" baseline="0" dirty="0"/>
              <a:t> </a:t>
            </a:r>
            <a:r>
              <a:rPr lang="en" dirty="0"/>
              <a:t>Here’s a partial (and growing!) list. You can view the complete list on the Registered Reports project page on the Open Science Framework. There’s even a table comparing features of Registered Reports across journals. </a:t>
            </a:r>
          </a:p>
          <a:p>
            <a:pPr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35498364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Do you see any potential problems with the Registered Reports approach? (</a:t>
            </a:r>
            <a:r>
              <a:rPr lang="en-US" sz="1200" b="0" i="1" dirty="0">
                <a:solidFill>
                  <a:srgbClr val="FF0000"/>
                </a:solidFill>
              </a:rPr>
              <a:t>students give answers</a:t>
            </a:r>
            <a:r>
              <a:rPr lang="en-US" sz="1200" b="0" dirty="0">
                <a:solidFill>
                  <a:srgbClr val="FF0000"/>
                </a:solidFill>
              </a:rPr>
              <a:t>). </a:t>
            </a:r>
            <a:endParaRPr lang="en-US" b="0" dirty="0"/>
          </a:p>
        </p:txBody>
      </p:sp>
      <p:sp>
        <p:nvSpPr>
          <p:cNvPr id="4" name="Slide Number Placeholder 3"/>
          <p:cNvSpPr>
            <a:spLocks noGrp="1"/>
          </p:cNvSpPr>
          <p:nvPr>
            <p:ph type="sldNum" sz="quarter" idx="10"/>
          </p:nvPr>
        </p:nvSpPr>
        <p:spPr/>
        <p:txBody>
          <a:bodyPr/>
          <a:lstStyle/>
          <a:p>
            <a:fld id="{86867B29-706A-4EE2-A454-98F9F7A8D995}" type="slidenum">
              <a:rPr lang="en-US" smtClean="0"/>
              <a:t>67</a:t>
            </a:fld>
            <a:endParaRPr lang="en-US"/>
          </a:p>
        </p:txBody>
      </p:sp>
    </p:spTree>
    <p:extLst>
      <p:ext uri="{BB962C8B-B14F-4D97-AF65-F5344CB8AC3E}">
        <p14:creationId xmlns:p14="http://schemas.microsoft.com/office/powerpoint/2010/main" val="3633770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One concern is there could be reduced </a:t>
            </a:r>
            <a:r>
              <a:rPr lang="en-US" sz="1200" dirty="0"/>
              <a:t>incentive to execute the study well if a publication is already practically guaranteed. Or what if the study is run and odd and unexpected patterns of data turn up? The independent peer review phase is already over. </a:t>
            </a:r>
            <a:r>
              <a:rPr lang="en-US" sz="2400" dirty="0"/>
              <a:t>Another danger of registered reports is that they could incentivize coming up with interesting but flaky ideas that find never</a:t>
            </a:r>
            <a:r>
              <a:rPr lang="en-US" sz="2400" baseline="0" dirty="0"/>
              <a:t> find any</a:t>
            </a:r>
            <a:r>
              <a:rPr lang="en-US" sz="2400" dirty="0"/>
              <a:t> empirical support.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68</a:t>
            </a:fld>
            <a:endParaRPr lang="en-US"/>
          </a:p>
        </p:txBody>
      </p:sp>
    </p:spTree>
    <p:extLst>
      <p:ext uri="{BB962C8B-B14F-4D97-AF65-F5344CB8AC3E}">
        <p14:creationId xmlns:p14="http://schemas.microsoft.com/office/powerpoint/2010/main" val="3633770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0000"/>
                </a:solidFill>
              </a:rPr>
              <a:t>Have you heard of an adversarial collaboration? (</a:t>
            </a:r>
            <a:r>
              <a:rPr lang="en-US" sz="1200" b="0" i="1" dirty="0">
                <a:solidFill>
                  <a:srgbClr val="FF0000"/>
                </a:solidFill>
              </a:rPr>
              <a:t>students respond</a:t>
            </a:r>
            <a:r>
              <a:rPr lang="en-US" sz="1200" b="0" dirty="0">
                <a:solidFill>
                  <a:srgbClr val="FF0000"/>
                </a:solidFill>
              </a:rPr>
              <a:t>).</a:t>
            </a:r>
            <a:br>
              <a:rPr lang="en-US" sz="1200" b="0" dirty="0">
                <a:solidFill>
                  <a:srgbClr val="FF0000"/>
                </a:solidFill>
              </a:rPr>
            </a:b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69</a:t>
            </a:fld>
            <a:endParaRPr lang="en-US"/>
          </a:p>
        </p:txBody>
      </p:sp>
    </p:spTree>
    <p:extLst>
      <p:ext uri="{BB962C8B-B14F-4D97-AF65-F5344CB8AC3E}">
        <p14:creationId xmlns:p14="http://schemas.microsoft.com/office/powerpoint/2010/main" val="12512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You're are all familiar with the famous availability bias, discovered by Amos </a:t>
            </a:r>
            <a:r>
              <a:rPr lang="en-US" sz="1200" kern="1200" dirty="0" err="1">
                <a:solidFill>
                  <a:schemeClr val="tx1"/>
                </a:solidFill>
                <a:effectLst/>
                <a:latin typeface="+mn-lt"/>
                <a:ea typeface="+mn-ea"/>
                <a:cs typeface="+mn-cs"/>
              </a:rPr>
              <a:t>Tversky</a:t>
            </a:r>
            <a:r>
              <a:rPr lang="en-US" sz="1200" kern="1200" dirty="0">
                <a:solidFill>
                  <a:schemeClr val="tx1"/>
                </a:solidFill>
                <a:effectLst/>
                <a:latin typeface="+mn-lt"/>
                <a:ea typeface="+mn-ea"/>
                <a:cs typeface="+mn-cs"/>
              </a:rPr>
              <a:t> and Daniel </a:t>
            </a:r>
            <a:r>
              <a:rPr lang="en-US" sz="1200" kern="1200" dirty="0" err="1">
                <a:solidFill>
                  <a:schemeClr val="tx1"/>
                </a:solidFill>
                <a:effectLst/>
                <a:latin typeface="+mn-lt"/>
                <a:ea typeface="+mn-ea"/>
                <a:cs typeface="+mn-cs"/>
              </a:rPr>
              <a:t>Kahneman</a:t>
            </a:r>
            <a:r>
              <a:rPr lang="en-US" sz="1200" kern="1200" dirty="0">
                <a:solidFill>
                  <a:schemeClr val="tx1"/>
                </a:solidFill>
                <a:effectLst/>
                <a:latin typeface="+mn-lt"/>
                <a:ea typeface="+mn-ea"/>
                <a:cs typeface="+mn-cs"/>
              </a:rPr>
              <a:t>. This is the bias such that we overestimate the likelihood and frequency of salient events.</a:t>
            </a:r>
            <a:r>
              <a:rPr lang="en-US" sz="1200" kern="1200" baseline="0" dirty="0">
                <a:solidFill>
                  <a:schemeClr val="tx1"/>
                </a:solidFill>
                <a:effectLst/>
                <a:latin typeface="+mn-lt"/>
                <a:ea typeface="+mn-ea"/>
                <a:cs typeface="+mn-cs"/>
              </a:rPr>
              <a:t> One example is that we overestimate the frequency of deaths in</a:t>
            </a:r>
            <a:r>
              <a:rPr lang="en-US" sz="1200" b="0" kern="1200" baseline="0" dirty="0">
                <a:solidFill>
                  <a:schemeClr val="tx1"/>
                </a:solidFill>
                <a:effectLst/>
                <a:latin typeface="+mn-lt"/>
                <a:ea typeface="+mn-ea"/>
                <a:cs typeface="+mn-cs"/>
              </a:rPr>
              <a:t> </a:t>
            </a:r>
            <a:r>
              <a:rPr lang="en-US" sz="1200" b="0" dirty="0"/>
              <a:t>plane crashes relative</a:t>
            </a:r>
            <a:r>
              <a:rPr lang="en-US" sz="1200" b="0" baseline="0" dirty="0"/>
              <a:t> to </a:t>
            </a:r>
            <a:r>
              <a:rPr lang="en-US" sz="1200" b="0" dirty="0"/>
              <a:t>car crashes,</a:t>
            </a:r>
            <a:r>
              <a:rPr lang="en-US" sz="1200" b="0" baseline="0" dirty="0"/>
              <a:t> since plane crashes are so much more salient. </a:t>
            </a:r>
            <a:endParaRPr lang="en-US" sz="1200" b="0" dirty="0"/>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a:t>
            </a:fld>
            <a:endParaRPr lang="en-US"/>
          </a:p>
        </p:txBody>
      </p:sp>
    </p:spTree>
    <p:extLst>
      <p:ext uri="{BB962C8B-B14F-4D97-AF65-F5344CB8AC3E}">
        <p14:creationId xmlns:p14="http://schemas.microsoft.com/office/powerpoint/2010/main" val="7236043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a:t>
            </a:r>
            <a:r>
              <a:rPr lang="en-US" sz="1200" b="0" dirty="0"/>
              <a:t>adversarial collaboration, </a:t>
            </a:r>
            <a:r>
              <a:rPr lang="en-US" sz="1200" dirty="0"/>
              <a:t>researchers who disagree on an issue design a critical empirical test together, and publish the results as</a:t>
            </a:r>
            <a:r>
              <a:rPr lang="en-US" sz="1200" baseline="0" dirty="0"/>
              <a:t> co-authors</a:t>
            </a:r>
            <a:r>
              <a:rPr lang="en-US" sz="1200" dirty="0"/>
              <a:t> regardless of the results.</a:t>
            </a:r>
            <a:r>
              <a:rPr lang="en-US" sz="1200" baseline="0" dirty="0"/>
              <a:t> This is something you could consider doing in the future if you have a persistent theoretical disagreement with another researcher or research group.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Relevant links:</a:t>
            </a:r>
          </a:p>
          <a:p>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Mellers</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Hertwig</a:t>
            </a:r>
            <a:r>
              <a:rPr lang="en-US" sz="1200" kern="1200" dirty="0">
                <a:solidFill>
                  <a:schemeClr val="tx1"/>
                </a:solidFill>
                <a:effectLst/>
                <a:latin typeface="+mn-lt"/>
                <a:ea typeface="+mn-ea"/>
                <a:cs typeface="+mn-cs"/>
              </a:rPr>
              <a:t>, R., &amp; </a:t>
            </a:r>
            <a:r>
              <a:rPr lang="en-US" sz="1200" kern="1200" dirty="0" err="1">
                <a:solidFill>
                  <a:schemeClr val="tx1"/>
                </a:solidFill>
                <a:effectLst/>
                <a:latin typeface="+mn-lt"/>
                <a:ea typeface="+mn-ea"/>
                <a:cs typeface="+mn-cs"/>
              </a:rPr>
              <a:t>Kahneman</a:t>
            </a:r>
            <a:r>
              <a:rPr lang="en-US" sz="1200" kern="1200" dirty="0">
                <a:solidFill>
                  <a:schemeClr val="tx1"/>
                </a:solidFill>
                <a:effectLst/>
                <a:latin typeface="+mn-lt"/>
                <a:ea typeface="+mn-ea"/>
                <a:cs typeface="+mn-cs"/>
              </a:rPr>
              <a:t>. D. (2001). </a:t>
            </a:r>
            <a:r>
              <a:rPr lang="en-US" sz="1200" u="none" strike="noStrike" kern="1200" dirty="0">
                <a:solidFill>
                  <a:schemeClr val="tx1"/>
                </a:solidFill>
                <a:effectLst/>
                <a:latin typeface="+mn-lt"/>
                <a:ea typeface="+mn-ea"/>
                <a:cs typeface="+mn-cs"/>
              </a:rPr>
              <a:t>Do frequency representations eliminate conjunction effects? An exercise in adversarial collaboration. </a:t>
            </a:r>
            <a:r>
              <a:rPr lang="en-US" sz="1200" kern="1200" dirty="0">
                <a:solidFill>
                  <a:schemeClr val="tx1"/>
                </a:solidFill>
                <a:effectLst/>
                <a:latin typeface="+mn-lt"/>
                <a:ea typeface="+mn-ea"/>
                <a:cs typeface="+mn-cs"/>
              </a:rPr>
              <a:t>Psychological Science.  Full text:</a:t>
            </a:r>
          </a:p>
          <a:p>
            <a:r>
              <a:rPr lang="en-US" sz="1200" kern="1200" dirty="0">
                <a:solidFill>
                  <a:schemeClr val="tx1"/>
                </a:solidFill>
                <a:effectLst/>
                <a:latin typeface="+mn-lt"/>
                <a:ea typeface="+mn-ea"/>
                <a:cs typeface="+mn-cs"/>
                <a:hlinkClick r:id="rId3"/>
              </a:rPr>
              <a:t>http://www.researchgate.net/profile/Barbara_Mellers/publication/11866879_Do_frequency_representations_eliminate_conjunction_effects_An_exercise_in_adversarial_collaboration/links/00b7d517b15fd87659000000.pdf</a:t>
            </a:r>
            <a:endParaRPr lang="en-US" sz="1200" kern="1200" dirty="0">
              <a:solidFill>
                <a:schemeClr val="tx1"/>
              </a:solidFill>
              <a:effectLst/>
              <a:latin typeface="+mn-lt"/>
              <a:ea typeface="+mn-ea"/>
              <a:cs typeface="+mn-cs"/>
            </a:endParaRPr>
          </a:p>
          <a:p>
            <a:endParaRPr lang="en-US" dirty="0"/>
          </a:p>
          <a:p>
            <a:r>
              <a:rPr lang="en-US" sz="1200" b="0" kern="1200" dirty="0">
                <a:solidFill>
                  <a:schemeClr val="tx1"/>
                </a:solidFill>
                <a:effectLst/>
                <a:latin typeface="+mn-lt"/>
                <a:ea typeface="+mn-ea"/>
                <a:cs typeface="+mn-cs"/>
              </a:rPr>
              <a:t>Another example of an adversarial collaboration</a:t>
            </a:r>
          </a:p>
          <a:p>
            <a:r>
              <a:rPr lang="en-US" sz="1200" b="0" kern="1200" dirty="0">
                <a:solidFill>
                  <a:schemeClr val="tx1"/>
                </a:solidFill>
                <a:effectLst/>
                <a:latin typeface="+mn-lt"/>
                <a:ea typeface="+mn-ea"/>
                <a:cs typeface="+mn-cs"/>
                <a:hlinkClick r:id="rId4"/>
              </a:rPr>
              <a:t>http://www.ejwagenmakers.com/submitted/DMatzke_EyeMovements.pdf</a:t>
            </a:r>
            <a:endParaRPr lang="en-US" sz="1200" b="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Neuroskeptic</a:t>
            </a:r>
            <a:r>
              <a:rPr lang="en-US" sz="1200" b="0" kern="1200" dirty="0">
                <a:solidFill>
                  <a:schemeClr val="tx1"/>
                </a:solidFill>
                <a:effectLst/>
                <a:latin typeface="+mn-lt"/>
                <a:ea typeface="+mn-ea"/>
                <a:cs typeface="+mn-cs"/>
              </a:rPr>
              <a:t> on adversarial collaboration</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5"/>
              </a:rPr>
              <a:t>http://blogs.discovermagazine.com/neuroskeptic/2015/01/28/team-rivals-science-adversarial-collaboration/#.VMoi6u0azCS</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70</a:t>
            </a:fld>
            <a:endParaRPr lang="en-US"/>
          </a:p>
        </p:txBody>
      </p:sp>
    </p:spTree>
    <p:extLst>
      <p:ext uri="{BB962C8B-B14F-4D97-AF65-F5344CB8AC3E}">
        <p14:creationId xmlns:p14="http://schemas.microsoft.com/office/powerpoint/2010/main" val="29544630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t>These</a:t>
            </a:r>
            <a:r>
              <a:rPr lang="en-US" sz="1200" b="0" baseline="0" dirty="0"/>
              <a:t> d</a:t>
            </a:r>
            <a:r>
              <a:rPr lang="en-US" sz="1200" b="0" dirty="0"/>
              <a:t>escriptions of nonsignificant results in articles using null hypothesis significance testing show the power of motivated reasoning and the clear</a:t>
            </a:r>
            <a:r>
              <a:rPr lang="en-US" sz="1200" b="0" baseline="0" dirty="0"/>
              <a:t> goal on the part of the researchers to get effects they can call significant (</a:t>
            </a:r>
            <a:r>
              <a:rPr lang="en-US" sz="1200" b="0" i="1" baseline="0" dirty="0"/>
              <a:t>instructor reads quotes in red box on left</a:t>
            </a:r>
            <a:r>
              <a:rPr lang="en-US" sz="1200" b="0" baseline="0" dirty="0"/>
              <a:t>).</a:t>
            </a:r>
            <a:endParaRPr lang="en-US" sz="1200" b="0" dirty="0"/>
          </a:p>
          <a:p>
            <a:pPr algn="l"/>
            <a:endParaRPr lang="en-US" b="0" dirty="0"/>
          </a:p>
          <a:p>
            <a:r>
              <a:rPr lang="en-US" b="0" dirty="0"/>
              <a:t>Relevant links: </a:t>
            </a:r>
          </a:p>
          <a:p>
            <a:endParaRPr lang="en-US" b="0" dirty="0"/>
          </a:p>
          <a:p>
            <a:r>
              <a:rPr lang="en-US" b="0" dirty="0"/>
              <a:t>Still Not Significant</a:t>
            </a:r>
          </a:p>
          <a:p>
            <a:r>
              <a:rPr lang="en-US" dirty="0"/>
              <a:t>https://mchankins.wordpress.com/2013/04/21/still-not-significant-2/</a:t>
            </a:r>
          </a:p>
          <a:p>
            <a:endParaRPr lang="en-US" dirty="0"/>
          </a:p>
          <a:p>
            <a:r>
              <a:rPr lang="en-US" dirty="0"/>
              <a:t>Tweet by Justin </a:t>
            </a:r>
            <a:r>
              <a:rPr lang="en-US" dirty="0" err="1"/>
              <a:t>Wolfers</a:t>
            </a:r>
            <a:endParaRPr lang="en-US" dirty="0"/>
          </a:p>
          <a:p>
            <a:r>
              <a:rPr lang="en-US" sz="1200" b="0" kern="1200" dirty="0">
                <a:solidFill>
                  <a:schemeClr val="tx1"/>
                </a:solidFill>
                <a:effectLst/>
                <a:latin typeface="+mn-lt"/>
                <a:ea typeface="+mn-ea"/>
                <a:cs typeface="+mn-cs"/>
                <a:hlinkClick r:id="rId3"/>
              </a:rPr>
              <a:t>https://mobile.twitter.com/JustinWolfers/status/590918742999175169/photo/1</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71</a:t>
            </a:fld>
            <a:endParaRPr lang="en-US"/>
          </a:p>
        </p:txBody>
      </p:sp>
    </p:spTree>
    <p:extLst>
      <p:ext uri="{BB962C8B-B14F-4D97-AF65-F5344CB8AC3E}">
        <p14:creationId xmlns:p14="http://schemas.microsoft.com/office/powerpoint/2010/main" val="1588769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Here are some more examples. </a:t>
            </a:r>
            <a:r>
              <a:rPr lang="en-US" sz="1200" b="0" baseline="0" dirty="0"/>
              <a:t>(</a:t>
            </a:r>
            <a:r>
              <a:rPr lang="en-US" sz="1200" b="0" i="1" baseline="0" dirty="0"/>
              <a:t>instructor reads quotes in red box on right</a:t>
            </a:r>
            <a:r>
              <a:rPr lang="en-US" sz="1200" b="0" baseline="0" dirty="0"/>
              <a:t>).</a:t>
            </a:r>
            <a:endParaRPr lang="en-US" sz="1200" b="0" dirty="0"/>
          </a:p>
          <a:p>
            <a:endParaRPr lang="en-US" b="0" dirty="0"/>
          </a:p>
          <a:p>
            <a:r>
              <a:rPr lang="en-US" b="0" dirty="0"/>
              <a:t>Relevant links: </a:t>
            </a:r>
          </a:p>
          <a:p>
            <a:endParaRPr lang="en-US" b="0" dirty="0"/>
          </a:p>
          <a:p>
            <a:r>
              <a:rPr lang="en-US" b="0" dirty="0"/>
              <a:t>Still Not Significant</a:t>
            </a:r>
          </a:p>
          <a:p>
            <a:r>
              <a:rPr lang="en-US" dirty="0"/>
              <a:t>https://mchankins.wordpress.com/2013/04/21/still-not-significant-2/</a:t>
            </a:r>
          </a:p>
          <a:p>
            <a:endParaRPr lang="en-US" dirty="0"/>
          </a:p>
          <a:p>
            <a:r>
              <a:rPr lang="en-US" dirty="0"/>
              <a:t>Tweet by Justin </a:t>
            </a:r>
            <a:r>
              <a:rPr lang="en-US" dirty="0" err="1"/>
              <a:t>Wolfers</a:t>
            </a:r>
            <a:endParaRPr lang="en-US" dirty="0"/>
          </a:p>
          <a:p>
            <a:r>
              <a:rPr lang="en-US" sz="1200" b="0" kern="1200" dirty="0">
                <a:solidFill>
                  <a:schemeClr val="tx1"/>
                </a:solidFill>
                <a:effectLst/>
                <a:latin typeface="+mn-lt"/>
                <a:ea typeface="+mn-ea"/>
                <a:cs typeface="+mn-cs"/>
                <a:hlinkClick r:id="rId3"/>
              </a:rPr>
              <a:t>https://mobile.twitter.com/JustinWolfers/status/590918742999175169/photo/1</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72</a:t>
            </a:fld>
            <a:endParaRPr lang="en-US"/>
          </a:p>
        </p:txBody>
      </p:sp>
    </p:spTree>
    <p:extLst>
      <p:ext uri="{BB962C8B-B14F-4D97-AF65-F5344CB8AC3E}">
        <p14:creationId xmlns:p14="http://schemas.microsoft.com/office/powerpoint/2010/main" val="15887690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Here is a researcher’s Halloween</a:t>
            </a:r>
            <a:r>
              <a:rPr lang="en-US" b="0" baseline="0" dirty="0">
                <a:solidFill>
                  <a:srgbClr val="FF0000"/>
                </a:solidFill>
              </a:rPr>
              <a:t> </a:t>
            </a:r>
            <a:r>
              <a:rPr lang="en-US" b="0" dirty="0">
                <a:solidFill>
                  <a:srgbClr val="FF0000"/>
                </a:solidFill>
              </a:rPr>
              <a:t>pumpkin:</a:t>
            </a:r>
            <a:r>
              <a:rPr lang="en-US" b="0" baseline="0" dirty="0">
                <a:solidFill>
                  <a:srgbClr val="FF0000"/>
                </a:solidFill>
              </a:rPr>
              <a:t> a p = .06 effect!</a:t>
            </a:r>
            <a:endParaRPr lang="en-US" b="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 </a:t>
            </a:r>
          </a:p>
          <a:p>
            <a:endParaRPr lang="en-US" b="0" dirty="0">
              <a:solidFill>
                <a:srgbClr val="FF0000"/>
              </a:solidFill>
            </a:endParaRPr>
          </a:p>
          <a:p>
            <a:r>
              <a:rPr lang="en-US" b="0" dirty="0">
                <a:solidFill>
                  <a:srgbClr val="FF0000"/>
                </a:solidFill>
              </a:rPr>
              <a:t>p = .06 Halloween pumpkin</a:t>
            </a:r>
            <a:br>
              <a:rPr lang="en-US" b="0" dirty="0">
                <a:solidFill>
                  <a:srgbClr val="FF0000"/>
                </a:solidFill>
              </a:rPr>
            </a:br>
            <a:r>
              <a:rPr lang="en-US" b="0" u="sng" dirty="0">
                <a:solidFill>
                  <a:srgbClr val="FF0000"/>
                </a:solidFill>
                <a:hlinkClick r:id="rId3"/>
              </a:rPr>
              <a:t>https://mobile.twitter.com/joshdeleeuw/status/660611559136370689</a:t>
            </a:r>
            <a:endParaRPr lang="en-US" b="0" dirty="0">
              <a:solidFill>
                <a:srgbClr val="FF0000"/>
              </a:solidFill>
            </a:endParaRPr>
          </a:p>
          <a:p>
            <a:pPr marL="0" indent="0">
              <a:buNone/>
            </a:pP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86867B29-706A-4EE2-A454-98F9F7A8D995}" type="slidenum">
              <a:rPr lang="en-US" smtClean="0"/>
              <a:t>73</a:t>
            </a:fld>
            <a:endParaRPr lang="en-US"/>
          </a:p>
        </p:txBody>
      </p:sp>
    </p:spTree>
    <p:extLst>
      <p:ext uri="{BB962C8B-B14F-4D97-AF65-F5344CB8AC3E}">
        <p14:creationId xmlns:p14="http://schemas.microsoft.com/office/powerpoint/2010/main" val="2754875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Despite</a:t>
            </a:r>
            <a:r>
              <a:rPr lang="en-US" sz="1200" b="0" kern="1200" baseline="0" dirty="0">
                <a:solidFill>
                  <a:schemeClr val="tx1"/>
                </a:solidFill>
                <a:effectLst/>
                <a:latin typeface="+mn-lt"/>
                <a:ea typeface="+mn-ea"/>
                <a:cs typeface="+mn-cs"/>
              </a:rPr>
              <a:t> the fact that our professional outcomes hinges on p-values, we often don’t truly understand them. (</a:t>
            </a:r>
            <a:r>
              <a:rPr lang="en-US" sz="1200" b="0" i="1" kern="1200" baseline="0" dirty="0">
                <a:solidFill>
                  <a:schemeClr val="tx1"/>
                </a:solidFill>
                <a:effectLst/>
                <a:latin typeface="+mn-lt"/>
                <a:ea typeface="+mn-ea"/>
                <a:cs typeface="+mn-cs"/>
              </a:rPr>
              <a:t>instructor plays video in the link below</a:t>
            </a:r>
            <a:r>
              <a:rPr lang="en-US"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Scientists can't explain p values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3"/>
              </a:rPr>
              <a:t>http://fivethirtyeight.com/features/not-even-scientists-can-easily-explain-p-values/</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Probability of a false positive even when you have a significant p value (interactive website)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http://www.nicebread.de/whats-the-probability-that-a-significant-p-value-indicates-a-true-effect/</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74</a:t>
            </a:fld>
            <a:endParaRPr lang="en-US"/>
          </a:p>
        </p:txBody>
      </p:sp>
    </p:spTree>
    <p:extLst>
      <p:ext uri="{BB962C8B-B14F-4D97-AF65-F5344CB8AC3E}">
        <p14:creationId xmlns:p14="http://schemas.microsoft.com/office/powerpoint/2010/main" val="9191233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a:t>
            </a:r>
            <a:r>
              <a:rPr lang="en-US" sz="1200" kern="1200" baseline="0" dirty="0">
                <a:solidFill>
                  <a:schemeClr val="tx1"/>
                </a:solidFill>
                <a:effectLst/>
                <a:latin typeface="+mn-lt"/>
                <a:ea typeface="+mn-ea"/>
                <a:cs typeface="+mn-cs"/>
              </a:rPr>
              <a:t> solution to publication bias and QRPs is to move away from p values. We could </a:t>
            </a:r>
            <a:r>
              <a:rPr lang="en-US" sz="1200" dirty="0"/>
              <a:t>focus on effect sizes, confidence intervals, and cumulative meta-analyses instead of </a:t>
            </a:r>
            <a:r>
              <a:rPr lang="en-US" sz="1200" b="0" dirty="0"/>
              <a:t>null hypothesis significance testing. Geoff Cumming</a:t>
            </a:r>
            <a:r>
              <a:rPr lang="en-US" sz="1200" b="0" baseline="0" dirty="0"/>
              <a:t> calls this “The New Statistics”</a:t>
            </a:r>
            <a:endParaRPr lang="en-US" sz="1200" b="0" dirty="0"/>
          </a:p>
          <a:p>
            <a:endParaRPr lang="en-US" b="1" dirty="0">
              <a:effectLst/>
            </a:endParaRPr>
          </a:p>
          <a:p>
            <a:r>
              <a:rPr lang="en-US" dirty="0"/>
              <a:t>Note: The journal Basic and Applied</a:t>
            </a:r>
            <a:r>
              <a:rPr lang="en-US" baseline="0" dirty="0"/>
              <a:t> Social Psychology (BASP) banned p values in 2016</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Video of Cumming</a:t>
            </a:r>
            <a:r>
              <a:rPr lang="en-US" sz="1200" kern="1200" baseline="0" dirty="0">
                <a:solidFill>
                  <a:schemeClr val="tx1"/>
                </a:solidFill>
                <a:effectLst/>
                <a:latin typeface="+mn-lt"/>
                <a:ea typeface="+mn-ea"/>
                <a:cs typeface="+mn-cs"/>
              </a:rPr>
              <a:t> talk</a:t>
            </a:r>
            <a:r>
              <a:rPr lang="en-US" sz="1200" kern="1200" dirty="0">
                <a:solidFill>
                  <a:schemeClr val="tx1"/>
                </a:solidFill>
                <a:effectLst/>
                <a:latin typeface="+mn-lt"/>
                <a:ea typeface="+mn-ea"/>
                <a:cs typeface="+mn-cs"/>
              </a:rPr>
              <a:t> on the new statistics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https://www.youtube.com/watch?v=iJ4kqk3V8jQ</a:t>
            </a: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Cumming, G. (2013). The new statistics: Why and how. </a:t>
            </a:r>
            <a:r>
              <a:rPr lang="en-US" sz="1200" i="1" kern="1200" dirty="0">
                <a:solidFill>
                  <a:schemeClr val="tx1"/>
                </a:solidFill>
                <a:effectLst/>
                <a:latin typeface="+mn-lt"/>
                <a:ea typeface="+mn-ea"/>
                <a:cs typeface="+mn-cs"/>
              </a:rPr>
              <a:t>Psychological Science, 25, 7-29.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Full text available at: </a:t>
            </a:r>
            <a:r>
              <a:rPr lang="en-US" sz="1200" u="sng" kern="1200" dirty="0">
                <a:solidFill>
                  <a:schemeClr val="tx1"/>
                </a:solidFill>
                <a:effectLst/>
                <a:latin typeface="+mn-lt"/>
                <a:ea typeface="+mn-ea"/>
                <a:cs typeface="+mn-cs"/>
                <a:hlinkClick r:id="rId4"/>
              </a:rPr>
              <a:t>http://pss.sagepub.com/content/25/1/7</a:t>
            </a:r>
            <a:r>
              <a:rPr lang="en-US" sz="1200" kern="1200" dirty="0">
                <a:solidFill>
                  <a:schemeClr val="tx1"/>
                </a:solidFill>
                <a:effectLst/>
                <a:latin typeface="+mn-lt"/>
                <a:ea typeface="+mn-ea"/>
                <a:cs typeface="+mn-cs"/>
              </a:rPr>
              <a:t>, just click “Full text pdf”</a:t>
            </a:r>
          </a:p>
          <a:p>
            <a:endParaRPr lang="en-US" sz="1200" b="0" kern="1200" dirty="0">
              <a:solidFill>
                <a:schemeClr val="tx1"/>
              </a:solidFill>
              <a:effectLst/>
              <a:latin typeface="+mn-lt"/>
              <a:ea typeface="+mn-ea"/>
              <a:cs typeface="+mn-cs"/>
            </a:endParaRPr>
          </a:p>
          <a:p>
            <a:r>
              <a:rPr lang="en-US" b="0" dirty="0"/>
              <a:t>Statisticians Found One Thing They Can Agree On: It’s Time To Stop Misusing P-Values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effectLst/>
              </a:rPr>
              <a:t>http://fivethirtyeight.com/features/statisticians-found-one-thing-they-can-agree-on-its-time-to-stop-misusing-p-values/</a:t>
            </a:r>
          </a:p>
          <a:p>
            <a:endParaRPr lang="en-US" b="0" dirty="0">
              <a:effectLst/>
            </a:endParaRPr>
          </a:p>
          <a:p>
            <a:r>
              <a:rPr lang="en-US" b="0" dirty="0">
                <a:effectLst/>
              </a:rPr>
              <a:t>Quote from</a:t>
            </a:r>
            <a:r>
              <a:rPr lang="en-US" b="0" baseline="0" dirty="0">
                <a:effectLst/>
              </a:rPr>
              <a:t> 538 piece</a:t>
            </a:r>
            <a:r>
              <a:rPr lang="en-US" b="0" dirty="0">
                <a:effectLst/>
              </a:rPr>
              <a:t>: “</a:t>
            </a:r>
            <a:r>
              <a:rPr lang="en-US" dirty="0"/>
              <a:t>One of the most important messages is that the p-value cannot tell you if your hypothesis is correct. Instead, it’s the probability of your data given your hypothesis.”</a:t>
            </a:r>
          </a:p>
          <a:p>
            <a:r>
              <a:rPr lang="en-US" b="0" dirty="0">
                <a:effectLst/>
              </a:rPr>
              <a:t>http://fivethirtyeight.com/features/statisticians-found-one-thing-they-can-agree-on-its-time-to-stop-misusing-p-values/</a:t>
            </a:r>
          </a:p>
        </p:txBody>
      </p:sp>
      <p:sp>
        <p:nvSpPr>
          <p:cNvPr id="4" name="Slide Number Placeholder 3"/>
          <p:cNvSpPr>
            <a:spLocks noGrp="1"/>
          </p:cNvSpPr>
          <p:nvPr>
            <p:ph type="sldNum" sz="quarter" idx="10"/>
          </p:nvPr>
        </p:nvSpPr>
        <p:spPr/>
        <p:txBody>
          <a:bodyPr/>
          <a:lstStyle/>
          <a:p>
            <a:fld id="{86867B29-706A-4EE2-A454-98F9F7A8D995}" type="slidenum">
              <a:rPr lang="en-US" smtClean="0"/>
              <a:t>75</a:t>
            </a:fld>
            <a:endParaRPr lang="en-US"/>
          </a:p>
        </p:txBody>
      </p:sp>
    </p:spTree>
    <p:extLst>
      <p:ext uri="{BB962C8B-B14F-4D97-AF65-F5344CB8AC3E}">
        <p14:creationId xmlns:p14="http://schemas.microsoft.com/office/powerpoint/2010/main" val="17429441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Now I would like to talk</a:t>
            </a:r>
            <a:r>
              <a:rPr lang="en-US" sz="1200" b="0" baseline="0" dirty="0"/>
              <a:t> a bit about what </a:t>
            </a:r>
            <a:r>
              <a:rPr lang="en-US" sz="1200" b="0" dirty="0"/>
              <a:t>the crisis of confidence means</a:t>
            </a:r>
            <a:r>
              <a:rPr lang="en-US" sz="1200" b="0" baseline="0" dirty="0"/>
              <a:t> for</a:t>
            </a:r>
            <a:r>
              <a:rPr lang="en-US" sz="1200" b="0" dirty="0"/>
              <a:t> early career researchers like</a:t>
            </a:r>
            <a:r>
              <a:rPr lang="en-US" sz="1200" b="0" baseline="0" dirty="0"/>
              <a:t> yourselves. You are often called “ECRs” for short. </a:t>
            </a:r>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76</a:t>
            </a:fld>
            <a:endParaRPr lang="en-US"/>
          </a:p>
        </p:txBody>
      </p:sp>
    </p:spTree>
    <p:extLst>
      <p:ext uri="{BB962C8B-B14F-4D97-AF65-F5344CB8AC3E}">
        <p14:creationId xmlns:p14="http://schemas.microsoft.com/office/powerpoint/2010/main" val="2903258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percentage</a:t>
            </a:r>
            <a:r>
              <a:rPr lang="en-US" sz="1200" baseline="0" dirty="0"/>
              <a:t> of PhDs do you think land a postdoc or professorship?</a:t>
            </a:r>
          </a:p>
        </p:txBody>
      </p:sp>
      <p:sp>
        <p:nvSpPr>
          <p:cNvPr id="4" name="Slide Number Placeholder 3"/>
          <p:cNvSpPr>
            <a:spLocks noGrp="1"/>
          </p:cNvSpPr>
          <p:nvPr>
            <p:ph type="sldNum" sz="quarter" idx="10"/>
          </p:nvPr>
        </p:nvSpPr>
        <p:spPr/>
        <p:txBody>
          <a:bodyPr/>
          <a:lstStyle/>
          <a:p>
            <a:fld id="{4074AC74-468A-49DE-B98E-5D6E34CF22B6}" type="slidenum">
              <a:rPr lang="en-US" smtClean="0"/>
              <a:t>77</a:t>
            </a:fld>
            <a:endParaRPr lang="en-US"/>
          </a:p>
        </p:txBody>
      </p:sp>
    </p:spTree>
    <p:extLst>
      <p:ext uri="{BB962C8B-B14F-4D97-AF65-F5344CB8AC3E}">
        <p14:creationId xmlns:p14="http://schemas.microsoft.com/office/powerpoint/2010/main" val="3510982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t>Less than a third of PhDs in social sciences and less than 25% across all fields find a professorship or postdoc.</a:t>
            </a:r>
            <a:r>
              <a:rPr lang="en-US" sz="1200" b="0" baseline="0" dirty="0"/>
              <a:t> And </a:t>
            </a:r>
            <a:r>
              <a:rPr lang="en-US" sz="1200" b="0" dirty="0"/>
              <a:t>this does NOT include doctoral students who didn’t make it through their PhD program</a:t>
            </a:r>
            <a:r>
              <a:rPr lang="en-US" sz="1200" b="0" baseline="0" dirty="0"/>
              <a:t>!</a:t>
            </a:r>
            <a:br>
              <a:rPr lang="en-US" sz="1200" dirty="0"/>
            </a:b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err="1"/>
              <a:t>Weissman</a:t>
            </a:r>
            <a:r>
              <a:rPr lang="en-US" baseline="0" dirty="0"/>
              <a:t> (2016)</a:t>
            </a:r>
          </a:p>
          <a:p>
            <a:r>
              <a:rPr lang="en-US" b="0" dirty="0"/>
              <a:t>How Many Ph.D.'s Actually Get to Become College Professors?</a:t>
            </a:r>
            <a:endParaRPr lang="en-US" b="0" baseline="0" dirty="0"/>
          </a:p>
          <a:p>
            <a:r>
              <a:rPr lang="en-US" dirty="0">
                <a:hlinkClick r:id="rId3"/>
              </a:rPr>
              <a:t>http://www.theatlantic.com/business/archive/2013/02/how-many-phds-actually-get-to-become-college-professors/273434/</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Over 90% of graduate students who obtain an academic position do so at a school ranked lower than their PhD institution</a:t>
            </a:r>
            <a:br>
              <a:rPr lang="en-US" dirty="0"/>
            </a:br>
            <a:r>
              <a:rPr lang="en-US" dirty="0">
                <a:hlinkClick r:id="rId4"/>
              </a:rPr>
              <a:t>http://www.slate.com/articles/life/education/2015/02/university_hiring_if_you_didn_t_get_your_ph_d_at_an_elite_university_good.html</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78</a:t>
            </a:fld>
            <a:endParaRPr lang="en-US"/>
          </a:p>
        </p:txBody>
      </p:sp>
    </p:spTree>
    <p:extLst>
      <p:ext uri="{BB962C8B-B14F-4D97-AF65-F5344CB8AC3E}">
        <p14:creationId xmlns:p14="http://schemas.microsoft.com/office/powerpoint/2010/main" val="35109827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strong pressure to publish that</a:t>
            </a:r>
            <a:r>
              <a:rPr lang="en-US" baseline="0" dirty="0"/>
              <a:t> can be overwhelming for young scientists (</a:t>
            </a:r>
            <a:r>
              <a:rPr lang="en-US" i="1" baseline="0" dirty="0"/>
              <a:t>instructor reads caption on the cartoon</a:t>
            </a:r>
            <a:r>
              <a:rPr lang="en-US" baseline="0" dirty="0"/>
              <a:t>).</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79</a:t>
            </a:fld>
            <a:endParaRPr lang="en-US"/>
          </a:p>
        </p:txBody>
      </p:sp>
    </p:spTree>
    <p:extLst>
      <p:ext uri="{BB962C8B-B14F-4D97-AF65-F5344CB8AC3E}">
        <p14:creationId xmlns:p14="http://schemas.microsoft.com/office/powerpoint/2010/main" val="168480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tx1"/>
                </a:solidFill>
              </a:rPr>
              <a:t>These</a:t>
            </a:r>
            <a:r>
              <a:rPr lang="en-US" sz="1200" b="0" kern="0" baseline="0" dirty="0">
                <a:solidFill>
                  <a:schemeClr val="tx1"/>
                </a:solidFill>
              </a:rPr>
              <a:t> h</a:t>
            </a:r>
            <a:r>
              <a:rPr lang="en-US" sz="1200" b="0" kern="0" dirty="0">
                <a:solidFill>
                  <a:schemeClr val="tx1"/>
                </a:solidFill>
              </a:rPr>
              <a:t>igh-profile fraud cases are kind of like plane crashes in this way, highly salient and</a:t>
            </a:r>
            <a:r>
              <a:rPr lang="en-US" sz="1200" b="0" kern="0" baseline="0" dirty="0">
                <a:solidFill>
                  <a:schemeClr val="tx1"/>
                </a:solidFill>
              </a:rPr>
              <a:t> vivid but probably very uncommon. </a:t>
            </a:r>
            <a:endParaRPr lang="en-US" sz="1200" b="0" kern="0" dirty="0">
              <a:solidFill>
                <a:schemeClr val="tx1"/>
              </a:solidFill>
            </a:endParaRPr>
          </a:p>
          <a:p>
            <a:pPr algn="l"/>
            <a:endParaRPr lang="en-US" sz="1200" b="1" kern="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a:t>
            </a:fld>
            <a:endParaRPr lang="en-US"/>
          </a:p>
        </p:txBody>
      </p:sp>
    </p:spTree>
    <p:extLst>
      <p:ext uri="{BB962C8B-B14F-4D97-AF65-F5344CB8AC3E}">
        <p14:creationId xmlns:p14="http://schemas.microsoft.com/office/powerpoint/2010/main" val="23283317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a:t>
            </a:r>
            <a:r>
              <a:rPr lang="en-US" baseline="0" dirty="0"/>
              <a:t> publication process itself can be grueling, as shown here (</a:t>
            </a:r>
            <a:r>
              <a:rPr lang="en-US" i="1" baseline="0" dirty="0"/>
              <a:t>instructor reads captions on the </a:t>
            </a:r>
            <a:r>
              <a:rPr lang="en-US" i="1" baseline="0" dirty="0" err="1"/>
              <a:t>DeCaprio</a:t>
            </a:r>
            <a:r>
              <a:rPr lang="en-US" i="1" baseline="0" dirty="0"/>
              <a:t> images</a:t>
            </a:r>
            <a:r>
              <a:rPr lang="en-US" baseline="0" dirty="0"/>
              <a:t>).</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80</a:t>
            </a:fld>
            <a:endParaRPr lang="en-US"/>
          </a:p>
        </p:txBody>
      </p:sp>
    </p:spTree>
    <p:extLst>
      <p:ext uri="{BB962C8B-B14F-4D97-AF65-F5344CB8AC3E}">
        <p14:creationId xmlns:p14="http://schemas.microsoft.com/office/powerpoint/2010/main" val="42128463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The reviews</a:t>
            </a:r>
            <a:r>
              <a:rPr lang="en-US" sz="1200" kern="1200" baseline="0" dirty="0">
                <a:solidFill>
                  <a:schemeClr val="tx1"/>
                </a:solidFill>
                <a:effectLst/>
                <a:latin typeface="+mn-lt"/>
                <a:ea typeface="+mn-ea"/>
                <a:cs typeface="+mn-cs"/>
              </a:rPr>
              <a:t> often torture your papers beyond recognition, as seen above. (</a:t>
            </a:r>
            <a:r>
              <a:rPr lang="en-US" sz="1200" i="1" kern="1200" baseline="0" dirty="0">
                <a:solidFill>
                  <a:schemeClr val="tx1"/>
                </a:solidFill>
                <a:effectLst/>
                <a:latin typeface="+mn-lt"/>
                <a:ea typeface="+mn-ea"/>
                <a:cs typeface="+mn-cs"/>
              </a:rPr>
              <a:t>instructor reads tweet</a:t>
            </a:r>
            <a:r>
              <a:rPr lang="en-US" sz="1200" kern="1200" baseline="0" dirty="0">
                <a:solidFill>
                  <a:schemeClr val="tx1"/>
                </a:solidFill>
                <a:effectLst/>
                <a:latin typeface="+mn-lt"/>
                <a:ea typeface="+mn-ea"/>
                <a:cs typeface="+mn-cs"/>
              </a:rPr>
              <a:t>).</a:t>
            </a:r>
          </a:p>
          <a:p>
            <a:pPr rtl="0" fontAlgn="t"/>
            <a:endParaRPr lang="en-US" sz="1200"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b="0" dirty="0"/>
              <a:t>Relevant links:</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Your paper, after reviewer 3 asked for improvements to the manuscript: </a:t>
            </a:r>
          </a:p>
          <a:p>
            <a:pPr rtl="0" fontAlgn="t"/>
            <a:r>
              <a:rPr lang="en-US" sz="1200" kern="1200" dirty="0">
                <a:solidFill>
                  <a:schemeClr val="tx1"/>
                </a:solidFill>
                <a:effectLst/>
                <a:latin typeface="+mn-lt"/>
                <a:ea typeface="+mn-ea"/>
                <a:cs typeface="+mn-cs"/>
                <a:hlinkClick r:id="rId3"/>
              </a:rPr>
              <a:t>https://twitter.com/DevilleSy/status/624184933154693121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81</a:t>
            </a:fld>
            <a:endParaRPr lang="en-US"/>
          </a:p>
        </p:txBody>
      </p:sp>
    </p:spTree>
    <p:extLst>
      <p:ext uri="{BB962C8B-B14F-4D97-AF65-F5344CB8AC3E}">
        <p14:creationId xmlns:p14="http://schemas.microsoft.com/office/powerpoint/2010/main" val="3873983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recent</a:t>
            </a:r>
            <a:r>
              <a:rPr lang="en-US" b="0" baseline="0" dirty="0"/>
              <a:t> anonymous survey of young researchers</a:t>
            </a:r>
            <a:r>
              <a:rPr lang="en-US" dirty="0"/>
              <a:t> at the MD Anderson Cancer Center found that (</a:t>
            </a:r>
            <a:r>
              <a:rPr lang="en-US" i="1" dirty="0"/>
              <a:t>instructor reads</a:t>
            </a:r>
            <a:r>
              <a:rPr lang="en-US" i="1" baseline="0" dirty="0"/>
              <a:t> </a:t>
            </a:r>
            <a:r>
              <a:rPr lang="en-US" i="1" dirty="0"/>
              <a:t>quote from slide</a:t>
            </a:r>
            <a:r>
              <a:rPr lang="en-US" dirty="0"/>
              <a:t>) “nearly one-third had felt pressure to prove a mentor's hypothesis even though their experimental results did not support it, and nearly one-fifth had themselves published results they considered less than robust</a:t>
            </a:r>
            <a:r>
              <a:rPr lang="en-US" baseline="30000" dirty="0"/>
              <a:t>”</a:t>
            </a:r>
            <a:r>
              <a:rPr lang="en-US" baseline="0" dirty="0"/>
              <a:t>.</a:t>
            </a:r>
            <a:endParaRPr lang="en-US" dirty="0"/>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Relevant links:</a:t>
            </a:r>
          </a:p>
          <a:p>
            <a:endParaRPr lang="en-US" b="0" dirty="0"/>
          </a:p>
          <a:p>
            <a:r>
              <a:rPr lang="en-US" b="0" dirty="0"/>
              <a:t>Robust research: Institutions must do their part for reproducibility</a:t>
            </a:r>
          </a:p>
          <a:p>
            <a:r>
              <a:rPr lang="en-US" b="0" dirty="0"/>
              <a:t>http://www.nature.com/news/robust-research-institutions-must-do-their-part-for-reproducibility-1.18259?WT.mc_id=TWT_NatureNews</a:t>
            </a:r>
          </a:p>
          <a:p>
            <a:endParaRPr lang="en-US" b="0" dirty="0"/>
          </a:p>
        </p:txBody>
      </p:sp>
      <p:sp>
        <p:nvSpPr>
          <p:cNvPr id="4" name="Slide Number Placeholder 3"/>
          <p:cNvSpPr>
            <a:spLocks noGrp="1"/>
          </p:cNvSpPr>
          <p:nvPr>
            <p:ph type="sldNum" sz="quarter" idx="10"/>
          </p:nvPr>
        </p:nvSpPr>
        <p:spPr/>
        <p:txBody>
          <a:bodyPr/>
          <a:lstStyle/>
          <a:p>
            <a:fld id="{4074AC74-468A-49DE-B98E-5D6E34CF22B6}" type="slidenum">
              <a:rPr lang="en-US" smtClean="0"/>
              <a:t>82</a:t>
            </a:fld>
            <a:endParaRPr lang="en-US"/>
          </a:p>
        </p:txBody>
      </p:sp>
    </p:spTree>
    <p:extLst>
      <p:ext uri="{BB962C8B-B14F-4D97-AF65-F5344CB8AC3E}">
        <p14:creationId xmlns:p14="http://schemas.microsoft.com/office/powerpoint/2010/main" val="5188791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To be a good scientist, you should be skeptical, interpret the evidence carefully, publish negative results, and double-check everything.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to be in successful academic, you need to sell your findings, publish in the right places, and avoid getting scooped.</a:t>
            </a:r>
            <a:r>
              <a:rPr lang="en-US" sz="1200" kern="1200" baseline="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b="0" u="none" dirty="0"/>
          </a:p>
          <a:p>
            <a:pPr marL="0" marR="0" indent="0" algn="l" defTabSz="914400" rtl="0" eaLnBrk="1" fontAlgn="t" latinLnBrk="0" hangingPunct="1">
              <a:lnSpc>
                <a:spcPct val="100000"/>
              </a:lnSpc>
              <a:spcBef>
                <a:spcPts val="0"/>
              </a:spcBef>
              <a:spcAft>
                <a:spcPts val="0"/>
              </a:spcAft>
              <a:buClrTx/>
              <a:buSzTx/>
              <a:buFontTx/>
              <a:buNone/>
              <a:tabLst/>
              <a:defRPr/>
            </a:pPr>
            <a:r>
              <a:rPr lang="en-US" b="0" dirty="0"/>
              <a:t>Relevant links:</a:t>
            </a:r>
          </a:p>
          <a:p>
            <a:pPr rtl="0" fontAlgn="t"/>
            <a:endParaRPr lang="en-US" b="0" u="none" dirty="0"/>
          </a:p>
          <a:p>
            <a:pPr rtl="0" fontAlgn="t"/>
            <a:r>
              <a:rPr lang="en-US" b="0" u="none" dirty="0"/>
              <a:t>Blog post:</a:t>
            </a:r>
            <a:r>
              <a:rPr lang="en-US" b="0" u="none" baseline="0" dirty="0"/>
              <a:t> </a:t>
            </a:r>
            <a:r>
              <a:rPr lang="en-US" b="0" u="none" dirty="0"/>
              <a:t>Goals of science vs Goals of scientists (&amp; a love letter to PLOS One)</a:t>
            </a:r>
          </a:p>
          <a:p>
            <a:pPr rtl="0" fontAlgn="t"/>
            <a:r>
              <a:rPr lang="en-US" sz="1200" b="0" kern="1200" dirty="0">
                <a:solidFill>
                  <a:schemeClr val="tx1"/>
                </a:solidFill>
                <a:effectLst/>
                <a:latin typeface="+mn-lt"/>
                <a:ea typeface="+mn-ea"/>
                <a:cs typeface="+mn-cs"/>
              </a:rPr>
              <a:t>http://socialbat.org/2015/08/12/goals-of-science-vs-goals-of-scientists-a-love-letter-for-plos-one/</a:t>
            </a:r>
          </a:p>
          <a:p>
            <a:pPr rtl="0" fontAlgn="t"/>
            <a:endParaRPr lang="en-US" sz="1200" b="1"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Blog post: “Crossroads of an early career researcher: Choosing what is important” </a:t>
            </a:r>
          </a:p>
          <a:p>
            <a:pPr rtl="0" fontAlgn="t"/>
            <a:r>
              <a:rPr lang="en-US" sz="1200" kern="1200" dirty="0">
                <a:solidFill>
                  <a:schemeClr val="tx1"/>
                </a:solidFill>
                <a:effectLst/>
                <a:latin typeface="+mn-lt"/>
                <a:ea typeface="+mn-ea"/>
                <a:cs typeface="+mn-cs"/>
                <a:hlinkClick r:id="rId3"/>
              </a:rPr>
              <a:t>http://xeniaschmalz.blogspot.sg/2016/02/crossroads-of-early-career-researcher.html</a:t>
            </a: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Blog about working hours in academia, from an early career researcher</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hlinkClick r:id="rId4"/>
              </a:rPr>
              <a:t>http://www.jolij.com/?p=399</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83</a:t>
            </a:fld>
            <a:endParaRPr lang="en-US"/>
          </a:p>
        </p:txBody>
      </p:sp>
    </p:spTree>
    <p:extLst>
      <p:ext uri="{BB962C8B-B14F-4D97-AF65-F5344CB8AC3E}">
        <p14:creationId xmlns:p14="http://schemas.microsoft.com/office/powerpoint/2010/main" val="307351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Ubuntu Light" panose="020B0304030602030204" pitchFamily="34" charset="0"/>
              </a:rPr>
              <a:t>Now I would like you</a:t>
            </a:r>
            <a:r>
              <a:rPr lang="en-US" sz="1200" baseline="0" dirty="0">
                <a:latin typeface="Ubuntu Light" panose="020B0304030602030204" pitchFamily="34" charset="0"/>
              </a:rPr>
              <a:t> to take two minutes to write down some notes quietly by yourselves: </a:t>
            </a:r>
            <a:r>
              <a:rPr lang="en-US" sz="1200" dirty="0">
                <a:latin typeface="Ubuntu Light" panose="020B0304030602030204" pitchFamily="34" charset="0"/>
              </a:rPr>
              <a:t>How do you feel about all this as early career researchers? </a:t>
            </a:r>
            <a:r>
              <a:rPr lang="en-US" sz="1200" baseline="0" dirty="0">
                <a:latin typeface="Ubuntu Light" panose="020B0304030602030204" pitchFamily="34" charset="0"/>
              </a:rPr>
              <a:t>(</a:t>
            </a:r>
            <a:r>
              <a:rPr lang="en-US" sz="1200" i="1" baseline="0" dirty="0">
                <a:latin typeface="Ubuntu Light" panose="020B0304030602030204" pitchFamily="34" charset="0"/>
              </a:rPr>
              <a:t>instructor gives students 2 minutes to write quietly</a:t>
            </a:r>
            <a:r>
              <a:rPr lang="en-US" sz="1200" baseline="0" dirty="0">
                <a:latin typeface="Ubuntu Light" panose="020B0304030602030204" pitchFamily="34" charset="0"/>
              </a:rPr>
              <a:t>). Ok! Now I would like you to discuss your thoughts with your neighbor, get some feedback and refine them. (</a:t>
            </a:r>
            <a:r>
              <a:rPr lang="en-US" sz="1200" i="1" baseline="0" dirty="0">
                <a:latin typeface="Ubuntu Light" panose="020B0304030602030204" pitchFamily="34" charset="0"/>
              </a:rPr>
              <a:t>instructor gives students 5 minutes to discuss with neighbor). </a:t>
            </a:r>
            <a:r>
              <a:rPr lang="en-US" sz="1200" i="0" baseline="0" dirty="0">
                <a:latin typeface="Ubuntu Light" panose="020B0304030602030204" pitchFamily="34" charset="0"/>
              </a:rPr>
              <a:t>Ok, time’s up! Let’s hear some reactions from each pair of students. (</a:t>
            </a:r>
            <a:r>
              <a:rPr lang="en-US" sz="1200" i="1" baseline="0" dirty="0">
                <a:latin typeface="Ubuntu Light" panose="020B0304030602030204" pitchFamily="34" charset="0"/>
              </a:rPr>
              <a:t>students share some of their reactions and the class discusses</a:t>
            </a:r>
            <a:r>
              <a:rPr lang="en-US" sz="1200" i="0" baseline="0" dirty="0">
                <a:latin typeface="Ubuntu Light" panose="020B0304030602030204" pitchFamily="34" charset="0"/>
              </a:rPr>
              <a:t>).</a:t>
            </a:r>
            <a:endParaRPr lang="en-US" sz="1200" dirty="0">
              <a:latin typeface="Ubuntu Light" panose="020B0304030602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08FE07D-94A4-4722-85A6-6857444209F6}" type="slidenum">
              <a:rPr lang="en-US" smtClean="0"/>
              <a:t>84</a:t>
            </a:fld>
            <a:endParaRPr lang="en-US"/>
          </a:p>
        </p:txBody>
      </p:sp>
    </p:spTree>
    <p:extLst>
      <p:ext uri="{BB962C8B-B14F-4D97-AF65-F5344CB8AC3E}">
        <p14:creationId xmlns:p14="http://schemas.microsoft.com/office/powerpoint/2010/main" val="19428352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Some take-</a:t>
            </a:r>
            <a:r>
              <a:rPr lang="en-US" sz="1200" b="0" dirty="0" err="1"/>
              <a:t>aways</a:t>
            </a:r>
            <a:r>
              <a:rPr lang="en-US" sz="1200" b="0" baseline="0" dirty="0"/>
              <a:t> from our lecture on “</a:t>
            </a:r>
            <a:r>
              <a:rPr lang="en-US" sz="1200" b="0" dirty="0"/>
              <a:t>The Crisis of Confidence in Science.”</a:t>
            </a:r>
            <a:r>
              <a:rPr lang="en-US" sz="1200" b="0" baseline="0" dirty="0"/>
              <a:t> </a:t>
            </a:r>
            <a:r>
              <a:rPr lang="en-US" sz="2400" dirty="0"/>
              <a:t>Questionable research practices (QRPs) and publication bias are widespread and undermine the reliability of the scientific literature.</a:t>
            </a:r>
            <a:r>
              <a:rPr lang="en-US" sz="2400" baseline="0" dirty="0"/>
              <a:t> They are a </a:t>
            </a:r>
            <a:r>
              <a:rPr lang="en-US" sz="2400" dirty="0"/>
              <a:t>much bigger and more pervasive problem than isolated instances of outright fraud. Perverse incentives for academics to publish in prestigious journals rather than pursue truth are the root cause.</a:t>
            </a:r>
            <a:r>
              <a:rPr lang="en-US" sz="2400" baseline="0" dirty="0"/>
              <a:t> This </a:t>
            </a:r>
            <a:r>
              <a:rPr lang="en-US" sz="2400" dirty="0"/>
              <a:t>incentive structure is changing, but slowly, which presents a huge</a:t>
            </a:r>
            <a:r>
              <a:rPr lang="en-US" sz="2400" baseline="0" dirty="0"/>
              <a:t> </a:t>
            </a:r>
            <a:r>
              <a:rPr lang="en-US" sz="2400" dirty="0"/>
              <a:t>challenge for early career researchers (ECRs) who need</a:t>
            </a:r>
            <a:r>
              <a:rPr lang="en-US" sz="2400" baseline="0" dirty="0"/>
              <a:t> to make big decisions about how they will do their research and plan their career strategies. Lots to think about. </a:t>
            </a:r>
            <a:r>
              <a:rPr lang="en-US" sz="2400" b="0" baseline="0" dirty="0"/>
              <a:t>Thank you so much for coming, and see you again soon. </a:t>
            </a:r>
            <a:endParaRPr lang="en-US" sz="2400" baseline="0" dirty="0"/>
          </a:p>
          <a:p>
            <a:endParaRPr lang="en-US" sz="2400" baseline="0" dirty="0"/>
          </a:p>
          <a:p>
            <a:endParaRPr lang="en-US" sz="2400" dirty="0"/>
          </a:p>
          <a:p>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85</a:t>
            </a:fld>
            <a:endParaRPr lang="en-US"/>
          </a:p>
        </p:txBody>
      </p:sp>
    </p:spTree>
    <p:extLst>
      <p:ext uri="{BB962C8B-B14F-4D97-AF65-F5344CB8AC3E}">
        <p14:creationId xmlns:p14="http://schemas.microsoft.com/office/powerpoint/2010/main" val="33776833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t>
            </a:r>
            <a:r>
              <a:rPr lang="en-US" baseline="0" dirty="0"/>
              <a:t>efore we do anything else please take 5 minutes or so to remember what you learnt in our last session on The Crisis of Confidence in Science. It doesn’t have to be what we taught you, but something that YOU learnt personally, what did YOU take out of the last class? We’re doing this because this is a GREAT RETURN ON INVESTMENT: we’re spending 5 minutes on this now so you don’t lose the last few hours we spent together. (</a:t>
            </a:r>
            <a:r>
              <a:rPr lang="en-US" i="1" baseline="0" dirty="0"/>
              <a:t>students quietly write down their take-</a:t>
            </a:r>
            <a:r>
              <a:rPr lang="en-US" i="1" baseline="0" dirty="0" err="1"/>
              <a:t>aways</a:t>
            </a:r>
            <a:r>
              <a:rPr lang="en-US" i="1" baseline="0" dirty="0"/>
              <a:t> from the previous lecture</a:t>
            </a:r>
            <a:r>
              <a:rPr lang="en-US" baseline="0" dirty="0"/>
              <a:t>). Ok, let’s share some take-</a:t>
            </a:r>
            <a:r>
              <a:rPr lang="en-US" baseline="0" dirty="0" err="1"/>
              <a:t>aways</a:t>
            </a:r>
            <a:r>
              <a:rPr lang="en-US" baseline="0" dirty="0"/>
              <a:t> (</a:t>
            </a:r>
            <a:r>
              <a:rPr lang="en-US" i="1" baseline="0" dirty="0"/>
              <a:t>students share what they took away from the session</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87</a:t>
            </a:fld>
            <a:endParaRPr lang="en-US"/>
          </a:p>
        </p:txBody>
      </p:sp>
    </p:spTree>
    <p:extLst>
      <p:ext uri="{BB962C8B-B14F-4D97-AF65-F5344CB8AC3E}">
        <p14:creationId xmlns:p14="http://schemas.microsoft.com/office/powerpoint/2010/main" val="103704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kern="0" dirty="0">
                <a:solidFill>
                  <a:schemeClr val="tx1"/>
                </a:solidFill>
              </a:rPr>
              <a:t>Science’s car crashes are</a:t>
            </a:r>
            <a:r>
              <a:rPr lang="en-US" sz="1200" b="0" kern="0" baseline="0" dirty="0">
                <a:solidFill>
                  <a:schemeClr val="tx1"/>
                </a:solidFill>
              </a:rPr>
              <a:t> what are called </a:t>
            </a:r>
            <a:r>
              <a:rPr lang="en-US" sz="1200" b="0" kern="0" dirty="0">
                <a:solidFill>
                  <a:schemeClr val="tx1"/>
                </a:solidFill>
              </a:rPr>
              <a:t>Questionable Research Practices, or</a:t>
            </a:r>
            <a:r>
              <a:rPr lang="en-US" sz="1200" b="0" kern="0" baseline="0" dirty="0">
                <a:solidFill>
                  <a:schemeClr val="tx1"/>
                </a:solidFill>
              </a:rPr>
              <a:t> QRPs. These are grey-area research practices that might be justifiable under some circumstances, but are often used in questionable ways. </a:t>
            </a:r>
            <a:r>
              <a:rPr lang="en-US" sz="1200" b="0" kern="0" dirty="0">
                <a:solidFill>
                  <a:schemeClr val="tx1"/>
                </a:solidFill>
              </a:rPr>
              <a:t>QRPs are w</a:t>
            </a:r>
            <a:r>
              <a:rPr lang="en-US" baseline="0" dirty="0"/>
              <a:t>ay more common than fraud, and almost certainly undermine science much more. </a:t>
            </a:r>
            <a:endParaRPr lang="en-US" dirty="0"/>
          </a:p>
        </p:txBody>
      </p:sp>
      <p:sp>
        <p:nvSpPr>
          <p:cNvPr id="4" name="Slide Number Placeholder 3"/>
          <p:cNvSpPr>
            <a:spLocks noGrp="1"/>
          </p:cNvSpPr>
          <p:nvPr>
            <p:ph type="sldNum" sz="quarter" idx="10"/>
          </p:nvPr>
        </p:nvSpPr>
        <p:spPr/>
        <p:txBody>
          <a:bodyPr/>
          <a:lstStyle/>
          <a:p>
            <a:fld id="{4074AC74-468A-49DE-B98E-5D6E34CF22B6}" type="slidenum">
              <a:rPr lang="en-US" smtClean="0"/>
              <a:t>9</a:t>
            </a:fld>
            <a:endParaRPr lang="en-US"/>
          </a:p>
        </p:txBody>
      </p:sp>
    </p:spTree>
    <p:extLst>
      <p:ext uri="{BB962C8B-B14F-4D97-AF65-F5344CB8AC3E}">
        <p14:creationId xmlns:p14="http://schemas.microsoft.com/office/powerpoint/2010/main" val="326849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2524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38764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70677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77750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55676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7C2C-D5A4-40A0-BB74-5049C16D4E5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276978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828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67C2C-D5A4-40A0-BB74-5049C16D4E52}"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4695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67C2C-D5A4-40A0-BB74-5049C16D4E52}"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47944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7C2C-D5A4-40A0-BB74-5049C16D4E52}"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41167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38047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7C2C-D5A4-40A0-BB74-5049C16D4E5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B487-34C6-47B1-8AB7-37AB63C15C55}" type="slidenum">
              <a:rPr lang="en-US" smtClean="0"/>
              <a:t>‹Nr.›</a:t>
            </a:fld>
            <a:endParaRPr lang="en-US"/>
          </a:p>
        </p:txBody>
      </p:sp>
    </p:spTree>
    <p:extLst>
      <p:ext uri="{BB962C8B-B14F-4D97-AF65-F5344CB8AC3E}">
        <p14:creationId xmlns:p14="http://schemas.microsoft.com/office/powerpoint/2010/main" val="19117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7C2C-D5A4-40A0-BB74-5049C16D4E52}" type="datetimeFigureOut">
              <a:rPr lang="en-US" smtClean="0"/>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FB487-34C6-47B1-8AB7-37AB63C15C55}" type="slidenum">
              <a:rPr lang="en-US" smtClean="0"/>
              <a:t>‹Nr.›</a:t>
            </a:fld>
            <a:endParaRPr lang="en-US"/>
          </a:p>
        </p:txBody>
      </p:sp>
    </p:spTree>
    <p:extLst>
      <p:ext uri="{BB962C8B-B14F-4D97-AF65-F5344CB8AC3E}">
        <p14:creationId xmlns:p14="http://schemas.microsoft.com/office/powerpoint/2010/main" val="43403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fivethirtyeight.com/features/science-isnt-brok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fivethirtyeight.com/features/not-even-scientists-can-easily-explain-p-value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3800" b="1" dirty="0"/>
              <a:t>Crowdsourcing Science</a:t>
            </a:r>
          </a:p>
        </p:txBody>
      </p:sp>
      <p:pic>
        <p:nvPicPr>
          <p:cNvPr id="3075" name="Picture 3" descr="E:\0000.Crowdsourcing Course\crowdsourcing 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384991" cy="3587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95" y="1219200"/>
            <a:ext cx="5384705" cy="358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txBox="1">
            <a:spLocks/>
          </p:cNvSpPr>
          <p:nvPr/>
        </p:nvSpPr>
        <p:spPr>
          <a:xfrm>
            <a:off x="1371600" y="5029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Martin Schweinsberg, </a:t>
            </a:r>
          </a:p>
          <a:p>
            <a:r>
              <a:rPr lang="en-US" sz="2800" b="1">
                <a:solidFill>
                  <a:schemeClr val="tx1"/>
                </a:solidFill>
              </a:rPr>
              <a:t>Neil Bearden, &amp; Eric Luis Uhlmann</a:t>
            </a:r>
          </a:p>
          <a:p>
            <a:r>
              <a:rPr lang="en-US" sz="2800" b="1">
                <a:solidFill>
                  <a:schemeClr val="tx1"/>
                </a:solidFill>
              </a:rPr>
              <a:t>INSEAD</a:t>
            </a:r>
            <a:endParaRPr lang="en-US" sz="2800" b="1" dirty="0">
              <a:solidFill>
                <a:schemeClr val="tx1"/>
              </a:solidFill>
            </a:endParaRPr>
          </a:p>
        </p:txBody>
      </p:sp>
    </p:spTree>
    <p:extLst>
      <p:ext uri="{BB962C8B-B14F-4D97-AF65-F5344CB8AC3E}">
        <p14:creationId xmlns:p14="http://schemas.microsoft.com/office/powerpoint/2010/main" val="95952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0.Master Class\research-and-truth-3-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5778"/>
            <a:ext cx="7315200" cy="549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9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dirty="0"/>
              <a:t>False Positive Psychology Paper</a:t>
            </a:r>
            <a:br>
              <a:rPr lang="en-US" sz="2800" b="1" dirty="0"/>
            </a:br>
            <a:r>
              <a:rPr lang="en-US" sz="2800" b="1" dirty="0"/>
              <a:t>(Simmons, Nelson, &amp; </a:t>
            </a:r>
            <a:r>
              <a:rPr lang="en-US" sz="2800" b="1" dirty="0" err="1"/>
              <a:t>Simonsohn</a:t>
            </a:r>
            <a:r>
              <a:rPr lang="en-US" sz="2800" b="1" dirty="0"/>
              <a:t>, 2011)</a:t>
            </a:r>
          </a:p>
        </p:txBody>
      </p:sp>
      <p:sp>
        <p:nvSpPr>
          <p:cNvPr id="3" name="Content Placeholder 2"/>
          <p:cNvSpPr>
            <a:spLocks noGrp="1"/>
          </p:cNvSpPr>
          <p:nvPr>
            <p:ph idx="1"/>
          </p:nvPr>
        </p:nvSpPr>
        <p:spPr>
          <a:xfrm>
            <a:off x="457200" y="1798637"/>
            <a:ext cx="5556522" cy="4525963"/>
          </a:xfrm>
        </p:spPr>
        <p:txBody>
          <a:bodyPr>
            <a:noAutofit/>
          </a:bodyPr>
          <a:lstStyle/>
          <a:p>
            <a:r>
              <a:rPr lang="en-US" sz="2200" dirty="0"/>
              <a:t>Lack of transparency in research reports makes it unclear how data were analyzed</a:t>
            </a:r>
          </a:p>
          <a:p>
            <a:pPr lvl="1"/>
            <a:r>
              <a:rPr lang="en-US" sz="2200" dirty="0"/>
              <a:t>Facilitates use/abuse of QRPs</a:t>
            </a:r>
          </a:p>
          <a:p>
            <a:endParaRPr lang="en-US" sz="2200" dirty="0"/>
          </a:p>
          <a:p>
            <a:r>
              <a:rPr lang="en-US" sz="2200" dirty="0"/>
              <a:t>Without knowing how the data were analyzed, we don’t know how much confidence we should place in the finding</a:t>
            </a:r>
          </a:p>
          <a:p>
            <a:endParaRPr lang="en-US" sz="2200" dirty="0"/>
          </a:p>
          <a:p>
            <a:r>
              <a:rPr lang="en-US" sz="2200" dirty="0"/>
              <a:t>Use QRPs to show that listening to “When I’m 64” significantly reduces chronological age </a:t>
            </a:r>
          </a:p>
        </p:txBody>
      </p:sp>
      <p:pic>
        <p:nvPicPr>
          <p:cNvPr id="4" name="Picture 3" descr="E:\0.Master Class\lif1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183" y="1828800"/>
            <a:ext cx="287361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b="1" dirty="0"/>
              <a:t>Lack of disclosure as to how data were analyzed creates false confidence in shaky findings</a:t>
            </a:r>
          </a:p>
        </p:txBody>
      </p:sp>
      <p:pic>
        <p:nvPicPr>
          <p:cNvPr id="4" name="Picture 2" descr="E:\0.Master Class\tab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47" y="2179137"/>
            <a:ext cx="8441553" cy="338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2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Simulations indicate that QRPs can dramatically increase the rate of false positives</a:t>
            </a:r>
          </a:p>
        </p:txBody>
      </p:sp>
      <p:pic>
        <p:nvPicPr>
          <p:cNvPr id="4" name="Picture 3" descr="E:\0.Master Class\statistics-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40" y="1752600"/>
            <a:ext cx="7527314" cy="45917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5"/>
          <p:cNvSpPr>
            <a:spLocks noChangeArrowheads="1"/>
          </p:cNvSpPr>
          <p:nvPr/>
        </p:nvSpPr>
        <p:spPr bwMode="auto">
          <a:xfrm>
            <a:off x="6324600" y="5791200"/>
            <a:ext cx="914400" cy="381000"/>
          </a:xfrm>
          <a:prstGeom prst="ellipse">
            <a:avLst/>
          </a:prstGeom>
          <a:noFill/>
          <a:ln w="508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4" tIns="47897" rIns="95794" bIns="47897" anchor="ctr"/>
          <a:lstStyle/>
          <a:p>
            <a:endParaRPr lang="en-US" sz="2500">
              <a:solidFill>
                <a:srgbClr val="FFFFFF"/>
              </a:solidFill>
              <a:latin typeface="Tahoma" pitchFamily="34" charset="0"/>
            </a:endParaRPr>
          </a:p>
        </p:txBody>
      </p:sp>
    </p:spTree>
    <p:extLst>
      <p:ext uri="{BB962C8B-B14F-4D97-AF65-F5344CB8AC3E}">
        <p14:creationId xmlns:p14="http://schemas.microsoft.com/office/powerpoint/2010/main" val="195907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2800" b="1" dirty="0">
                <a:solidFill>
                  <a:srgbClr val="FF0000"/>
                </a:solidFill>
              </a:rPr>
              <a:t>What are some of the other </a:t>
            </a:r>
            <a:br>
              <a:rPr lang="en-US" sz="2800" b="1" dirty="0">
                <a:solidFill>
                  <a:srgbClr val="FF0000"/>
                </a:solidFill>
              </a:rPr>
            </a:br>
            <a:r>
              <a:rPr lang="en-US" sz="2800" b="1" dirty="0">
                <a:solidFill>
                  <a:srgbClr val="FF0000"/>
                </a:solidFill>
              </a:rPr>
              <a:t>Questionable Research Practices you have heard about?</a:t>
            </a:r>
          </a:p>
        </p:txBody>
      </p:sp>
      <p:sp>
        <p:nvSpPr>
          <p:cNvPr id="5" name="Oval 5"/>
          <p:cNvSpPr>
            <a:spLocks noChangeArrowheads="1"/>
          </p:cNvSpPr>
          <p:nvPr/>
        </p:nvSpPr>
        <p:spPr bwMode="auto">
          <a:xfrm>
            <a:off x="5791200" y="4953000"/>
            <a:ext cx="914400" cy="381000"/>
          </a:xfrm>
          <a:prstGeom prst="ellipse">
            <a:avLst/>
          </a:prstGeom>
          <a:noFill/>
          <a:ln w="508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4" tIns="47897" rIns="95794" bIns="47897" anchor="ctr"/>
          <a:lstStyle/>
          <a:p>
            <a:endParaRPr lang="en-US" sz="2500">
              <a:solidFill>
                <a:srgbClr val="FFFFFF"/>
              </a:solidFill>
              <a:latin typeface="Tahoma" pitchFamily="34" charset="0"/>
            </a:endParaRPr>
          </a:p>
        </p:txBody>
      </p:sp>
      <p:pic>
        <p:nvPicPr>
          <p:cNvPr id="6" name="Picture 5" descr="E:\0.Master Class\statistics-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40" y="1752600"/>
            <a:ext cx="7527314" cy="4591720"/>
          </a:xfrm>
          <a:prstGeom prst="rect">
            <a:avLst/>
          </a:prstGeom>
          <a:noFill/>
          <a:extLst>
            <a:ext uri="{909E8E84-426E-40DD-AFC4-6F175D3DCCD1}">
              <a14:hiddenFill xmlns:a14="http://schemas.microsoft.com/office/drawing/2010/main">
                <a:solidFill>
                  <a:srgbClr val="FFFFFF"/>
                </a:solidFill>
              </a14:hiddenFill>
            </a:ext>
          </a:extLst>
        </p:spPr>
      </p:pic>
      <p:sp>
        <p:nvSpPr>
          <p:cNvPr id="7" name="Oval 5"/>
          <p:cNvSpPr>
            <a:spLocks noChangeArrowheads="1"/>
          </p:cNvSpPr>
          <p:nvPr/>
        </p:nvSpPr>
        <p:spPr bwMode="auto">
          <a:xfrm>
            <a:off x="6324600" y="5791200"/>
            <a:ext cx="914400" cy="381000"/>
          </a:xfrm>
          <a:prstGeom prst="ellipse">
            <a:avLst/>
          </a:prstGeom>
          <a:noFill/>
          <a:ln w="508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4" tIns="47897" rIns="95794" bIns="47897" anchor="ctr"/>
          <a:lstStyle/>
          <a:p>
            <a:endParaRPr lang="en-US" sz="2500">
              <a:solidFill>
                <a:srgbClr val="FFFFFF"/>
              </a:solidFill>
              <a:latin typeface="Tahoma" pitchFamily="34" charset="0"/>
            </a:endParaRPr>
          </a:p>
        </p:txBody>
      </p:sp>
    </p:spTree>
    <p:extLst>
      <p:ext uri="{BB962C8B-B14F-4D97-AF65-F5344CB8AC3E}">
        <p14:creationId xmlns:p14="http://schemas.microsoft.com/office/powerpoint/2010/main" val="288680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c Uhlmann\Desktop\ph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97790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6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00.Crowdsourcing Course\p hacking demon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6644492" cy="57260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091535"/>
            <a:ext cx="9144000" cy="461665"/>
          </a:xfrm>
          <a:prstGeom prst="rect">
            <a:avLst/>
          </a:prstGeom>
          <a:noFill/>
        </p:spPr>
        <p:txBody>
          <a:bodyPr wrap="square" rtlCol="0">
            <a:spAutoFit/>
          </a:bodyPr>
          <a:lstStyle/>
          <a:p>
            <a:pPr algn="ctr"/>
            <a:r>
              <a:rPr lang="en-US" sz="2400" u="sng" dirty="0">
                <a:hlinkClick r:id="rId4"/>
              </a:rPr>
              <a:t>http://fivethirtyeight.com/features/science-isnt-broken/</a:t>
            </a:r>
            <a:endParaRPr lang="en-US" sz="2400" dirty="0"/>
          </a:p>
        </p:txBody>
      </p:sp>
    </p:spTree>
    <p:extLst>
      <p:ext uri="{BB962C8B-B14F-4D97-AF65-F5344CB8AC3E}">
        <p14:creationId xmlns:p14="http://schemas.microsoft.com/office/powerpoint/2010/main" val="372760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Ethnographic study of QRPs in infant cognition (Peterson, 2016)</a:t>
            </a:r>
          </a:p>
        </p:txBody>
      </p:sp>
      <p:sp>
        <p:nvSpPr>
          <p:cNvPr id="3" name="Content Placeholder 2"/>
          <p:cNvSpPr>
            <a:spLocks noGrp="1"/>
          </p:cNvSpPr>
          <p:nvPr>
            <p:ph idx="1"/>
          </p:nvPr>
        </p:nvSpPr>
        <p:spPr>
          <a:xfrm>
            <a:off x="457200" y="1874837"/>
            <a:ext cx="8229600" cy="4525963"/>
          </a:xfrm>
        </p:spPr>
        <p:txBody>
          <a:bodyPr>
            <a:noAutofit/>
          </a:bodyPr>
          <a:lstStyle/>
          <a:p>
            <a:r>
              <a:rPr lang="en-US" sz="2400" dirty="0"/>
              <a:t>Participants not blind anymore to manipulation</a:t>
            </a:r>
          </a:p>
          <a:p>
            <a:endParaRPr lang="en-US" sz="2400" dirty="0"/>
          </a:p>
          <a:p>
            <a:r>
              <a:rPr lang="en-US" sz="2400" dirty="0"/>
              <a:t>Optional stopping (data for 10 babies collected, analyzed and then data collection stopped or continued based on results)</a:t>
            </a:r>
          </a:p>
          <a:p>
            <a:endParaRPr lang="en-US" sz="2400" dirty="0"/>
          </a:p>
          <a:p>
            <a:r>
              <a:rPr lang="en-US" sz="2400" dirty="0"/>
              <a:t>Adding conditions post-hoc</a:t>
            </a:r>
          </a:p>
          <a:p>
            <a:pPr lvl="1"/>
            <a:r>
              <a:rPr lang="en-US" sz="2400" dirty="0"/>
              <a:t>Experiment did not work with 14 month-olds = failure</a:t>
            </a:r>
          </a:p>
          <a:p>
            <a:pPr lvl="1"/>
            <a:r>
              <a:rPr lang="en-US" sz="2400" dirty="0"/>
              <a:t>Next “add” 2</a:t>
            </a:r>
            <a:r>
              <a:rPr lang="en-US" sz="2400" baseline="30000" dirty="0"/>
              <a:t>nd</a:t>
            </a:r>
            <a:r>
              <a:rPr lang="en-US" sz="2400" dirty="0"/>
              <a:t> age group on which intervention has an effect and publish</a:t>
            </a:r>
            <a:br>
              <a:rPr lang="en-US" sz="2400" dirty="0"/>
            </a:br>
            <a:endParaRPr lang="en-US" sz="2400" dirty="0"/>
          </a:p>
        </p:txBody>
      </p:sp>
    </p:spTree>
    <p:extLst>
      <p:ext uri="{BB962C8B-B14F-4D97-AF65-F5344CB8AC3E}">
        <p14:creationId xmlns:p14="http://schemas.microsoft.com/office/powerpoint/2010/main" val="130911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US" dirty="0"/>
            </a:br>
            <a:r>
              <a:rPr lang="en-US" sz="3100" b="1" dirty="0"/>
              <a:t>Outcome switching at medical journals </a:t>
            </a:r>
            <a:br>
              <a:rPr lang="en-US" sz="3100" b="1" dirty="0"/>
            </a:br>
            <a:r>
              <a:rPr lang="en-US" sz="3100" b="1" dirty="0"/>
              <a:t>(</a:t>
            </a:r>
            <a:r>
              <a:rPr lang="en-US" sz="3100" b="1" dirty="0" err="1"/>
              <a:t>Goldacre</a:t>
            </a:r>
            <a:r>
              <a:rPr lang="en-US" sz="3100" b="1" dirty="0"/>
              <a:t>, 2015)</a:t>
            </a:r>
            <a:br>
              <a:rPr lang="en-US" sz="3100" b="1" dirty="0"/>
            </a:br>
            <a:endParaRPr lang="en-US" sz="3100" b="1" dirty="0"/>
          </a:p>
        </p:txBody>
      </p:sp>
      <p:sp>
        <p:nvSpPr>
          <p:cNvPr id="3" name="Content Placeholder 2"/>
          <p:cNvSpPr>
            <a:spLocks noGrp="1"/>
          </p:cNvSpPr>
          <p:nvPr>
            <p:ph idx="1"/>
          </p:nvPr>
        </p:nvSpPr>
        <p:spPr>
          <a:xfrm>
            <a:off x="457200" y="1798637"/>
            <a:ext cx="8229600" cy="4525963"/>
          </a:xfrm>
        </p:spPr>
        <p:txBody>
          <a:bodyPr>
            <a:normAutofit/>
          </a:bodyPr>
          <a:lstStyle/>
          <a:p>
            <a:r>
              <a:rPr lang="en-US" sz="2400" dirty="0"/>
              <a:t>Examined 67 clinical medical trials that predetermined analyses and outcomes</a:t>
            </a:r>
          </a:p>
          <a:p>
            <a:endParaRPr lang="en-US" sz="2400" dirty="0">
              <a:solidFill>
                <a:srgbClr val="FF0000"/>
              </a:solidFill>
            </a:endParaRPr>
          </a:p>
          <a:p>
            <a:r>
              <a:rPr lang="en-US" sz="2400" dirty="0">
                <a:solidFill>
                  <a:srgbClr val="FF0000"/>
                </a:solidFill>
              </a:rPr>
              <a:t>Q: How many show “outcome switching” (i.e. not analyzing something authors said they would, or adding an analysis they weren’t originally planning on doing)</a:t>
            </a:r>
          </a:p>
        </p:txBody>
      </p:sp>
    </p:spTree>
    <p:extLst>
      <p:ext uri="{BB962C8B-B14F-4D97-AF65-F5344CB8AC3E}">
        <p14:creationId xmlns:p14="http://schemas.microsoft.com/office/powerpoint/2010/main" val="420715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US" dirty="0"/>
            </a:br>
            <a:r>
              <a:rPr lang="en-US" sz="3100" b="1" dirty="0"/>
              <a:t>Outcome switching at medical journals </a:t>
            </a:r>
            <a:br>
              <a:rPr lang="en-US" sz="3100" b="1" dirty="0"/>
            </a:br>
            <a:r>
              <a:rPr lang="en-US" sz="3100" b="1" dirty="0"/>
              <a:t>(</a:t>
            </a:r>
            <a:r>
              <a:rPr lang="en-US" sz="3100" b="1" dirty="0" err="1"/>
              <a:t>Goldacre</a:t>
            </a:r>
            <a:r>
              <a:rPr lang="en-US" sz="3100" b="1" dirty="0"/>
              <a:t>, 2015)</a:t>
            </a:r>
            <a:br>
              <a:rPr lang="en-US" sz="3100" b="1" dirty="0"/>
            </a:br>
            <a:endParaRPr lang="en-US" sz="3100" b="1" dirty="0"/>
          </a:p>
        </p:txBody>
      </p:sp>
      <p:sp>
        <p:nvSpPr>
          <p:cNvPr id="3" name="Content Placeholder 2"/>
          <p:cNvSpPr>
            <a:spLocks noGrp="1"/>
          </p:cNvSpPr>
          <p:nvPr>
            <p:ph idx="1"/>
          </p:nvPr>
        </p:nvSpPr>
        <p:spPr>
          <a:xfrm>
            <a:off x="457200" y="1798637"/>
            <a:ext cx="8229600" cy="4525963"/>
          </a:xfrm>
        </p:spPr>
        <p:txBody>
          <a:bodyPr>
            <a:normAutofit/>
          </a:bodyPr>
          <a:lstStyle/>
          <a:p>
            <a:r>
              <a:rPr lang="en-US" sz="2400" dirty="0"/>
              <a:t>Examined 67 clinical medical trials that predetermined analyses and outcomes</a:t>
            </a:r>
          </a:p>
          <a:p>
            <a:endParaRPr lang="en-US" sz="2400" dirty="0">
              <a:solidFill>
                <a:srgbClr val="FF0000"/>
              </a:solidFill>
            </a:endParaRPr>
          </a:p>
          <a:p>
            <a:r>
              <a:rPr lang="en-US" sz="2400" dirty="0"/>
              <a:t>Q: How many show “outcome switching” (i.e. not analyzing something authors said they would, or adding an analysis they weren’t originally planning on doing)</a:t>
            </a:r>
          </a:p>
          <a:p>
            <a:endParaRPr lang="en-US" sz="2400" dirty="0"/>
          </a:p>
          <a:p>
            <a:r>
              <a:rPr lang="en-US" sz="2400" dirty="0"/>
              <a:t>A: 58/67 included outcome switching!</a:t>
            </a:r>
          </a:p>
          <a:p>
            <a:pPr lvl="1"/>
            <a:r>
              <a:rPr lang="en-US" sz="2400" dirty="0"/>
              <a:t>Excluded 38% of planned analyses </a:t>
            </a:r>
          </a:p>
          <a:p>
            <a:pPr lvl="1"/>
            <a:r>
              <a:rPr lang="en-US" sz="2400" dirty="0"/>
              <a:t>Included an additional 5.3 outcomes</a:t>
            </a:r>
          </a:p>
        </p:txBody>
      </p:sp>
    </p:spTree>
    <p:extLst>
      <p:ext uri="{BB962C8B-B14F-4D97-AF65-F5344CB8AC3E}">
        <p14:creationId xmlns:p14="http://schemas.microsoft.com/office/powerpoint/2010/main" val="96427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Course Overview</a:t>
            </a:r>
          </a:p>
        </p:txBody>
      </p:sp>
      <p:sp>
        <p:nvSpPr>
          <p:cNvPr id="3" name="Content Placeholder 2"/>
          <p:cNvSpPr>
            <a:spLocks noGrp="1"/>
          </p:cNvSpPr>
          <p:nvPr>
            <p:ph idx="1"/>
          </p:nvPr>
        </p:nvSpPr>
        <p:spPr>
          <a:xfrm>
            <a:off x="457200" y="1752600"/>
            <a:ext cx="8229600" cy="4525963"/>
          </a:xfrm>
        </p:spPr>
        <p:txBody>
          <a:bodyPr>
            <a:noAutofit/>
          </a:bodyPr>
          <a:lstStyle/>
          <a:p>
            <a:r>
              <a:rPr lang="en-US" sz="2800" dirty="0"/>
              <a:t>The Crisis of Confidence in Science</a:t>
            </a:r>
          </a:p>
          <a:p>
            <a:endParaRPr lang="en-US" sz="2800" dirty="0"/>
          </a:p>
          <a:p>
            <a:r>
              <a:rPr lang="en-US" sz="2800" dirty="0"/>
              <a:t>The Replication Revolution</a:t>
            </a:r>
          </a:p>
          <a:p>
            <a:endParaRPr lang="en-US" sz="2800" dirty="0"/>
          </a:p>
          <a:p>
            <a:r>
              <a:rPr lang="en-US" sz="2800" dirty="0"/>
              <a:t>The Open Data Movement</a:t>
            </a:r>
          </a:p>
          <a:p>
            <a:pPr marL="0" indent="0">
              <a:buNone/>
            </a:pPr>
            <a:endParaRPr lang="en-US" sz="2800" dirty="0"/>
          </a:p>
          <a:p>
            <a:pPr marL="0" indent="0" algn="ctr">
              <a:buNone/>
            </a:pPr>
            <a:r>
              <a:rPr lang="en-US" sz="2800" dirty="0"/>
              <a:t>Running themes: </a:t>
            </a:r>
          </a:p>
          <a:p>
            <a:pPr marL="0" indent="0" algn="ctr">
              <a:buNone/>
            </a:pPr>
            <a:r>
              <a:rPr lang="en-US" sz="2800" dirty="0"/>
              <a:t>Ethics, Incentives, and Crowdsourced Solutions</a:t>
            </a:r>
            <a:br>
              <a:rPr lang="en-US" sz="2800" dirty="0"/>
            </a:br>
            <a:endParaRPr lang="en-US" sz="2800" dirty="0"/>
          </a:p>
        </p:txBody>
      </p:sp>
    </p:spTree>
    <p:extLst>
      <p:ext uri="{BB962C8B-B14F-4D97-AF65-F5344CB8AC3E}">
        <p14:creationId xmlns:p14="http://schemas.microsoft.com/office/powerpoint/2010/main" val="167425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en-US" sz="2400" dirty="0">
                <a:solidFill>
                  <a:srgbClr val="FF0000"/>
                </a:solidFill>
              </a:rPr>
              <a:t>Q: how do published papers from dissertations deviate from submitted dissertations?</a:t>
            </a:r>
          </a:p>
          <a:p>
            <a:endParaRPr lang="en-US" sz="2400" dirty="0"/>
          </a:p>
          <a:p>
            <a:r>
              <a:rPr lang="en-US" sz="2400" dirty="0">
                <a:solidFill>
                  <a:schemeClr val="bg1"/>
                </a:solidFill>
              </a:rPr>
              <a:t>A: QPRs </a:t>
            </a:r>
            <a:r>
              <a:rPr lang="en-US" sz="2400" dirty="0" err="1">
                <a:solidFill>
                  <a:schemeClr val="bg1"/>
                </a:solidFill>
              </a:rPr>
              <a:t>metamorphisize</a:t>
            </a:r>
            <a:r>
              <a:rPr lang="en-US" sz="2400" dirty="0">
                <a:solidFill>
                  <a:schemeClr val="bg1"/>
                </a:solidFill>
              </a:rPr>
              <a:t> initial results into beautiful articles</a:t>
            </a:r>
          </a:p>
          <a:p>
            <a:endParaRPr lang="en-US" sz="2400" dirty="0"/>
          </a:p>
          <a:p>
            <a:r>
              <a:rPr lang="en-US" sz="2400" dirty="0">
                <a:solidFill>
                  <a:srgbClr val="FF0000"/>
                </a:solidFill>
              </a:rPr>
              <a:t>Ratio of supported/unsupported hypotheses?</a:t>
            </a:r>
            <a:endParaRPr lang="en-US" sz="2400" dirty="0"/>
          </a:p>
        </p:txBody>
      </p:sp>
      <p:sp>
        <p:nvSpPr>
          <p:cNvPr id="5" name="Title 1"/>
          <p:cNvSpPr>
            <a:spLocks noGrp="1"/>
          </p:cNvSpPr>
          <p:nvPr>
            <p:ph type="title"/>
          </p:nvPr>
        </p:nvSpPr>
        <p:spPr>
          <a:xfrm>
            <a:off x="457200" y="274638"/>
            <a:ext cx="8229600" cy="1143000"/>
          </a:xfrm>
        </p:spPr>
        <p:txBody>
          <a:bodyPr>
            <a:normAutofit/>
          </a:bodyPr>
          <a:lstStyle/>
          <a:p>
            <a:r>
              <a:rPr lang="en-US" sz="2800" b="1" dirty="0"/>
              <a:t>Comparing dissertations and published papers </a:t>
            </a:r>
            <a:br>
              <a:rPr lang="en-US" sz="2800" b="1" dirty="0"/>
            </a:br>
            <a:r>
              <a:rPr lang="en-US" sz="2800" b="1" dirty="0"/>
              <a:t>in management (O’Boyle et al., 2014)</a:t>
            </a:r>
          </a:p>
        </p:txBody>
      </p:sp>
    </p:spTree>
    <p:extLst>
      <p:ext uri="{BB962C8B-B14F-4D97-AF65-F5344CB8AC3E}">
        <p14:creationId xmlns:p14="http://schemas.microsoft.com/office/powerpoint/2010/main" val="175215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Comparing dissertations and published papers </a:t>
            </a:r>
            <a:br>
              <a:rPr lang="en-US" sz="2800" b="1" dirty="0"/>
            </a:br>
            <a:r>
              <a:rPr lang="en-US" sz="2800" b="1" dirty="0"/>
              <a:t>in management (O’Boyle et al., 2014)</a:t>
            </a:r>
          </a:p>
        </p:txBody>
      </p:sp>
      <p:sp>
        <p:nvSpPr>
          <p:cNvPr id="3" name="Content Placeholder 2"/>
          <p:cNvSpPr>
            <a:spLocks noGrp="1"/>
          </p:cNvSpPr>
          <p:nvPr>
            <p:ph idx="1"/>
          </p:nvPr>
        </p:nvSpPr>
        <p:spPr>
          <a:xfrm>
            <a:off x="457200" y="1798637"/>
            <a:ext cx="8229600" cy="4525963"/>
          </a:xfrm>
        </p:spPr>
        <p:txBody>
          <a:bodyPr>
            <a:normAutofit/>
          </a:bodyPr>
          <a:lstStyle/>
          <a:p>
            <a:r>
              <a:rPr lang="en-US" sz="2400" dirty="0"/>
              <a:t>Q: how do published papers from dissertations deviate from submitted dissertations?</a:t>
            </a:r>
          </a:p>
          <a:p>
            <a:endParaRPr lang="en-US" sz="2400" dirty="0"/>
          </a:p>
          <a:p>
            <a:r>
              <a:rPr lang="en-US" sz="2400" dirty="0"/>
              <a:t>A: QPRs </a:t>
            </a:r>
            <a:r>
              <a:rPr lang="en-US" sz="2400" dirty="0" err="1"/>
              <a:t>metamorphisize</a:t>
            </a:r>
            <a:r>
              <a:rPr lang="en-US" sz="2400" dirty="0"/>
              <a:t> initial results into beautiful articles</a:t>
            </a:r>
          </a:p>
          <a:p>
            <a:endParaRPr lang="en-US" sz="2400" dirty="0"/>
          </a:p>
          <a:p>
            <a:r>
              <a:rPr lang="en-US" sz="2400" dirty="0"/>
              <a:t>Ratio of supported/unsupported hypotheses more than doubles! </a:t>
            </a:r>
          </a:p>
          <a:p>
            <a:pPr lvl="1"/>
            <a:r>
              <a:rPr lang="en-US" sz="2400" dirty="0"/>
              <a:t>Dissertation: .82/1.00</a:t>
            </a:r>
          </a:p>
          <a:p>
            <a:pPr lvl="1"/>
            <a:r>
              <a:rPr lang="en-US" sz="2400" dirty="0"/>
              <a:t>Publication: 1.94/1.00</a:t>
            </a:r>
          </a:p>
          <a:p>
            <a:endParaRPr lang="en-US" sz="2400" dirty="0"/>
          </a:p>
        </p:txBody>
      </p:sp>
    </p:spTree>
    <p:extLst>
      <p:ext uri="{BB962C8B-B14F-4D97-AF65-F5344CB8AC3E}">
        <p14:creationId xmlns:p14="http://schemas.microsoft.com/office/powerpoint/2010/main" val="33642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Underreporting in psychology</a:t>
            </a: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en-US" sz="2400" dirty="0"/>
              <a:t>Time Sharing Experiments for the Social Sciences (TESS) runs national representative samples of Americans in experiments based on proposals by researchers</a:t>
            </a:r>
          </a:p>
          <a:p>
            <a:endParaRPr lang="en-US" sz="2400" dirty="0"/>
          </a:p>
          <a:p>
            <a:r>
              <a:rPr lang="en-US" sz="2400" dirty="0"/>
              <a:t>After an embargo period, the materials and data are made public</a:t>
            </a:r>
          </a:p>
          <a:p>
            <a:endParaRPr lang="en-US" sz="2400" dirty="0"/>
          </a:p>
          <a:p>
            <a:r>
              <a:rPr lang="en-US" sz="2400" dirty="0"/>
              <a:t>Franco et al. (2015) compared the published reports of the studies with what was actually done</a:t>
            </a:r>
          </a:p>
          <a:p>
            <a:pPr lvl="1"/>
            <a:r>
              <a:rPr lang="en-US" sz="2400" dirty="0">
                <a:solidFill>
                  <a:srgbClr val="FF0000"/>
                </a:solidFill>
              </a:rPr>
              <a:t>What percentage of final reports dropped DVs?</a:t>
            </a:r>
          </a:p>
          <a:p>
            <a:pPr lvl="1"/>
            <a:r>
              <a:rPr lang="en-US" sz="2400" dirty="0">
                <a:solidFill>
                  <a:srgbClr val="FF0000"/>
                </a:solidFill>
              </a:rPr>
              <a:t>What percentage of final reports dropped conditions?</a:t>
            </a:r>
          </a:p>
          <a:p>
            <a:pPr lvl="1"/>
            <a:endParaRPr lang="en-US" sz="2400" dirty="0">
              <a:solidFill>
                <a:srgbClr val="FF0000"/>
              </a:solidFill>
            </a:endParaRPr>
          </a:p>
          <a:p>
            <a:endParaRPr lang="en-US" sz="2400" dirty="0"/>
          </a:p>
          <a:p>
            <a:endParaRPr lang="en-US" sz="2400" dirty="0"/>
          </a:p>
          <a:p>
            <a:endParaRPr lang="en-US" sz="2400" b="1" dirty="0"/>
          </a:p>
          <a:p>
            <a:pPr marL="0" indent="0">
              <a:buNone/>
            </a:pPr>
            <a:endParaRPr lang="en-US" sz="2400" dirty="0"/>
          </a:p>
          <a:p>
            <a:endParaRPr lang="en-US" sz="2400" dirty="0"/>
          </a:p>
        </p:txBody>
      </p:sp>
    </p:spTree>
    <p:extLst>
      <p:ext uri="{BB962C8B-B14F-4D97-AF65-F5344CB8AC3E}">
        <p14:creationId xmlns:p14="http://schemas.microsoft.com/office/powerpoint/2010/main" val="388033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a:bodyPr>
          <a:lstStyle/>
          <a:p>
            <a:r>
              <a:rPr lang="en-US" sz="2400" dirty="0"/>
              <a:t>40% of published psych studies from TESS don't report all conditions</a:t>
            </a:r>
          </a:p>
          <a:p>
            <a:endParaRPr lang="en-US" sz="2400" dirty="0"/>
          </a:p>
          <a:p>
            <a:r>
              <a:rPr lang="en-US" sz="2400" dirty="0"/>
              <a:t>70% don't report all DVs</a:t>
            </a:r>
          </a:p>
          <a:p>
            <a:endParaRPr lang="en-US" sz="2400" dirty="0"/>
          </a:p>
          <a:p>
            <a:r>
              <a:rPr lang="en-US" sz="2400" dirty="0"/>
              <a:t>Reported effect sizes twice as large as unreported effect sizes and 3 times as likely to be  </a:t>
            </a:r>
            <a:r>
              <a:rPr lang="en-US" sz="2400" i="1" dirty="0"/>
              <a:t>p</a:t>
            </a:r>
            <a:r>
              <a:rPr lang="en-US" sz="2400" dirty="0"/>
              <a:t> &lt; .05</a:t>
            </a:r>
          </a:p>
          <a:p>
            <a:endParaRPr lang="en-US" sz="2400" dirty="0"/>
          </a:p>
          <a:p>
            <a:r>
              <a:rPr lang="en-US" sz="2400" dirty="0"/>
              <a:t>This is when everything is public! </a:t>
            </a:r>
          </a:p>
          <a:p>
            <a:endParaRPr lang="en-US" sz="2400" b="1" dirty="0"/>
          </a:p>
          <a:p>
            <a:endParaRPr lang="en-US" sz="2400" dirty="0">
              <a:solidFill>
                <a:srgbClr val="FF0000"/>
              </a:solidFill>
            </a:endParaRPr>
          </a:p>
        </p:txBody>
      </p:sp>
      <p:sp>
        <p:nvSpPr>
          <p:cNvPr id="5" name="Title 1"/>
          <p:cNvSpPr>
            <a:spLocks noGrp="1"/>
          </p:cNvSpPr>
          <p:nvPr>
            <p:ph type="title"/>
          </p:nvPr>
        </p:nvSpPr>
        <p:spPr>
          <a:xfrm>
            <a:off x="457200" y="274638"/>
            <a:ext cx="8229600" cy="1143000"/>
          </a:xfrm>
        </p:spPr>
        <p:txBody>
          <a:bodyPr>
            <a:normAutofit/>
          </a:bodyPr>
          <a:lstStyle/>
          <a:p>
            <a:r>
              <a:rPr lang="en-US" sz="2800" b="1" dirty="0"/>
              <a:t>Underreporting in psychology</a:t>
            </a:r>
          </a:p>
        </p:txBody>
      </p:sp>
    </p:spTree>
    <p:extLst>
      <p:ext uri="{BB962C8B-B14F-4D97-AF65-F5344CB8AC3E}">
        <p14:creationId xmlns:p14="http://schemas.microsoft.com/office/powerpoint/2010/main" val="187518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Garden of Forking Paths</a:t>
            </a:r>
            <a:br>
              <a:rPr lang="en-US" sz="2800" b="1" dirty="0"/>
            </a:br>
            <a:r>
              <a:rPr lang="en-US" sz="2800" b="1" dirty="0"/>
              <a:t>(</a:t>
            </a:r>
            <a:r>
              <a:rPr lang="en-US" sz="2800" b="1" dirty="0" err="1"/>
              <a:t>Gelman</a:t>
            </a:r>
            <a:r>
              <a:rPr lang="en-US" sz="2800" b="1" dirty="0"/>
              <a:t> &amp; </a:t>
            </a:r>
            <a:r>
              <a:rPr lang="en-US" sz="2800" b="1" dirty="0" err="1"/>
              <a:t>Loken</a:t>
            </a:r>
            <a:r>
              <a:rPr lang="en-US" sz="2800" b="1" dirty="0"/>
              <a:t>, 2014)</a:t>
            </a:r>
          </a:p>
        </p:txBody>
      </p:sp>
      <p:sp>
        <p:nvSpPr>
          <p:cNvPr id="3" name="Content Placeholder 2"/>
          <p:cNvSpPr>
            <a:spLocks noGrp="1"/>
          </p:cNvSpPr>
          <p:nvPr>
            <p:ph idx="1"/>
          </p:nvPr>
        </p:nvSpPr>
        <p:spPr>
          <a:xfrm>
            <a:off x="457200" y="1752600"/>
            <a:ext cx="8229600" cy="4525963"/>
          </a:xfrm>
        </p:spPr>
        <p:txBody>
          <a:bodyPr/>
          <a:lstStyle/>
          <a:p>
            <a:r>
              <a:rPr lang="en-US" sz="2400" dirty="0"/>
              <a:t>Researchers do not need to actively </a:t>
            </a:r>
            <a:r>
              <a:rPr lang="en-US" sz="2400" i="1" dirty="0"/>
              <a:t>p-hack</a:t>
            </a:r>
            <a:r>
              <a:rPr lang="en-US" sz="2400" dirty="0"/>
              <a:t> data to get spurious results </a:t>
            </a:r>
          </a:p>
          <a:p>
            <a:endParaRPr lang="en-US" sz="2400" dirty="0"/>
          </a:p>
          <a:p>
            <a:r>
              <a:rPr lang="en-US" sz="2400" dirty="0"/>
              <a:t>We are often unaware of how analytic decisions driven by the observed results affect research conclusions</a:t>
            </a:r>
          </a:p>
          <a:p>
            <a:pPr lvl="1"/>
            <a:r>
              <a:rPr lang="en-US" sz="2400" dirty="0"/>
              <a:t>Analysis chosen post-hoc based on observed pattern in the data (</a:t>
            </a:r>
            <a:r>
              <a:rPr lang="en-US" sz="2400" i="1" dirty="0"/>
              <a:t>“is that significant?”</a:t>
            </a:r>
            <a:r>
              <a:rPr lang="en-US" sz="2400" dirty="0"/>
              <a:t>) </a:t>
            </a:r>
          </a:p>
          <a:p>
            <a:pPr lvl="1"/>
            <a:r>
              <a:rPr lang="en-US" sz="2400" dirty="0" err="1"/>
              <a:t>HARKing</a:t>
            </a:r>
            <a:r>
              <a:rPr lang="en-US" sz="2400" dirty="0"/>
              <a:t> (hypothesizing                                                                        after the facts are known)</a:t>
            </a:r>
          </a:p>
          <a:p>
            <a:endParaRPr lang="en-US" dirty="0"/>
          </a:p>
          <a:p>
            <a:endParaRPr lang="en-US" dirty="0"/>
          </a:p>
          <a:p>
            <a:endParaRPr lang="en-US" dirty="0"/>
          </a:p>
        </p:txBody>
      </p:sp>
      <p:pic>
        <p:nvPicPr>
          <p:cNvPr id="4" name="Picture 2" descr="E:\0000.Crowdsourcing Course\p hac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19600"/>
            <a:ext cx="3581400" cy="207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9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Ideological conflicts of interest</a:t>
            </a:r>
            <a:br>
              <a:rPr lang="en-US" sz="2800" b="1" dirty="0"/>
            </a:br>
            <a:r>
              <a:rPr lang="en-US" sz="2800" b="1" dirty="0"/>
              <a:t>(</a:t>
            </a:r>
            <a:r>
              <a:rPr lang="en-US" sz="2800" b="1" dirty="0" err="1"/>
              <a:t>Jelveh</a:t>
            </a:r>
            <a:r>
              <a:rPr lang="en-US" sz="2800" b="1" dirty="0"/>
              <a:t> et al., 2015)</a:t>
            </a:r>
            <a:endParaRPr lang="en-US" sz="2800" dirty="0"/>
          </a:p>
        </p:txBody>
      </p:sp>
      <p:sp>
        <p:nvSpPr>
          <p:cNvPr id="3" name="Content Placeholder 2"/>
          <p:cNvSpPr>
            <a:spLocks noGrp="1"/>
          </p:cNvSpPr>
          <p:nvPr>
            <p:ph idx="1"/>
          </p:nvPr>
        </p:nvSpPr>
        <p:spPr>
          <a:xfrm>
            <a:off x="457200" y="1752600"/>
            <a:ext cx="8229600" cy="4525963"/>
          </a:xfrm>
        </p:spPr>
        <p:txBody>
          <a:bodyPr>
            <a:normAutofit/>
          </a:bodyPr>
          <a:lstStyle/>
          <a:p>
            <a:r>
              <a:rPr lang="en-US" sz="2400" dirty="0"/>
              <a:t>Analysis of data may also be affected by researchers’ political ideology</a:t>
            </a:r>
          </a:p>
          <a:p>
            <a:endParaRPr lang="en-US" sz="2400" dirty="0"/>
          </a:p>
          <a:p>
            <a:r>
              <a:rPr lang="en-US" sz="2400" dirty="0" err="1"/>
              <a:t>Jelveh</a:t>
            </a:r>
            <a:r>
              <a:rPr lang="en-US" sz="2400" dirty="0"/>
              <a:t> et al. (2015) constructed language-based measure of political ideology</a:t>
            </a:r>
          </a:p>
          <a:p>
            <a:endParaRPr lang="en-US" sz="2400" dirty="0"/>
          </a:p>
          <a:p>
            <a:r>
              <a:rPr lang="en-US" sz="2400" dirty="0"/>
              <a:t>Found it predicted empirical                                                                    results in academic papers                                                                             on government spending,                                                                     taxes, and the minimum wage</a:t>
            </a:r>
          </a:p>
          <a:p>
            <a:endParaRPr lang="en-US" sz="2400" dirty="0"/>
          </a:p>
          <a:p>
            <a:endParaRPr lang="en-US" sz="2400" dirty="0"/>
          </a:p>
        </p:txBody>
      </p:sp>
      <p:pic>
        <p:nvPicPr>
          <p:cNvPr id="33794" name="Picture 2" descr="E:\0000.Crowdsourcing Course\used pics for phd class 2\econ 3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3684587"/>
            <a:ext cx="3980182" cy="286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E:\0000.Crowdsourcing Course\eco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89" y="452031"/>
            <a:ext cx="6300711" cy="602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20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E:\0000.Crowdsourcing Course\econ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479805"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E:\0000.Crowdsourcing Course\econ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5623719" cy="10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2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D1C0BC-52B6-DB49-B326-9EDC9DBCD60F}" type="slidenum">
              <a:rPr lang="en-US" smtClean="0"/>
              <a:pPr/>
              <a:t>28</a:t>
            </a:fld>
            <a:endParaRPr lang="en-US"/>
          </a:p>
        </p:txBody>
      </p:sp>
      <p:pic>
        <p:nvPicPr>
          <p:cNvPr id="3" name="Picture 2"/>
          <p:cNvPicPr>
            <a:picLocks noChangeAspect="1"/>
          </p:cNvPicPr>
          <p:nvPr/>
        </p:nvPicPr>
        <p:blipFill>
          <a:blip r:embed="rId3"/>
          <a:stretch>
            <a:fillRect/>
          </a:stretch>
        </p:blipFill>
        <p:spPr>
          <a:xfrm>
            <a:off x="1458520" y="1149589"/>
            <a:ext cx="4427467" cy="5098811"/>
          </a:xfrm>
          <a:prstGeom prst="rect">
            <a:avLst/>
          </a:prstGeom>
        </p:spPr>
      </p:pic>
      <p:sp>
        <p:nvSpPr>
          <p:cNvPr id="6" name="TextBox 5"/>
          <p:cNvSpPr txBox="1"/>
          <p:nvPr/>
        </p:nvSpPr>
        <p:spPr>
          <a:xfrm>
            <a:off x="381000" y="6406486"/>
            <a:ext cx="8328059" cy="307777"/>
          </a:xfrm>
          <a:prstGeom prst="rect">
            <a:avLst/>
          </a:prstGeom>
          <a:noFill/>
        </p:spPr>
        <p:txBody>
          <a:bodyPr wrap="none" rtlCol="0">
            <a:spAutoFit/>
          </a:bodyPr>
          <a:lstStyle/>
          <a:p>
            <a:r>
              <a:rPr lang="en-US" sz="1400" dirty="0"/>
              <a:t>Source: </a:t>
            </a:r>
            <a:r>
              <a:rPr lang="en-US" sz="1400" dirty="0" err="1"/>
              <a:t>Fanelli</a:t>
            </a:r>
            <a:r>
              <a:rPr lang="en-US" sz="1400" dirty="0"/>
              <a:t>, D. (2010). “Positive” results increase down the hierarchy  of the sciences. </a:t>
            </a:r>
            <a:r>
              <a:rPr lang="en-US" sz="1400" i="1" dirty="0" err="1"/>
              <a:t>PloS</a:t>
            </a:r>
            <a:r>
              <a:rPr lang="en-US" sz="1400" i="1" dirty="0"/>
              <a:t> one</a:t>
            </a:r>
            <a:r>
              <a:rPr lang="en-US" sz="1400" dirty="0"/>
              <a:t>, </a:t>
            </a:r>
            <a:r>
              <a:rPr lang="en-US" sz="1400" i="1" dirty="0"/>
              <a:t>5</a:t>
            </a:r>
            <a:r>
              <a:rPr lang="en-US" sz="1400" dirty="0"/>
              <a:t>(4), e10068.</a:t>
            </a:r>
          </a:p>
        </p:txBody>
      </p:sp>
      <p:grpSp>
        <p:nvGrpSpPr>
          <p:cNvPr id="8" name="Group 7"/>
          <p:cNvGrpSpPr/>
          <p:nvPr/>
        </p:nvGrpSpPr>
        <p:grpSpPr>
          <a:xfrm>
            <a:off x="1727216" y="5558135"/>
            <a:ext cx="7325250" cy="461665"/>
            <a:chOff x="2506134" y="5388357"/>
            <a:chExt cx="7325250" cy="461665"/>
          </a:xfrm>
        </p:grpSpPr>
        <p:sp>
          <p:nvSpPr>
            <p:cNvPr id="7" name="Rounded Rectangle 6"/>
            <p:cNvSpPr/>
            <p:nvPr/>
          </p:nvSpPr>
          <p:spPr>
            <a:xfrm flipV="1">
              <a:off x="2506134" y="5456089"/>
              <a:ext cx="4158771" cy="318175"/>
            </a:xfrm>
            <a:prstGeom prst="round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rgbClr val="000000"/>
                  </a:solidFill>
                </a:ln>
              </a:endParaRPr>
            </a:p>
          </p:txBody>
        </p:sp>
        <p:sp>
          <p:nvSpPr>
            <p:cNvPr id="5" name="TextBox 4"/>
            <p:cNvSpPr txBox="1"/>
            <p:nvPr/>
          </p:nvSpPr>
          <p:spPr>
            <a:xfrm>
              <a:off x="6773335" y="5388357"/>
              <a:ext cx="3058049" cy="461665"/>
            </a:xfrm>
            <a:prstGeom prst="rect">
              <a:avLst/>
            </a:prstGeom>
            <a:noFill/>
          </p:spPr>
          <p:txBody>
            <a:bodyPr wrap="none" rtlCol="0">
              <a:spAutoFit/>
            </a:bodyPr>
            <a:lstStyle/>
            <a:p>
              <a:r>
                <a:rPr lang="en-US" sz="2400" dirty="0">
                  <a:solidFill>
                    <a:srgbClr val="FF0000"/>
                  </a:solidFill>
                </a:rPr>
                <a:t>With med. power &lt; .50</a:t>
              </a:r>
            </a:p>
          </p:txBody>
        </p:sp>
      </p:grpSp>
      <p:sp>
        <p:nvSpPr>
          <p:cNvPr id="10" name="Title 1"/>
          <p:cNvSpPr txBox="1">
            <a:spLocks/>
          </p:cNvSpPr>
          <p:nvPr/>
        </p:nvSpPr>
        <p:spPr>
          <a:xfrm>
            <a:off x="457200" y="304800"/>
            <a:ext cx="8264769"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Publication Bias: Only significant effects get published</a:t>
            </a:r>
          </a:p>
        </p:txBody>
      </p:sp>
    </p:spTree>
    <p:extLst>
      <p:ext uri="{BB962C8B-B14F-4D97-AF65-F5344CB8AC3E}">
        <p14:creationId xmlns:p14="http://schemas.microsoft.com/office/powerpoint/2010/main" val="124645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ric Uhlmann\Desktop\are-most-positive-findings-in-psychology-false-or-exaggerated-an-activists-perspective-3-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343400" cy="32609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ric Uhlmann\Desktop\shelley-hurwitz-medicres-world-congress-2014-29-6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1856"/>
            <a:ext cx="4267200" cy="32037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ric Uhlmann\Desktop\why-most-articles-are-b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
            <a:ext cx="729252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33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3800" b="1" dirty="0"/>
              <a:t>The Crisis of Confidence in Science</a:t>
            </a:r>
          </a:p>
        </p:txBody>
      </p:sp>
      <p:sp>
        <p:nvSpPr>
          <p:cNvPr id="3" name="Subtitle 2"/>
          <p:cNvSpPr>
            <a:spLocks noGrp="1"/>
          </p:cNvSpPr>
          <p:nvPr>
            <p:ph type="subTitle" idx="1"/>
          </p:nvPr>
        </p:nvSpPr>
        <p:spPr>
          <a:xfrm>
            <a:off x="1371600" y="5029200"/>
            <a:ext cx="6400800" cy="1752600"/>
          </a:xfrm>
        </p:spPr>
        <p:txBody>
          <a:bodyPr>
            <a:normAutofit/>
          </a:bodyPr>
          <a:lstStyle/>
          <a:p>
            <a:r>
              <a:rPr lang="en-US" sz="2800" b="1" dirty="0">
                <a:solidFill>
                  <a:schemeClr val="tx1"/>
                </a:solidFill>
              </a:rPr>
              <a:t>Martin </a:t>
            </a:r>
            <a:r>
              <a:rPr lang="en-US" sz="2800" b="1" dirty="0" err="1">
                <a:solidFill>
                  <a:schemeClr val="tx1"/>
                </a:solidFill>
              </a:rPr>
              <a:t>Schweinsberg</a:t>
            </a:r>
            <a:r>
              <a:rPr lang="en-US" sz="2800" b="1" dirty="0">
                <a:solidFill>
                  <a:schemeClr val="tx1"/>
                </a:solidFill>
              </a:rPr>
              <a:t>, </a:t>
            </a:r>
          </a:p>
          <a:p>
            <a:r>
              <a:rPr lang="en-US" sz="2800" b="1" dirty="0">
                <a:solidFill>
                  <a:schemeClr val="tx1"/>
                </a:solidFill>
              </a:rPr>
              <a:t>Neil Bearden, &amp; Eric Luis </a:t>
            </a:r>
            <a:r>
              <a:rPr lang="en-US" sz="2800" b="1" dirty="0" err="1">
                <a:solidFill>
                  <a:schemeClr val="tx1"/>
                </a:solidFill>
              </a:rPr>
              <a:t>Uhlmann</a:t>
            </a:r>
            <a:endParaRPr lang="en-US" sz="2800" b="1" dirty="0">
              <a:solidFill>
                <a:schemeClr val="tx1"/>
              </a:solidFill>
            </a:endParaRPr>
          </a:p>
          <a:p>
            <a:r>
              <a:rPr lang="en-US" sz="2800" b="1" dirty="0">
                <a:solidFill>
                  <a:schemeClr val="tx1"/>
                </a:solidFill>
              </a:rPr>
              <a:t>INSEAD</a:t>
            </a:r>
          </a:p>
        </p:txBody>
      </p:sp>
      <p:pic>
        <p:nvPicPr>
          <p:cNvPr id="4" name="Picture 2" descr="C:\Users\Eric Uhlman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95400"/>
            <a:ext cx="5905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3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2800" b="1" dirty="0"/>
              <a:t>Test for Excess Significance </a:t>
            </a:r>
            <a:br>
              <a:rPr lang="en-US" sz="2800" b="1" dirty="0"/>
            </a:br>
            <a:r>
              <a:rPr lang="en-US" sz="2800" b="1" dirty="0"/>
              <a:t>(Ioannidis, 2005; Ioannidis &amp; </a:t>
            </a:r>
            <a:r>
              <a:rPr lang="en-US" sz="2800" b="1" dirty="0" err="1"/>
              <a:t>Trikalinos</a:t>
            </a:r>
            <a:r>
              <a:rPr lang="en-US" sz="2800" b="1" dirty="0"/>
              <a:t>, 2007)</a:t>
            </a:r>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sz="2400" dirty="0"/>
              <a:t>Studies are underpowered to detect the reported effect sizes so consistently</a:t>
            </a:r>
          </a:p>
          <a:p>
            <a:endParaRPr lang="en-US" sz="2400" dirty="0"/>
          </a:p>
          <a:p>
            <a:r>
              <a:rPr lang="en-US" sz="2400" dirty="0"/>
              <a:t>There must be missing studies = publication bias</a:t>
            </a:r>
          </a:p>
          <a:p>
            <a:endParaRPr lang="en-US" sz="2400" dirty="0"/>
          </a:p>
          <a:p>
            <a:r>
              <a:rPr lang="en-US" sz="2400" dirty="0"/>
              <a:t>Simulations suggest that effect sizes in the published literature grossly overestimated</a:t>
            </a:r>
          </a:p>
          <a:p>
            <a:endParaRPr lang="en-US" sz="2400" dirty="0"/>
          </a:p>
          <a:p>
            <a:r>
              <a:rPr lang="en-US" sz="2400" dirty="0"/>
              <a:t>Conditional probability of so many studies all working very low </a:t>
            </a:r>
          </a:p>
          <a:p>
            <a:pPr lvl="1"/>
            <a:r>
              <a:rPr lang="en-US" sz="2400" dirty="0"/>
              <a:t>See also </a:t>
            </a:r>
            <a:r>
              <a:rPr lang="en-US" sz="2400" dirty="0" err="1"/>
              <a:t>Schimmack’s</a:t>
            </a:r>
            <a:r>
              <a:rPr lang="en-US" sz="2400" dirty="0"/>
              <a:t> 2012  “Incredibility Index”</a:t>
            </a:r>
          </a:p>
        </p:txBody>
      </p:sp>
    </p:spTree>
    <p:extLst>
      <p:ext uri="{BB962C8B-B14F-4D97-AF65-F5344CB8AC3E}">
        <p14:creationId xmlns:p14="http://schemas.microsoft.com/office/powerpoint/2010/main" val="93693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t>Funnel Plot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4038600" cy="4708525"/>
          </a:xfrm>
          <a:prstGeom prst="rect">
            <a:avLst/>
          </a:prstGeom>
        </p:spPr>
      </p:pic>
      <p:sp>
        <p:nvSpPr>
          <p:cNvPr id="6" name="Content Placeholder 2"/>
          <p:cNvSpPr txBox="1">
            <a:spLocks/>
          </p:cNvSpPr>
          <p:nvPr/>
        </p:nvSpPr>
        <p:spPr>
          <a:xfrm>
            <a:off x="3962400" y="1493837"/>
            <a:ext cx="5181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X axis = </a:t>
            </a:r>
            <a:r>
              <a:rPr lang="en-US" sz="2400" i="1" dirty="0"/>
              <a:t>how big was effect in study X?</a:t>
            </a:r>
          </a:p>
          <a:p>
            <a:r>
              <a:rPr lang="en-US" sz="2400" dirty="0"/>
              <a:t>Y axis = </a:t>
            </a:r>
            <a:r>
              <a:rPr lang="en-US" sz="2400" i="1" dirty="0"/>
              <a:t>how precise was study X? (function of sample size mostly)</a:t>
            </a:r>
          </a:p>
          <a:p>
            <a:endParaRPr lang="en-US" sz="2400" i="1" dirty="0"/>
          </a:p>
          <a:p>
            <a:r>
              <a:rPr lang="en-US" sz="2400" dirty="0"/>
              <a:t>Precise/large studies near the top = average of all other studies; imprecise/small studies spread evenly on both sides of the average</a:t>
            </a:r>
          </a:p>
          <a:p>
            <a:pPr lvl="1"/>
            <a:r>
              <a:rPr lang="en-US" sz="2400" dirty="0">
                <a:sym typeface="Wingdings"/>
              </a:rPr>
              <a:t>Creating a triangular shape</a:t>
            </a:r>
            <a:endParaRPr lang="en-US" sz="2400" dirty="0"/>
          </a:p>
          <a:p>
            <a:endParaRPr lang="en-US" sz="2400" dirty="0"/>
          </a:p>
        </p:txBody>
      </p:sp>
    </p:spTree>
    <p:extLst>
      <p:ext uri="{BB962C8B-B14F-4D97-AF65-F5344CB8AC3E}">
        <p14:creationId xmlns:p14="http://schemas.microsoft.com/office/powerpoint/2010/main" val="190305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sz="2800" b="1" dirty="0">
                <a:latin typeface="Calibri" charset="0"/>
                <a:ea typeface="ＭＳ Ｐゴシック" charset="0"/>
                <a:cs typeface="ＭＳ Ｐゴシック" charset="0"/>
              </a:rPr>
              <a:t>Distributions of p values in </a:t>
            </a:r>
            <a:br>
              <a:rPr lang="en-US" sz="2800" b="1" dirty="0">
                <a:latin typeface="Calibri" charset="0"/>
                <a:ea typeface="ＭＳ Ｐゴシック" charset="0"/>
                <a:cs typeface="ＭＳ Ｐゴシック" charset="0"/>
              </a:rPr>
            </a:br>
            <a:r>
              <a:rPr lang="en-US" sz="2800" b="1" dirty="0">
                <a:latin typeface="Calibri" charset="0"/>
                <a:ea typeface="ＭＳ Ｐゴシック" charset="0"/>
                <a:cs typeface="ＭＳ Ｐゴシック" charset="0"/>
              </a:rPr>
              <a:t>sociology and political science publications</a:t>
            </a:r>
          </a:p>
        </p:txBody>
      </p:sp>
      <p:pic>
        <p:nvPicPr>
          <p:cNvPr id="56324" name="Picture 4"/>
          <p:cNvPicPr>
            <a:picLocks noChangeAspect="1"/>
          </p:cNvPicPr>
          <p:nvPr/>
        </p:nvPicPr>
        <p:blipFill>
          <a:blip r:embed="rId3">
            <a:extLst>
              <a:ext uri="{28A0092B-C50C-407E-A947-70E740481C1C}">
                <a14:useLocalDpi xmlns:a14="http://schemas.microsoft.com/office/drawing/2010/main" val="0"/>
              </a:ext>
            </a:extLst>
          </a:blip>
          <a:srcRect t="21317" b="5328"/>
          <a:stretch>
            <a:fillRect/>
          </a:stretch>
        </p:blipFill>
        <p:spPr bwMode="auto">
          <a:xfrm>
            <a:off x="0" y="1790700"/>
            <a:ext cx="45720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0" y="579120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Gerber, A. S., &amp; </a:t>
            </a:r>
            <a:r>
              <a:rPr lang="en-US" sz="1200" dirty="0" err="1"/>
              <a:t>Malhotra</a:t>
            </a:r>
            <a:r>
              <a:rPr lang="en-US" sz="1200" dirty="0"/>
              <a:t>, N. (2008). Publication bias in empirical sociological research - Do arbitrary significance levels distort published results? </a:t>
            </a:r>
            <a:r>
              <a:rPr lang="en-US" sz="1200" i="1" dirty="0"/>
              <a:t>Sociological Methods &amp; Research, 37, 3-30.</a:t>
            </a:r>
            <a:endParaRPr lang="en-US" sz="1200" dirty="0"/>
          </a:p>
        </p:txBody>
      </p:sp>
      <p:pic>
        <p:nvPicPr>
          <p:cNvPr id="56326" name="Picture 6"/>
          <p:cNvPicPr>
            <a:picLocks noChangeAspect="1"/>
          </p:cNvPicPr>
          <p:nvPr/>
        </p:nvPicPr>
        <p:blipFill>
          <a:blip r:embed="rId4">
            <a:extLst>
              <a:ext uri="{28A0092B-C50C-407E-A947-70E740481C1C}">
                <a14:useLocalDpi xmlns:a14="http://schemas.microsoft.com/office/drawing/2010/main" val="0"/>
              </a:ext>
            </a:extLst>
          </a:blip>
          <a:srcRect l="13644" r="15918" b="15927"/>
          <a:stretch>
            <a:fillRect/>
          </a:stretch>
        </p:blipFill>
        <p:spPr bwMode="auto">
          <a:xfrm>
            <a:off x="4495800" y="1752600"/>
            <a:ext cx="43370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p:cNvSpPr>
            <a:spLocks noChangeArrowheads="1"/>
          </p:cNvSpPr>
          <p:nvPr/>
        </p:nvSpPr>
        <p:spPr bwMode="auto">
          <a:xfrm>
            <a:off x="4572000" y="5765801"/>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Gerber, A. S., &amp; </a:t>
            </a:r>
            <a:r>
              <a:rPr lang="en-US" sz="1200" dirty="0" err="1"/>
              <a:t>Malhotra</a:t>
            </a:r>
            <a:r>
              <a:rPr lang="en-US" sz="1200" dirty="0"/>
              <a:t>, N. (2008). Do statistical reporting standards affect what is published? Publication bias in two leading political science journals. </a:t>
            </a:r>
            <a:r>
              <a:rPr lang="en-US" sz="1200" i="1" dirty="0"/>
              <a:t>Quarterly Journal of Political Science, 3, 313-326. </a:t>
            </a:r>
            <a:endParaRPr lang="en-US" sz="1200" dirty="0"/>
          </a:p>
        </p:txBody>
      </p:sp>
    </p:spTree>
    <p:extLst>
      <p:ext uri="{BB962C8B-B14F-4D97-AF65-F5344CB8AC3E}">
        <p14:creationId xmlns:p14="http://schemas.microsoft.com/office/powerpoint/2010/main" val="2472638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9067800" cy="2795280"/>
          </a:xfrm>
          <a:prstGeom prst="rect">
            <a:avLst/>
          </a:prstGeom>
        </p:spPr>
      </p:pic>
      <p:sp>
        <p:nvSpPr>
          <p:cNvPr id="6" name="Content Placeholder 2"/>
          <p:cNvSpPr>
            <a:spLocks noGrp="1"/>
          </p:cNvSpPr>
          <p:nvPr>
            <p:ph idx="1"/>
          </p:nvPr>
        </p:nvSpPr>
        <p:spPr>
          <a:xfrm>
            <a:off x="457200" y="4730442"/>
            <a:ext cx="3801624" cy="4525963"/>
          </a:xfrm>
        </p:spPr>
        <p:txBody>
          <a:bodyPr>
            <a:normAutofit/>
          </a:bodyPr>
          <a:lstStyle/>
          <a:p>
            <a:r>
              <a:rPr lang="en-GB" sz="2400" dirty="0"/>
              <a:t>Indicative of effect: more p-values close to 0, fewer closer to .05</a:t>
            </a:r>
            <a:endParaRPr lang="en-US" sz="2400" dirty="0"/>
          </a:p>
          <a:p>
            <a:endParaRPr lang="en-US" sz="2400" dirty="0"/>
          </a:p>
        </p:txBody>
      </p:sp>
      <p:sp>
        <p:nvSpPr>
          <p:cNvPr id="7" name="Content Placeholder 2"/>
          <p:cNvSpPr txBox="1">
            <a:spLocks/>
          </p:cNvSpPr>
          <p:nvPr/>
        </p:nvSpPr>
        <p:spPr>
          <a:xfrm>
            <a:off x="4724400" y="4694237"/>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Indicative of no effect and file drawer of non-significant studies</a:t>
            </a:r>
            <a:endParaRPr lang="en-US" sz="2400" dirty="0"/>
          </a:p>
        </p:txBody>
      </p:sp>
      <p:sp>
        <p:nvSpPr>
          <p:cNvPr id="8" name="Title 1"/>
          <p:cNvSpPr>
            <a:spLocks noGrp="1"/>
          </p:cNvSpPr>
          <p:nvPr>
            <p:ph type="title"/>
          </p:nvPr>
        </p:nvSpPr>
        <p:spPr>
          <a:xfrm>
            <a:off x="457200" y="228600"/>
            <a:ext cx="8229600" cy="1143000"/>
          </a:xfrm>
        </p:spPr>
        <p:txBody>
          <a:bodyPr>
            <a:normAutofit fontScale="90000"/>
          </a:bodyPr>
          <a:lstStyle/>
          <a:p>
            <a:br>
              <a:rPr lang="en-US" dirty="0">
                <a:solidFill>
                  <a:srgbClr val="FF0000"/>
                </a:solidFill>
              </a:rPr>
            </a:br>
            <a:r>
              <a:rPr lang="en-US" sz="3100" b="1" dirty="0"/>
              <a:t>P-Curve asks: how likely are the observed p-values?</a:t>
            </a:r>
            <a:br>
              <a:rPr lang="en-US" sz="3100" b="1" dirty="0"/>
            </a:br>
            <a:r>
              <a:rPr lang="en-US" sz="3100" b="1" dirty="0"/>
              <a:t>(</a:t>
            </a:r>
            <a:r>
              <a:rPr lang="en-US" sz="2800" b="1" dirty="0" err="1"/>
              <a:t>Simonsohn</a:t>
            </a:r>
            <a:r>
              <a:rPr lang="en-US" sz="2800" b="1" dirty="0"/>
              <a:t> et al., 2014)</a:t>
            </a:r>
            <a:br>
              <a:rPr lang="en-US" sz="3100" b="1" dirty="0"/>
            </a:br>
            <a:endParaRPr lang="en-US" sz="3100" b="1" dirty="0"/>
          </a:p>
        </p:txBody>
      </p:sp>
    </p:spTree>
    <p:extLst>
      <p:ext uri="{BB962C8B-B14F-4D97-AF65-F5344CB8AC3E}">
        <p14:creationId xmlns:p14="http://schemas.microsoft.com/office/powerpoint/2010/main" val="13628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2800" b="1" dirty="0"/>
              <a:t>Tests for publication bias all suggest overestimated                  effect sizes pervasive in published literature</a:t>
            </a:r>
            <a:br>
              <a:rPr lang="en-US" sz="2800" b="1" dirty="0"/>
            </a:br>
            <a:endParaRPr lang="en-US" sz="2800" b="1" dirty="0"/>
          </a:p>
        </p:txBody>
      </p:sp>
      <p:pic>
        <p:nvPicPr>
          <p:cNvPr id="9219" name="Picture 3" descr="C:\Users\Eric Uhlmann\Desktop\psychmem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3048000" cy="24420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1752601"/>
            <a:ext cx="80772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Test for excess significance (Ioannidis &amp; </a:t>
            </a:r>
            <a:r>
              <a:rPr lang="en-US" sz="2400" dirty="0" err="1"/>
              <a:t>Trikalinos</a:t>
            </a:r>
            <a:r>
              <a:rPr lang="en-US" sz="2400" dirty="0"/>
              <a:t>, 2007)</a:t>
            </a:r>
          </a:p>
          <a:p>
            <a:endParaRPr lang="en-US" sz="2400" dirty="0"/>
          </a:p>
          <a:p>
            <a:r>
              <a:rPr lang="en-US" sz="2400" dirty="0"/>
              <a:t>Incredibility Index (</a:t>
            </a:r>
            <a:r>
              <a:rPr lang="en-US" sz="2400" dirty="0" err="1"/>
              <a:t>Schimmack</a:t>
            </a:r>
            <a:r>
              <a:rPr lang="en-US" sz="2400" dirty="0"/>
              <a:t>, 2012)</a:t>
            </a:r>
          </a:p>
          <a:p>
            <a:endParaRPr lang="en-US" sz="2400" dirty="0"/>
          </a:p>
          <a:p>
            <a:r>
              <a:rPr lang="en-US" sz="2400" dirty="0"/>
              <a:t>Replication Index (</a:t>
            </a:r>
            <a:r>
              <a:rPr lang="en-US" sz="2400" dirty="0" err="1"/>
              <a:t>Schimmack</a:t>
            </a:r>
            <a:r>
              <a:rPr lang="en-US" sz="2400" dirty="0"/>
              <a:t>, 2014)</a:t>
            </a:r>
          </a:p>
          <a:p>
            <a:endParaRPr lang="en-US" sz="2400" dirty="0"/>
          </a:p>
          <a:p>
            <a:r>
              <a:rPr lang="en-US" sz="2400" dirty="0"/>
              <a:t>Funnel plot (Light &amp; </a:t>
            </a:r>
            <a:r>
              <a:rPr lang="en-US" sz="2400" dirty="0" err="1"/>
              <a:t>Pillemer</a:t>
            </a:r>
            <a:r>
              <a:rPr lang="en-US" sz="2400" dirty="0"/>
              <a:t>, 1984)</a:t>
            </a:r>
          </a:p>
          <a:p>
            <a:endParaRPr lang="en-US" sz="2400" dirty="0"/>
          </a:p>
          <a:p>
            <a:r>
              <a:rPr lang="en-US" sz="2400" dirty="0"/>
              <a:t>P-curve (</a:t>
            </a:r>
            <a:r>
              <a:rPr lang="en-US" sz="2400" dirty="0" err="1"/>
              <a:t>Simonsohn</a:t>
            </a:r>
            <a:r>
              <a:rPr lang="en-US" sz="2400" dirty="0"/>
              <a:t>, Nelson, &amp; Simmons, 2014)</a:t>
            </a:r>
          </a:p>
          <a:p>
            <a:endParaRPr lang="en-US" sz="2400" dirty="0"/>
          </a:p>
          <a:p>
            <a:endParaRPr lang="en-US" sz="2400" dirty="0"/>
          </a:p>
          <a:p>
            <a:endParaRPr lang="en-US" sz="2400" dirty="0"/>
          </a:p>
          <a:p>
            <a:endParaRPr lang="en-US" sz="2400" dirty="0"/>
          </a:p>
          <a:p>
            <a:endParaRPr lang="en-US" sz="2400" dirty="0"/>
          </a:p>
        </p:txBody>
      </p:sp>
      <p:sp>
        <p:nvSpPr>
          <p:cNvPr id="5" name="Title 1"/>
          <p:cNvSpPr txBox="1">
            <a:spLocks/>
          </p:cNvSpPr>
          <p:nvPr/>
        </p:nvSpPr>
        <p:spPr>
          <a:xfrm>
            <a:off x="457200" y="5638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7030A0"/>
                </a:solidFill>
              </a:rPr>
              <a:t>And all are based on statistical assumptions</a:t>
            </a:r>
          </a:p>
        </p:txBody>
      </p:sp>
    </p:spTree>
    <p:extLst>
      <p:ext uri="{BB962C8B-B14F-4D97-AF65-F5344CB8AC3E}">
        <p14:creationId xmlns:p14="http://schemas.microsoft.com/office/powerpoint/2010/main" val="189152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ric Uhlmann\Desktop\ninecir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257800" cy="50837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The 9 Circles of Scientific Hell</a:t>
            </a:r>
          </a:p>
          <a:p>
            <a:r>
              <a:rPr lang="en-US" sz="2800" b="1" dirty="0"/>
              <a:t>(</a:t>
            </a:r>
            <a:r>
              <a:rPr lang="en-US" sz="2800" b="1" dirty="0" err="1"/>
              <a:t>Neuroskeptic</a:t>
            </a:r>
            <a:r>
              <a:rPr lang="en-US" sz="2800" b="1" dirty="0"/>
              <a:t>, 2010)</a:t>
            </a:r>
          </a:p>
        </p:txBody>
      </p:sp>
    </p:spTree>
    <p:extLst>
      <p:ext uri="{BB962C8B-B14F-4D97-AF65-F5344CB8AC3E}">
        <p14:creationId xmlns:p14="http://schemas.microsoft.com/office/powerpoint/2010/main" val="312408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4769" cy="1143000"/>
          </a:xfrm>
        </p:spPr>
        <p:txBody>
          <a:bodyPr/>
          <a:lstStyle/>
          <a:p>
            <a:r>
              <a:rPr lang="en-US" sz="2800" b="1" dirty="0"/>
              <a:t>The Cobra Effect</a:t>
            </a:r>
          </a:p>
        </p:txBody>
      </p:sp>
      <p:sp>
        <p:nvSpPr>
          <p:cNvPr id="3" name="Content Placeholder 2"/>
          <p:cNvSpPr>
            <a:spLocks noGrp="1"/>
          </p:cNvSpPr>
          <p:nvPr>
            <p:ph idx="1"/>
          </p:nvPr>
        </p:nvSpPr>
        <p:spPr>
          <a:xfrm>
            <a:off x="457200" y="1524000"/>
            <a:ext cx="8229600" cy="3809999"/>
          </a:xfrm>
        </p:spPr>
        <p:txBody>
          <a:bodyPr>
            <a:noAutofit/>
          </a:bodyPr>
          <a:lstStyle/>
          <a:p>
            <a:r>
              <a:rPr lang="en-US" sz="2400" dirty="0"/>
              <a:t>The British government concerned about the number of cobra snakes in Delhi. </a:t>
            </a:r>
          </a:p>
          <a:p>
            <a:pPr lvl="1"/>
            <a:r>
              <a:rPr lang="en-US" sz="2400" dirty="0"/>
              <a:t>Offered a  bounty for every dead cobra </a:t>
            </a:r>
          </a:p>
          <a:p>
            <a:pPr lvl="1"/>
            <a:r>
              <a:rPr lang="en-US" sz="2400" dirty="0"/>
              <a:t>Huge numbers of snakes were killed for the reward</a:t>
            </a:r>
          </a:p>
          <a:p>
            <a:pPr lvl="1"/>
            <a:endParaRPr lang="en-US" sz="2400" dirty="0">
              <a:solidFill>
                <a:srgbClr val="FF0000"/>
              </a:solidFill>
            </a:endParaRPr>
          </a:p>
          <a:p>
            <a:r>
              <a:rPr lang="en-US" sz="2400" dirty="0">
                <a:solidFill>
                  <a:srgbClr val="FF0000"/>
                </a:solidFill>
              </a:rPr>
              <a:t>But then what happened? </a:t>
            </a:r>
          </a:p>
          <a:p>
            <a:pPr lvl="1"/>
            <a:endParaRPr lang="en-US" sz="2400" dirty="0"/>
          </a:p>
        </p:txBody>
      </p:sp>
    </p:spTree>
    <p:extLst>
      <p:ext uri="{BB962C8B-B14F-4D97-AF65-F5344CB8AC3E}">
        <p14:creationId xmlns:p14="http://schemas.microsoft.com/office/powerpoint/2010/main" val="133449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4769" cy="1143000"/>
          </a:xfrm>
        </p:spPr>
        <p:txBody>
          <a:bodyPr/>
          <a:lstStyle/>
          <a:p>
            <a:r>
              <a:rPr lang="en-US" sz="2800" b="1" dirty="0"/>
              <a:t>The Cobra Effect</a:t>
            </a:r>
          </a:p>
        </p:txBody>
      </p:sp>
      <p:sp>
        <p:nvSpPr>
          <p:cNvPr id="3" name="Content Placeholder 2"/>
          <p:cNvSpPr>
            <a:spLocks noGrp="1"/>
          </p:cNvSpPr>
          <p:nvPr>
            <p:ph idx="1"/>
          </p:nvPr>
        </p:nvSpPr>
        <p:spPr>
          <a:xfrm>
            <a:off x="457200" y="1524000"/>
            <a:ext cx="8229600" cy="3809999"/>
          </a:xfrm>
        </p:spPr>
        <p:txBody>
          <a:bodyPr>
            <a:noAutofit/>
          </a:bodyPr>
          <a:lstStyle/>
          <a:p>
            <a:r>
              <a:rPr lang="en-US" sz="2400" dirty="0"/>
              <a:t>The British government concerned about the number of cobra snakes in Delhi. </a:t>
            </a:r>
          </a:p>
          <a:p>
            <a:pPr lvl="1"/>
            <a:r>
              <a:rPr lang="en-US" sz="2400" dirty="0"/>
              <a:t>Offered a  bounty for every dead cobra </a:t>
            </a:r>
          </a:p>
          <a:p>
            <a:pPr lvl="1"/>
            <a:r>
              <a:rPr lang="en-US" sz="2400" dirty="0"/>
              <a:t>Huge numbers of snakes were killed for the reward</a:t>
            </a:r>
          </a:p>
          <a:p>
            <a:pPr lvl="1"/>
            <a:endParaRPr lang="en-US" sz="2400" dirty="0"/>
          </a:p>
          <a:p>
            <a:r>
              <a:rPr lang="en-US" sz="2400" dirty="0"/>
              <a:t>But then what happened? Local entrepreneurs began to breed cobras.</a:t>
            </a:r>
          </a:p>
          <a:p>
            <a:endParaRPr lang="en-US" sz="2400" dirty="0"/>
          </a:p>
          <a:p>
            <a:r>
              <a:rPr lang="en-US" sz="2400" dirty="0">
                <a:solidFill>
                  <a:srgbClr val="FF0000"/>
                </a:solidFill>
              </a:rPr>
              <a:t>So what did the British do? </a:t>
            </a:r>
          </a:p>
          <a:p>
            <a:pPr lvl="1"/>
            <a:endParaRPr lang="en-US" sz="2400" dirty="0"/>
          </a:p>
        </p:txBody>
      </p:sp>
    </p:spTree>
    <p:extLst>
      <p:ext uri="{BB962C8B-B14F-4D97-AF65-F5344CB8AC3E}">
        <p14:creationId xmlns:p14="http://schemas.microsoft.com/office/powerpoint/2010/main" val="1334490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4769" cy="1143000"/>
          </a:xfrm>
        </p:spPr>
        <p:txBody>
          <a:bodyPr/>
          <a:lstStyle/>
          <a:p>
            <a:r>
              <a:rPr lang="en-US" sz="2800" b="1" dirty="0"/>
              <a:t>The Cobra Effect</a:t>
            </a:r>
          </a:p>
        </p:txBody>
      </p:sp>
      <p:sp>
        <p:nvSpPr>
          <p:cNvPr id="3" name="Content Placeholder 2"/>
          <p:cNvSpPr>
            <a:spLocks noGrp="1"/>
          </p:cNvSpPr>
          <p:nvPr>
            <p:ph idx="1"/>
          </p:nvPr>
        </p:nvSpPr>
        <p:spPr>
          <a:xfrm>
            <a:off x="457200" y="1524000"/>
            <a:ext cx="8229600" cy="3809999"/>
          </a:xfrm>
        </p:spPr>
        <p:txBody>
          <a:bodyPr>
            <a:noAutofit/>
          </a:bodyPr>
          <a:lstStyle/>
          <a:p>
            <a:r>
              <a:rPr lang="en-US" sz="2400" dirty="0"/>
              <a:t>The British government concerned about the number of cobra snakes in Delhi. </a:t>
            </a:r>
          </a:p>
          <a:p>
            <a:pPr lvl="1"/>
            <a:r>
              <a:rPr lang="en-US" sz="2400" dirty="0"/>
              <a:t>Offered a  bounty for every dead cobra </a:t>
            </a:r>
          </a:p>
          <a:p>
            <a:pPr lvl="1"/>
            <a:r>
              <a:rPr lang="en-US" sz="2400" dirty="0"/>
              <a:t>Huge numbers of snakes were killed for the reward. </a:t>
            </a:r>
          </a:p>
          <a:p>
            <a:pPr lvl="1"/>
            <a:endParaRPr lang="en-US" sz="2400" dirty="0"/>
          </a:p>
          <a:p>
            <a:r>
              <a:rPr lang="en-US" sz="2400" dirty="0"/>
              <a:t>But then what happened? Local entrepreneurs began to breed cobras.</a:t>
            </a:r>
          </a:p>
          <a:p>
            <a:endParaRPr lang="en-US" sz="2400" dirty="0"/>
          </a:p>
          <a:p>
            <a:r>
              <a:rPr lang="en-US" sz="2400" dirty="0"/>
              <a:t>So what did the British do? Scrap the reward program.</a:t>
            </a:r>
          </a:p>
          <a:p>
            <a:pPr lvl="1"/>
            <a:r>
              <a:rPr lang="en-US" sz="2400" dirty="0"/>
              <a:t>Cobra breeders set the now-worthless snakes free</a:t>
            </a:r>
          </a:p>
          <a:p>
            <a:endParaRPr lang="en-US" sz="2400" dirty="0"/>
          </a:p>
          <a:p>
            <a:pPr lvl="1"/>
            <a:endParaRPr lang="en-US" sz="2400" dirty="0"/>
          </a:p>
        </p:txBody>
      </p:sp>
    </p:spTree>
    <p:extLst>
      <p:ext uri="{BB962C8B-B14F-4D97-AF65-F5344CB8AC3E}">
        <p14:creationId xmlns:p14="http://schemas.microsoft.com/office/powerpoint/2010/main" val="379545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4769" cy="1143000"/>
          </a:xfrm>
        </p:spPr>
        <p:txBody>
          <a:bodyPr/>
          <a:lstStyle/>
          <a:p>
            <a:r>
              <a:rPr lang="en-US" sz="2800" b="1" dirty="0"/>
              <a:t>Perverse Incentives</a:t>
            </a:r>
            <a:br>
              <a:rPr lang="en-US" sz="2800" b="1" dirty="0"/>
            </a:br>
            <a:endParaRPr lang="en-US" sz="2800" b="1" dirty="0"/>
          </a:p>
        </p:txBody>
      </p:sp>
      <p:sp>
        <p:nvSpPr>
          <p:cNvPr id="3" name="Content Placeholder 2"/>
          <p:cNvSpPr>
            <a:spLocks noGrp="1"/>
          </p:cNvSpPr>
          <p:nvPr>
            <p:ph idx="1"/>
          </p:nvPr>
        </p:nvSpPr>
        <p:spPr>
          <a:xfrm>
            <a:off x="463473" y="1484785"/>
            <a:ext cx="8229600" cy="4763615"/>
          </a:xfrm>
        </p:spPr>
        <p:txBody>
          <a:bodyPr>
            <a:normAutofit lnSpcReduction="10000"/>
          </a:bodyPr>
          <a:lstStyle/>
          <a:p>
            <a:r>
              <a:rPr lang="en-US" sz="2400" dirty="0"/>
              <a:t>Gaming is problem faced by all incentive systems based on extrinsic rewards </a:t>
            </a:r>
          </a:p>
          <a:p>
            <a:pPr lvl="1"/>
            <a:r>
              <a:rPr lang="en-US" sz="2400" dirty="0"/>
              <a:t>Publications in high-impact journals, tenure</a:t>
            </a:r>
          </a:p>
          <a:p>
            <a:endParaRPr lang="en-US" sz="2400" dirty="0"/>
          </a:p>
          <a:p>
            <a:r>
              <a:rPr lang="en-US" sz="2400" dirty="0"/>
              <a:t>Incentive life cycles (</a:t>
            </a:r>
            <a:r>
              <a:rPr lang="en-US" sz="2400" dirty="0" err="1"/>
              <a:t>Obloj</a:t>
            </a:r>
            <a:r>
              <a:rPr lang="en-US" sz="2400" dirty="0"/>
              <a:t> &amp; </a:t>
            </a:r>
            <a:r>
              <a:rPr lang="en-US" sz="2400" dirty="0" err="1"/>
              <a:t>Sengul</a:t>
            </a:r>
            <a:r>
              <a:rPr lang="en-US" sz="2400" dirty="0"/>
              <a:t>, 2012)</a:t>
            </a:r>
          </a:p>
          <a:p>
            <a:pPr lvl="1"/>
            <a:r>
              <a:rPr lang="en-US" sz="2400" dirty="0"/>
              <a:t>Outlet-level data from a Polish commercial bank </a:t>
            </a:r>
          </a:p>
          <a:p>
            <a:pPr lvl="1"/>
            <a:r>
              <a:rPr lang="en-US" sz="2400" dirty="0"/>
              <a:t>Sales revenue from loans and employee bonuses both increased under new incentive system</a:t>
            </a:r>
          </a:p>
          <a:p>
            <a:pPr lvl="1"/>
            <a:r>
              <a:rPr lang="en-US" sz="2400" dirty="0"/>
              <a:t>However, the bank’s share decreased dramatically over time</a:t>
            </a:r>
          </a:p>
          <a:p>
            <a:pPr lvl="1"/>
            <a:r>
              <a:rPr lang="en-US" sz="2400" dirty="0"/>
              <a:t>Gaming the system: Salami slicing loans to get multiple bonuses, driving customers to other branches</a:t>
            </a:r>
          </a:p>
          <a:p>
            <a:endParaRPr lang="en-US" sz="2400" b="1" dirty="0">
              <a:solidFill>
                <a:srgbClr val="FF0000"/>
              </a:solidFill>
            </a:endParaRPr>
          </a:p>
          <a:p>
            <a:endParaRPr lang="en-US" sz="2400" dirty="0">
              <a:solidFill>
                <a:schemeClr val="accent4"/>
              </a:solidFill>
            </a:endParaRPr>
          </a:p>
          <a:p>
            <a:endParaRPr lang="en-US" sz="2400" b="1" dirty="0">
              <a:solidFill>
                <a:srgbClr val="FF0000"/>
              </a:solidFill>
            </a:endParaRPr>
          </a:p>
        </p:txBody>
      </p:sp>
    </p:spTree>
    <p:extLst>
      <p:ext uri="{BB962C8B-B14F-4D97-AF65-F5344CB8AC3E}">
        <p14:creationId xmlns:p14="http://schemas.microsoft.com/office/powerpoint/2010/main" val="115261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E:\0000.Crowdsourcing Course\DilbertReMadeUpNumb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 y="1828800"/>
            <a:ext cx="8875776" cy="2764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94773" y="457200"/>
            <a:ext cx="826476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Research Methods by Dilbert</a:t>
            </a:r>
          </a:p>
        </p:txBody>
      </p:sp>
    </p:spTree>
    <p:extLst>
      <p:ext uri="{BB962C8B-B14F-4D97-AF65-F5344CB8AC3E}">
        <p14:creationId xmlns:p14="http://schemas.microsoft.com/office/powerpoint/2010/main" val="213406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0.Master Class\r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019800" cy="435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5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0.Master Class\r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019800" cy="4350958"/>
          </a:xfrm>
          <a:prstGeom prst="rect">
            <a:avLst/>
          </a:prstGeom>
          <a:noFill/>
          <a:extLst>
            <a:ext uri="{909E8E84-426E-40DD-AFC4-6F175D3DCCD1}">
              <a14:hiddenFill xmlns:a14="http://schemas.microsoft.com/office/drawing/2010/main">
                <a:solidFill>
                  <a:srgbClr val="FFFFFF"/>
                </a:solidFill>
              </a14:hiddenFill>
            </a:ext>
          </a:extLst>
        </p:spPr>
      </p:pic>
      <p:sp>
        <p:nvSpPr>
          <p:cNvPr id="5" name="Oval 5"/>
          <p:cNvSpPr>
            <a:spLocks noChangeArrowheads="1"/>
          </p:cNvSpPr>
          <p:nvPr/>
        </p:nvSpPr>
        <p:spPr bwMode="auto">
          <a:xfrm>
            <a:off x="1905000" y="3403848"/>
            <a:ext cx="1905000" cy="1320552"/>
          </a:xfrm>
          <a:prstGeom prst="ellipse">
            <a:avLst/>
          </a:prstGeom>
          <a:noFill/>
          <a:ln w="508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4" tIns="47897" rIns="95794" bIns="47897" anchor="ctr"/>
          <a:lstStyle/>
          <a:p>
            <a:endParaRPr lang="en-US" sz="2500">
              <a:solidFill>
                <a:srgbClr val="FFFFFF"/>
              </a:solidFill>
              <a:latin typeface="Tahoma" pitchFamily="34" charset="0"/>
            </a:endParaRPr>
          </a:p>
        </p:txBody>
      </p:sp>
      <p:sp>
        <p:nvSpPr>
          <p:cNvPr id="2" name="TextBox 1"/>
          <p:cNvSpPr txBox="1"/>
          <p:nvPr/>
        </p:nvSpPr>
        <p:spPr>
          <a:xfrm>
            <a:off x="381000" y="5569803"/>
            <a:ext cx="8458200" cy="830997"/>
          </a:xfrm>
          <a:prstGeom prst="rect">
            <a:avLst/>
          </a:prstGeom>
          <a:noFill/>
        </p:spPr>
        <p:txBody>
          <a:bodyPr wrap="square" rtlCol="0">
            <a:spAutoFit/>
          </a:bodyPr>
          <a:lstStyle/>
          <a:p>
            <a:pPr algn="ctr"/>
            <a:r>
              <a:rPr lang="en-US" sz="2400" b="1" dirty="0"/>
              <a:t>Are we reaching the end of the incentive life cycle?</a:t>
            </a:r>
          </a:p>
          <a:p>
            <a:pPr algn="ctr"/>
            <a:r>
              <a:rPr lang="en-US" sz="2400" b="1" dirty="0"/>
              <a:t>Has science just become about publishing? </a:t>
            </a:r>
          </a:p>
        </p:txBody>
      </p:sp>
    </p:spTree>
    <p:extLst>
      <p:ext uri="{BB962C8B-B14F-4D97-AF65-F5344CB8AC3E}">
        <p14:creationId xmlns:p14="http://schemas.microsoft.com/office/powerpoint/2010/main" val="2216568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On the folly of rewarding A, while hoping for B </a:t>
            </a:r>
            <a:br>
              <a:rPr lang="en-US" sz="2800" b="1" dirty="0"/>
            </a:br>
            <a:r>
              <a:rPr lang="en-US" sz="2800" b="1" dirty="0"/>
              <a:t>(Kerr, 1995)</a:t>
            </a:r>
          </a:p>
        </p:txBody>
      </p:sp>
      <p:pic>
        <p:nvPicPr>
          <p:cNvPr id="34818" name="Picture 2" descr="E:\0000.Crowdsourcing Course\fo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512778"/>
            <a:ext cx="6400801" cy="4202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798403"/>
            <a:ext cx="7924800" cy="830997"/>
          </a:xfrm>
          <a:prstGeom prst="rect">
            <a:avLst/>
          </a:prstGeom>
          <a:noFill/>
        </p:spPr>
        <p:txBody>
          <a:bodyPr wrap="square" rtlCol="0">
            <a:spAutoFit/>
          </a:bodyPr>
          <a:lstStyle/>
          <a:p>
            <a:pPr algn="ctr"/>
            <a:r>
              <a:rPr lang="en-US" sz="2400" dirty="0"/>
              <a:t>We hope to generate reliable scientific truths, </a:t>
            </a:r>
          </a:p>
          <a:p>
            <a:pPr algn="ctr"/>
            <a:r>
              <a:rPr lang="en-US" sz="2400" dirty="0"/>
              <a:t>but reward publishing in prestigious journals</a:t>
            </a:r>
          </a:p>
        </p:txBody>
      </p:sp>
    </p:spTree>
    <p:extLst>
      <p:ext uri="{BB962C8B-B14F-4D97-AF65-F5344CB8AC3E}">
        <p14:creationId xmlns:p14="http://schemas.microsoft.com/office/powerpoint/2010/main" val="699287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dra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33600"/>
            <a:ext cx="4223277" cy="2895600"/>
          </a:xfrm>
          <a:prstGeom prst="rect">
            <a:avLst/>
          </a:prstGeom>
        </p:spPr>
      </p:pic>
      <p:sp>
        <p:nvSpPr>
          <p:cNvPr id="4" name="Title 1"/>
          <p:cNvSpPr>
            <a:spLocks noGrp="1"/>
          </p:cNvSpPr>
          <p:nvPr>
            <p:ph type="title"/>
          </p:nvPr>
        </p:nvSpPr>
        <p:spPr>
          <a:xfrm>
            <a:off x="457200" y="274638"/>
            <a:ext cx="8229600" cy="1143000"/>
          </a:xfrm>
        </p:spPr>
        <p:txBody>
          <a:bodyPr>
            <a:normAutofit/>
          </a:bodyPr>
          <a:lstStyle/>
          <a:p>
            <a:r>
              <a:rPr lang="en-US" sz="2800" b="1" dirty="0"/>
              <a:t>Addressing publication bias </a:t>
            </a:r>
            <a:br>
              <a:rPr lang="en-US" sz="2800" b="1" dirty="0"/>
            </a:br>
            <a:r>
              <a:rPr lang="en-US" sz="2800" b="1" dirty="0"/>
              <a:t>and questionable research practices </a:t>
            </a:r>
          </a:p>
        </p:txBody>
      </p:sp>
      <p:pic>
        <p:nvPicPr>
          <p:cNvPr id="6" name="Picture 5" descr="Screen Shot 2015-08-14 at 1.30.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11088"/>
            <a:ext cx="3733800" cy="3651512"/>
          </a:xfrm>
          <a:prstGeom prst="rect">
            <a:avLst/>
          </a:prstGeom>
        </p:spPr>
      </p:pic>
    </p:spTree>
    <p:extLst>
      <p:ext uri="{BB962C8B-B14F-4D97-AF65-F5344CB8AC3E}">
        <p14:creationId xmlns:p14="http://schemas.microsoft.com/office/powerpoint/2010/main" val="1037949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29440" y="3714750"/>
            <a:ext cx="3843123" cy="3382851"/>
            <a:chOff x="5229440" y="3714750"/>
            <a:chExt cx="3843123" cy="3382851"/>
          </a:xfrm>
        </p:grpSpPr>
        <p:pic>
          <p:nvPicPr>
            <p:cNvPr id="19" name="Picture 18"/>
            <p:cNvPicPr>
              <a:picLocks noChangeAspect="1"/>
            </p:cNvPicPr>
            <p:nvPr/>
          </p:nvPicPr>
          <p:blipFill>
            <a:blip r:embed="rId3"/>
            <a:stretch>
              <a:fillRect/>
            </a:stretch>
          </p:blipFill>
          <p:spPr>
            <a:xfrm>
              <a:off x="5229440" y="4071826"/>
              <a:ext cx="3025775" cy="3025775"/>
            </a:xfrm>
            <a:prstGeom prst="rect">
              <a:avLst/>
            </a:prstGeom>
          </p:spPr>
        </p:pic>
        <p:sp>
          <p:nvSpPr>
            <p:cNvPr id="20" name="Rechthoekige toelichting 19"/>
            <p:cNvSpPr/>
            <p:nvPr/>
          </p:nvSpPr>
          <p:spPr bwMode="auto">
            <a:xfrm>
              <a:off x="7148513" y="3714750"/>
              <a:ext cx="1924050" cy="344488"/>
            </a:xfrm>
            <a:prstGeom prst="wedgeRectCallout">
              <a:avLst>
                <a:gd name="adj1" fmla="val -55337"/>
                <a:gd name="adj2" fmla="val 19689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Effect!</a:t>
              </a:r>
            </a:p>
          </p:txBody>
        </p:sp>
      </p:grpSp>
      <p:grpSp>
        <p:nvGrpSpPr>
          <p:cNvPr id="3" name="Groep 381"/>
          <p:cNvGrpSpPr>
            <a:grpSpLocks/>
          </p:cNvGrpSpPr>
          <p:nvPr/>
        </p:nvGrpSpPr>
        <p:grpSpPr bwMode="auto">
          <a:xfrm>
            <a:off x="1071563" y="3714750"/>
            <a:ext cx="1385887" cy="1214438"/>
            <a:chOff x="1071538" y="3714752"/>
            <a:chExt cx="1385174" cy="1214446"/>
          </a:xfrm>
        </p:grpSpPr>
        <p:sp>
          <p:nvSpPr>
            <p:cNvPr id="48179" name="Tekstvak 380"/>
            <p:cNvSpPr txBox="1">
              <a:spLocks noChangeArrowheads="1"/>
            </p:cNvSpPr>
            <p:nvPr/>
          </p:nvSpPr>
          <p:spPr bwMode="auto">
            <a:xfrm>
              <a:off x="2071670" y="371475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2800"/>
                <a:t>?</a:t>
              </a:r>
            </a:p>
          </p:txBody>
        </p:sp>
        <p:sp>
          <p:nvSpPr>
            <p:cNvPr id="48180" name="Tekstvak 11"/>
            <p:cNvSpPr txBox="1">
              <a:spLocks noChangeArrowheads="1"/>
            </p:cNvSpPr>
            <p:nvPr/>
          </p:nvSpPr>
          <p:spPr bwMode="auto">
            <a:xfrm>
              <a:off x="1071538" y="4131238"/>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P&gt;.05</a:t>
              </a:r>
            </a:p>
          </p:txBody>
        </p:sp>
        <p:cxnSp>
          <p:nvCxnSpPr>
            <p:cNvPr id="14" name="Rechte verbindingslijn met pijl 13"/>
            <p:cNvCxnSpPr>
              <a:stCxn id="4" idx="3"/>
              <a:endCxn id="5" idx="2"/>
            </p:cNvCxnSpPr>
            <p:nvPr/>
          </p:nvCxnSpPr>
          <p:spPr>
            <a:xfrm flipV="1">
              <a:off x="1285740" y="4143380"/>
              <a:ext cx="928210" cy="785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ep 382"/>
          <p:cNvGrpSpPr>
            <a:grpSpLocks/>
          </p:cNvGrpSpPr>
          <p:nvPr/>
        </p:nvGrpSpPr>
        <p:grpSpPr bwMode="auto">
          <a:xfrm>
            <a:off x="2928938" y="1571625"/>
            <a:ext cx="1857375" cy="2000250"/>
            <a:chOff x="2928926" y="1571612"/>
            <a:chExt cx="1857388" cy="2000257"/>
          </a:xfrm>
        </p:grpSpPr>
        <p:sp>
          <p:nvSpPr>
            <p:cNvPr id="37" name="Rechthoek 36"/>
            <p:cNvSpPr/>
            <p:nvPr/>
          </p:nvSpPr>
          <p:spPr>
            <a:xfrm>
              <a:off x="3071802" y="1571612"/>
              <a:ext cx="1714512" cy="1143004"/>
            </a:xfrm>
            <a:prstGeom prst="rect">
              <a:avLst/>
            </a:prstGeom>
            <a:solidFill>
              <a:schemeClr val="bg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err="1">
                  <a:solidFill>
                    <a:srgbClr val="000000"/>
                  </a:solidFill>
                </a:rPr>
                <a:t>Add</a:t>
              </a:r>
              <a:r>
                <a:rPr lang="nl-NL" dirty="0">
                  <a:solidFill>
                    <a:srgbClr val="000000"/>
                  </a:solidFill>
                </a:rPr>
                <a:t> 10 cases</a:t>
              </a:r>
            </a:p>
          </p:txBody>
        </p:sp>
        <p:sp>
          <p:nvSpPr>
            <p:cNvPr id="48177" name="Tekstvak 25"/>
            <p:cNvSpPr txBox="1">
              <a:spLocks noChangeArrowheads="1"/>
            </p:cNvSpPr>
            <p:nvPr/>
          </p:nvSpPr>
          <p:spPr bwMode="auto">
            <a:xfrm>
              <a:off x="2928926" y="2714620"/>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P&gt;.05</a:t>
              </a:r>
            </a:p>
          </p:txBody>
        </p:sp>
        <p:cxnSp>
          <p:nvCxnSpPr>
            <p:cNvPr id="27" name="Rechte verbindingslijn met pijl 26"/>
            <p:cNvCxnSpPr>
              <a:stCxn id="5" idx="3"/>
              <a:endCxn id="37" idx="2"/>
            </p:cNvCxnSpPr>
            <p:nvPr/>
          </p:nvCxnSpPr>
          <p:spPr>
            <a:xfrm flipV="1">
              <a:off x="3071802" y="2714616"/>
              <a:ext cx="857256" cy="8572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ep 379"/>
          <p:cNvGrpSpPr>
            <a:grpSpLocks/>
          </p:cNvGrpSpPr>
          <p:nvPr/>
        </p:nvGrpSpPr>
        <p:grpSpPr bwMode="auto">
          <a:xfrm>
            <a:off x="3063875" y="3571874"/>
            <a:ext cx="2827798" cy="1000125"/>
            <a:chOff x="3063813" y="3571869"/>
            <a:chExt cx="3854957" cy="832052"/>
          </a:xfrm>
        </p:grpSpPr>
        <p:cxnSp>
          <p:nvCxnSpPr>
            <p:cNvPr id="28" name="Rechte verbindingslijn met pijl 27"/>
            <p:cNvCxnSpPr>
              <a:stCxn id="5" idx="3"/>
            </p:cNvCxnSpPr>
            <p:nvPr/>
          </p:nvCxnSpPr>
          <p:spPr>
            <a:xfrm>
              <a:off x="3071752" y="3571869"/>
              <a:ext cx="3847018" cy="8320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75" name="Tekstvak 28"/>
            <p:cNvSpPr txBox="1">
              <a:spLocks noChangeArrowheads="1"/>
            </p:cNvSpPr>
            <p:nvPr/>
          </p:nvSpPr>
          <p:spPr bwMode="auto">
            <a:xfrm>
              <a:off x="3063813" y="3702610"/>
              <a:ext cx="1179456" cy="30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dirty="0"/>
                <a:t>P&lt;.05</a:t>
              </a:r>
            </a:p>
          </p:txBody>
        </p:sp>
      </p:grpSp>
      <p:grpSp>
        <p:nvGrpSpPr>
          <p:cNvPr id="8" name="Groep 387"/>
          <p:cNvGrpSpPr>
            <a:grpSpLocks/>
          </p:cNvGrpSpPr>
          <p:nvPr/>
        </p:nvGrpSpPr>
        <p:grpSpPr bwMode="auto">
          <a:xfrm>
            <a:off x="4786313" y="2143125"/>
            <a:ext cx="1599274" cy="2094842"/>
            <a:chOff x="4786313" y="2143116"/>
            <a:chExt cx="1598824" cy="2093960"/>
          </a:xfrm>
        </p:grpSpPr>
        <p:cxnSp>
          <p:nvCxnSpPr>
            <p:cNvPr id="53" name="Rechte verbindingslijn met pijl 52"/>
            <p:cNvCxnSpPr>
              <a:stCxn id="37" idx="3"/>
            </p:cNvCxnSpPr>
            <p:nvPr/>
          </p:nvCxnSpPr>
          <p:spPr>
            <a:xfrm>
              <a:off x="4786313" y="2143116"/>
              <a:ext cx="1598824" cy="2093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73" name="Tekstvak 53"/>
            <p:cNvSpPr txBox="1">
              <a:spLocks noChangeArrowheads="1"/>
            </p:cNvSpPr>
            <p:nvPr/>
          </p:nvSpPr>
          <p:spPr bwMode="auto">
            <a:xfrm>
              <a:off x="5185731" y="2441545"/>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dirty="0"/>
                <a:t>P&lt;.05</a:t>
              </a:r>
            </a:p>
          </p:txBody>
        </p:sp>
      </p:grpSp>
      <p:sp>
        <p:nvSpPr>
          <p:cNvPr id="4" name="Rechthoek 3"/>
          <p:cNvSpPr/>
          <p:nvPr/>
        </p:nvSpPr>
        <p:spPr>
          <a:xfrm>
            <a:off x="71438" y="4572000"/>
            <a:ext cx="1214437" cy="714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err="1">
                <a:solidFill>
                  <a:srgbClr val="000000"/>
                </a:solidFill>
              </a:rPr>
              <a:t>Planned</a:t>
            </a:r>
            <a:endParaRPr lang="nl-NL" dirty="0">
              <a:solidFill>
                <a:srgbClr val="000000"/>
              </a:solidFill>
            </a:endParaRPr>
          </a:p>
          <a:p>
            <a:pPr algn="ctr">
              <a:defRPr/>
            </a:pPr>
            <a:r>
              <a:rPr lang="nl-NL" dirty="0" err="1">
                <a:solidFill>
                  <a:srgbClr val="000000"/>
                </a:solidFill>
              </a:rPr>
              <a:t>analysis</a:t>
            </a:r>
            <a:endParaRPr lang="nl-NL" dirty="0">
              <a:solidFill>
                <a:srgbClr val="000000"/>
              </a:solidFill>
            </a:endParaRPr>
          </a:p>
        </p:txBody>
      </p:sp>
      <p:grpSp>
        <p:nvGrpSpPr>
          <p:cNvPr id="9" name="Groep 376"/>
          <p:cNvGrpSpPr>
            <a:grpSpLocks/>
          </p:cNvGrpSpPr>
          <p:nvPr/>
        </p:nvGrpSpPr>
        <p:grpSpPr bwMode="auto">
          <a:xfrm>
            <a:off x="1285875" y="4929188"/>
            <a:ext cx="4857750" cy="595312"/>
            <a:chOff x="1285852" y="4929198"/>
            <a:chExt cx="4857784" cy="594618"/>
          </a:xfrm>
        </p:grpSpPr>
        <p:sp>
          <p:nvSpPr>
            <p:cNvPr id="48170" name="Tekstvak 24"/>
            <p:cNvSpPr txBox="1">
              <a:spLocks noChangeArrowheads="1"/>
            </p:cNvSpPr>
            <p:nvPr/>
          </p:nvSpPr>
          <p:spPr bwMode="auto">
            <a:xfrm>
              <a:off x="1285852" y="5000636"/>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P&lt;.05</a:t>
              </a:r>
            </a:p>
          </p:txBody>
        </p:sp>
        <p:cxnSp>
          <p:nvCxnSpPr>
            <p:cNvPr id="16" name="Rechte verbindingslijn met pijl 15"/>
            <p:cNvCxnSpPr>
              <a:stCxn id="4" idx="3"/>
            </p:cNvCxnSpPr>
            <p:nvPr/>
          </p:nvCxnSpPr>
          <p:spPr>
            <a:xfrm>
              <a:off x="1285852" y="4929198"/>
              <a:ext cx="4857784" cy="594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ep 397"/>
          <p:cNvGrpSpPr>
            <a:grpSpLocks/>
          </p:cNvGrpSpPr>
          <p:nvPr/>
        </p:nvGrpSpPr>
        <p:grpSpPr bwMode="auto">
          <a:xfrm>
            <a:off x="6572250" y="714375"/>
            <a:ext cx="937955" cy="3184321"/>
            <a:chOff x="6572199" y="714356"/>
            <a:chExt cx="937793" cy="3184343"/>
          </a:xfrm>
        </p:grpSpPr>
        <p:cxnSp>
          <p:nvCxnSpPr>
            <p:cNvPr id="359" name="Rechte verbindingslijn met pijl 358"/>
            <p:cNvCxnSpPr>
              <a:stCxn id="52" idx="3"/>
            </p:cNvCxnSpPr>
            <p:nvPr/>
          </p:nvCxnSpPr>
          <p:spPr>
            <a:xfrm>
              <a:off x="6572199" y="714356"/>
              <a:ext cx="430653" cy="31843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69" name="Tekstvak 359"/>
            <p:cNvSpPr txBox="1">
              <a:spLocks noChangeArrowheads="1"/>
            </p:cNvSpPr>
            <p:nvPr/>
          </p:nvSpPr>
          <p:spPr bwMode="auto">
            <a:xfrm>
              <a:off x="6716185" y="1428736"/>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dirty="0"/>
                <a:t>P&lt;.05</a:t>
              </a:r>
            </a:p>
          </p:txBody>
        </p:sp>
      </p:grpSp>
      <p:grpSp>
        <p:nvGrpSpPr>
          <p:cNvPr id="11" name="Groep 377"/>
          <p:cNvGrpSpPr>
            <a:grpSpLocks/>
          </p:cNvGrpSpPr>
          <p:nvPr/>
        </p:nvGrpSpPr>
        <p:grpSpPr bwMode="auto">
          <a:xfrm>
            <a:off x="7694613" y="5711825"/>
            <a:ext cx="1303337" cy="646113"/>
            <a:chOff x="7693904" y="5500702"/>
            <a:chExt cx="1304662" cy="646331"/>
          </a:xfrm>
        </p:grpSpPr>
        <p:cxnSp>
          <p:nvCxnSpPr>
            <p:cNvPr id="370" name="Rechte verbindingslijn met pijl 369"/>
            <p:cNvCxnSpPr/>
            <p:nvPr/>
          </p:nvCxnSpPr>
          <p:spPr>
            <a:xfrm>
              <a:off x="7693904" y="5524523"/>
              <a:ext cx="592739" cy="262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67" name="Tekstvak 373"/>
            <p:cNvSpPr txBox="1">
              <a:spLocks noChangeArrowheads="1"/>
            </p:cNvSpPr>
            <p:nvPr/>
          </p:nvSpPr>
          <p:spPr bwMode="auto">
            <a:xfrm>
              <a:off x="8215338" y="5500702"/>
              <a:ext cx="7832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Write </a:t>
              </a:r>
              <a:br>
                <a:rPr lang="nl-NL" sz="1800"/>
              </a:br>
              <a:r>
                <a:rPr lang="nl-NL" sz="1800"/>
                <a:t>paper</a:t>
              </a:r>
            </a:p>
          </p:txBody>
        </p:sp>
      </p:grpSp>
      <p:grpSp>
        <p:nvGrpSpPr>
          <p:cNvPr id="12" name="Groep 398"/>
          <p:cNvGrpSpPr>
            <a:grpSpLocks/>
          </p:cNvGrpSpPr>
          <p:nvPr/>
        </p:nvGrpSpPr>
        <p:grpSpPr bwMode="auto">
          <a:xfrm>
            <a:off x="6572251" y="142875"/>
            <a:ext cx="2953119" cy="1477328"/>
            <a:chOff x="6572264" y="142852"/>
            <a:chExt cx="2953811" cy="1477444"/>
          </a:xfrm>
        </p:grpSpPr>
        <p:cxnSp>
          <p:nvCxnSpPr>
            <p:cNvPr id="366" name="Rechte verbindingslijn met pijl 365"/>
            <p:cNvCxnSpPr>
              <a:stCxn id="52" idx="3"/>
            </p:cNvCxnSpPr>
            <p:nvPr/>
          </p:nvCxnSpPr>
          <p:spPr>
            <a:xfrm flipV="1">
              <a:off x="6572264" y="428624"/>
              <a:ext cx="1286177" cy="2857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64" name="Tekstvak 368"/>
            <p:cNvSpPr txBox="1">
              <a:spLocks noChangeArrowheads="1"/>
            </p:cNvSpPr>
            <p:nvPr/>
          </p:nvSpPr>
          <p:spPr bwMode="auto">
            <a:xfrm>
              <a:off x="6643702" y="214290"/>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P&gt;.05</a:t>
              </a:r>
            </a:p>
          </p:txBody>
        </p:sp>
        <p:sp>
          <p:nvSpPr>
            <p:cNvPr id="48165" name="Tekstvak 374"/>
            <p:cNvSpPr txBox="1">
              <a:spLocks noChangeArrowheads="1"/>
            </p:cNvSpPr>
            <p:nvPr/>
          </p:nvSpPr>
          <p:spPr bwMode="auto">
            <a:xfrm>
              <a:off x="7694890" y="142852"/>
              <a:ext cx="1831185" cy="14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dirty="0"/>
                <a:t>   Call </a:t>
              </a:r>
              <a:r>
                <a:rPr lang="nl-NL" sz="1800" dirty="0" err="1"/>
                <a:t>this</a:t>
              </a:r>
              <a:r>
                <a:rPr lang="nl-NL" sz="1800" dirty="0"/>
                <a:t> a  “</a:t>
              </a:r>
              <a:r>
                <a:rPr lang="nl-NL" sz="1800" dirty="0" err="1"/>
                <a:t>failed</a:t>
              </a:r>
              <a:r>
                <a:rPr lang="nl-NL" sz="1800" dirty="0"/>
                <a:t> </a:t>
              </a:r>
              <a:r>
                <a:rPr lang="nl-NL" sz="1800" dirty="0" err="1"/>
                <a:t>study</a:t>
              </a:r>
              <a:r>
                <a:rPr lang="nl-NL" sz="1800" dirty="0"/>
                <a:t>”</a:t>
              </a:r>
            </a:p>
            <a:p>
              <a:pPr eaLnBrk="1" hangingPunct="1"/>
              <a:endParaRPr lang="nl-NL" sz="1800" dirty="0"/>
            </a:p>
            <a:p>
              <a:pPr eaLnBrk="1" hangingPunct="1"/>
              <a:r>
                <a:rPr lang="nl-NL" sz="1800" dirty="0" err="1"/>
                <a:t>Perform</a:t>
              </a:r>
              <a:r>
                <a:rPr lang="nl-NL" sz="1800" dirty="0"/>
                <a:t> </a:t>
              </a:r>
              <a:br>
                <a:rPr lang="nl-NL" sz="1800" dirty="0"/>
              </a:br>
              <a:r>
                <a:rPr lang="nl-NL" sz="1800" dirty="0"/>
                <a:t>new </a:t>
              </a:r>
              <a:r>
                <a:rPr lang="nl-NL" sz="1800" dirty="0" err="1"/>
                <a:t>study</a:t>
              </a:r>
              <a:endParaRPr lang="nl-NL" sz="1800" dirty="0"/>
            </a:p>
          </p:txBody>
        </p:sp>
      </p:grpSp>
      <p:sp>
        <p:nvSpPr>
          <p:cNvPr id="5" name="Rechthoek 4"/>
          <p:cNvSpPr/>
          <p:nvPr/>
        </p:nvSpPr>
        <p:spPr>
          <a:xfrm>
            <a:off x="1357313" y="3000375"/>
            <a:ext cx="1714500" cy="1143000"/>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err="1">
                <a:solidFill>
                  <a:srgbClr val="000000"/>
                </a:solidFill>
              </a:rPr>
              <a:t>Redo</a:t>
            </a:r>
            <a:r>
              <a:rPr lang="nl-NL" dirty="0">
                <a:solidFill>
                  <a:srgbClr val="000000"/>
                </a:solidFill>
              </a:rPr>
              <a:t> </a:t>
            </a:r>
            <a:r>
              <a:rPr lang="nl-NL" dirty="0" err="1">
                <a:solidFill>
                  <a:srgbClr val="000000"/>
                </a:solidFill>
              </a:rPr>
              <a:t>analysis</a:t>
            </a:r>
            <a:r>
              <a:rPr lang="nl-NL" dirty="0">
                <a:solidFill>
                  <a:srgbClr val="000000"/>
                </a:solidFill>
              </a:rPr>
              <a:t> </a:t>
            </a:r>
            <a:r>
              <a:rPr lang="nl-NL" dirty="0" err="1">
                <a:solidFill>
                  <a:srgbClr val="000000"/>
                </a:solidFill>
              </a:rPr>
              <a:t>with</a:t>
            </a:r>
            <a:r>
              <a:rPr lang="nl-NL" dirty="0">
                <a:solidFill>
                  <a:srgbClr val="000000"/>
                </a:solidFill>
              </a:rPr>
              <a:t> </a:t>
            </a:r>
            <a:r>
              <a:rPr lang="nl-NL" dirty="0" err="1">
                <a:solidFill>
                  <a:srgbClr val="000000"/>
                </a:solidFill>
              </a:rPr>
              <a:t>adapted</a:t>
            </a:r>
            <a:endParaRPr lang="nl-NL" dirty="0">
              <a:solidFill>
                <a:srgbClr val="000000"/>
              </a:solidFill>
            </a:endParaRPr>
          </a:p>
          <a:p>
            <a:pPr algn="ctr">
              <a:defRPr/>
            </a:pPr>
            <a:r>
              <a:rPr lang="nl-NL" dirty="0" err="1">
                <a:solidFill>
                  <a:srgbClr val="000000"/>
                </a:solidFill>
              </a:rPr>
              <a:t>dependent</a:t>
            </a:r>
            <a:r>
              <a:rPr lang="nl-NL" dirty="0">
                <a:solidFill>
                  <a:srgbClr val="000000"/>
                </a:solidFill>
              </a:rPr>
              <a:t> var. </a:t>
            </a:r>
          </a:p>
        </p:txBody>
      </p:sp>
      <p:grpSp>
        <p:nvGrpSpPr>
          <p:cNvPr id="13" name="Groep 386"/>
          <p:cNvGrpSpPr>
            <a:grpSpLocks/>
          </p:cNvGrpSpPr>
          <p:nvPr/>
        </p:nvGrpSpPr>
        <p:grpSpPr bwMode="auto">
          <a:xfrm>
            <a:off x="677863" y="2143125"/>
            <a:ext cx="2393950" cy="2428875"/>
            <a:chOff x="678630" y="2143115"/>
            <a:chExt cx="2393173" cy="2428893"/>
          </a:xfrm>
        </p:grpSpPr>
        <p:cxnSp>
          <p:nvCxnSpPr>
            <p:cNvPr id="42" name="Gebogen verbindingslijn 38"/>
            <p:cNvCxnSpPr>
              <a:stCxn id="37" idx="1"/>
              <a:endCxn id="4" idx="0"/>
            </p:cNvCxnSpPr>
            <p:nvPr/>
          </p:nvCxnSpPr>
          <p:spPr>
            <a:xfrm rot="10800000" flipV="1">
              <a:off x="678630" y="2143115"/>
              <a:ext cx="2393173" cy="2428893"/>
            </a:xfrm>
            <a:prstGeom prst="bentConnector2">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4" name="Gebogen verbindingslijn 38"/>
            <p:cNvCxnSpPr>
              <a:stCxn id="37" idx="1"/>
              <a:endCxn id="5" idx="0"/>
            </p:cNvCxnSpPr>
            <p:nvPr/>
          </p:nvCxnSpPr>
          <p:spPr>
            <a:xfrm rot="10800000" flipV="1">
              <a:off x="2214831" y="2143115"/>
              <a:ext cx="856972" cy="857256"/>
            </a:xfrm>
            <a:prstGeom prst="bentConnector2">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5" name="Groep 389"/>
          <p:cNvGrpSpPr>
            <a:grpSpLocks/>
          </p:cNvGrpSpPr>
          <p:nvPr/>
        </p:nvGrpSpPr>
        <p:grpSpPr bwMode="auto">
          <a:xfrm>
            <a:off x="4635500" y="857250"/>
            <a:ext cx="1444625" cy="1285875"/>
            <a:chOff x="4635449" y="857232"/>
            <a:chExt cx="1444738" cy="1285884"/>
          </a:xfrm>
        </p:grpSpPr>
        <p:cxnSp>
          <p:nvCxnSpPr>
            <p:cNvPr id="70" name="Rechte verbindingslijn met pijl 69"/>
            <p:cNvCxnSpPr>
              <a:stCxn id="37" idx="3"/>
              <a:endCxn id="52" idx="2"/>
            </p:cNvCxnSpPr>
            <p:nvPr/>
          </p:nvCxnSpPr>
          <p:spPr>
            <a:xfrm flipV="1">
              <a:off x="4786274" y="1285860"/>
              <a:ext cx="928760" cy="857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59" name="Tekstvak 357"/>
            <p:cNvSpPr txBox="1">
              <a:spLocks noChangeArrowheads="1"/>
            </p:cNvSpPr>
            <p:nvPr/>
          </p:nvSpPr>
          <p:spPr bwMode="auto">
            <a:xfrm>
              <a:off x="4635449" y="1214422"/>
              <a:ext cx="79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nl-NL" sz="1800"/>
                <a:t>P&gt;.05</a:t>
              </a:r>
            </a:p>
          </p:txBody>
        </p:sp>
        <p:sp>
          <p:nvSpPr>
            <p:cNvPr id="48160" name="Tekstvak 388"/>
            <p:cNvSpPr txBox="1">
              <a:spLocks noChangeArrowheads="1"/>
            </p:cNvSpPr>
            <p:nvPr/>
          </p:nvSpPr>
          <p:spPr bwMode="auto">
            <a:xfrm>
              <a:off x="5286380" y="857232"/>
              <a:ext cx="793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nl-NL" sz="2800"/>
                <a:t>?</a:t>
              </a:r>
            </a:p>
          </p:txBody>
        </p:sp>
      </p:grpSp>
      <p:sp>
        <p:nvSpPr>
          <p:cNvPr id="52" name="Rechthoek 51"/>
          <p:cNvSpPr/>
          <p:nvPr/>
        </p:nvSpPr>
        <p:spPr>
          <a:xfrm>
            <a:off x="4857750" y="142875"/>
            <a:ext cx="1714500" cy="1143000"/>
          </a:xfrm>
          <a:prstGeom prst="rect">
            <a:avLst/>
          </a:prstGeom>
          <a:solidFill>
            <a:schemeClr val="bg1">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err="1">
                <a:solidFill>
                  <a:srgbClr val="000000"/>
                </a:solidFill>
              </a:rPr>
              <a:t>Remove</a:t>
            </a:r>
            <a:r>
              <a:rPr lang="nl-NL" dirty="0">
                <a:solidFill>
                  <a:srgbClr val="000000"/>
                </a:solidFill>
              </a:rPr>
              <a:t> </a:t>
            </a:r>
            <a:r>
              <a:rPr lang="nl-NL" dirty="0" err="1">
                <a:solidFill>
                  <a:srgbClr val="000000"/>
                </a:solidFill>
              </a:rPr>
              <a:t>outliers</a:t>
            </a:r>
            <a:r>
              <a:rPr lang="nl-NL" dirty="0">
                <a:solidFill>
                  <a:srgbClr val="000000"/>
                </a:solidFill>
              </a:rPr>
              <a:t> (</a:t>
            </a:r>
            <a:r>
              <a:rPr lang="nl-NL" dirty="0" err="1">
                <a:solidFill>
                  <a:srgbClr val="000000"/>
                </a:solidFill>
              </a:rPr>
              <a:t>Z</a:t>
            </a:r>
            <a:r>
              <a:rPr lang="nl-NL" dirty="0">
                <a:solidFill>
                  <a:srgbClr val="000000"/>
                </a:solidFill>
              </a:rPr>
              <a:t> &gt; |2|)</a:t>
            </a:r>
          </a:p>
        </p:txBody>
      </p:sp>
      <p:grpSp>
        <p:nvGrpSpPr>
          <p:cNvPr id="17" name="Groep 396"/>
          <p:cNvGrpSpPr>
            <a:grpSpLocks/>
          </p:cNvGrpSpPr>
          <p:nvPr/>
        </p:nvGrpSpPr>
        <p:grpSpPr bwMode="auto">
          <a:xfrm>
            <a:off x="677863" y="714375"/>
            <a:ext cx="4179887" cy="3857625"/>
            <a:chOff x="678630" y="714355"/>
            <a:chExt cx="4179123" cy="3857653"/>
          </a:xfrm>
        </p:grpSpPr>
        <p:cxnSp>
          <p:nvCxnSpPr>
            <p:cNvPr id="74" name="Gebogen verbindingslijn 38"/>
            <p:cNvCxnSpPr>
              <a:stCxn id="52" idx="1"/>
              <a:endCxn id="4" idx="0"/>
            </p:cNvCxnSpPr>
            <p:nvPr/>
          </p:nvCxnSpPr>
          <p:spPr>
            <a:xfrm rot="10800000" flipV="1">
              <a:off x="678630" y="714355"/>
              <a:ext cx="4179123" cy="3857653"/>
            </a:xfrm>
            <a:prstGeom prst="bentConnector2">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1" name="Gebogen verbindingslijn 38"/>
            <p:cNvCxnSpPr>
              <a:stCxn id="52" idx="1"/>
              <a:endCxn id="5" idx="0"/>
            </p:cNvCxnSpPr>
            <p:nvPr/>
          </p:nvCxnSpPr>
          <p:spPr>
            <a:xfrm rot="10800000" flipV="1">
              <a:off x="2215049" y="714355"/>
              <a:ext cx="2642704" cy="2286017"/>
            </a:xfrm>
            <a:prstGeom prst="bentConnector2">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4" name="Gebogen verbindingslijn 38"/>
            <p:cNvCxnSpPr>
              <a:stCxn id="52" idx="1"/>
              <a:endCxn id="37" idx="0"/>
            </p:cNvCxnSpPr>
            <p:nvPr/>
          </p:nvCxnSpPr>
          <p:spPr>
            <a:xfrm rot="10800000" flipV="1">
              <a:off x="3929236" y="714355"/>
              <a:ext cx="928517" cy="857256"/>
            </a:xfrm>
            <a:prstGeom prst="bentConnector2">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8146" name="TextBox 46"/>
          <p:cNvSpPr txBox="1">
            <a:spLocks noChangeArrowheads="1"/>
          </p:cNvSpPr>
          <p:nvPr/>
        </p:nvSpPr>
        <p:spPr bwMode="auto">
          <a:xfrm>
            <a:off x="228600" y="152400"/>
            <a:ext cx="2775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dirty="0"/>
              <a:t>Motivated data analysis</a:t>
            </a:r>
          </a:p>
        </p:txBody>
      </p:sp>
      <p:sp>
        <p:nvSpPr>
          <p:cNvPr id="55" name="Rectangle 6"/>
          <p:cNvSpPr>
            <a:spLocks noChangeArrowheads="1"/>
          </p:cNvSpPr>
          <p:nvPr/>
        </p:nvSpPr>
        <p:spPr bwMode="auto">
          <a:xfrm>
            <a:off x="137817" y="5956122"/>
            <a:ext cx="8077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Bakker, M., van </a:t>
            </a:r>
            <a:r>
              <a:rPr lang="en-US" sz="1200" dirty="0" err="1"/>
              <a:t>Dijk</a:t>
            </a:r>
            <a:r>
              <a:rPr lang="en-US" sz="1200" dirty="0"/>
              <a:t>, A, &amp; Wicherts, J. M. (2012). The Rules of the Game Called</a:t>
            </a:r>
          </a:p>
          <a:p>
            <a:r>
              <a:rPr lang="en-US" sz="1200" dirty="0"/>
              <a:t> Psychological Science. </a:t>
            </a:r>
            <a:r>
              <a:rPr lang="en-US" sz="1200" i="1" dirty="0"/>
              <a:t>Perspectives on Psychological Science, 7, </a:t>
            </a:r>
            <a:r>
              <a:rPr lang="en-US" sz="1200" dirty="0"/>
              <a:t>543-554.</a:t>
            </a:r>
          </a:p>
          <a:p>
            <a:r>
              <a:rPr lang="en-US" sz="1200" dirty="0"/>
              <a:t>Simmons, J. P., Nelson, L. D., &amp; </a:t>
            </a:r>
            <a:r>
              <a:rPr lang="en-US" sz="1200" dirty="0" err="1"/>
              <a:t>Simonsohn</a:t>
            </a:r>
            <a:r>
              <a:rPr lang="en-US" sz="1200" dirty="0"/>
              <a:t>, U. (2011). False-positive psychology. </a:t>
            </a:r>
          </a:p>
          <a:p>
            <a:r>
              <a:rPr lang="en-US" sz="1200" i="1" dirty="0"/>
              <a:t>Psychological Science, 22</a:t>
            </a:r>
            <a:r>
              <a:rPr lang="en-US" sz="1200" dirty="0"/>
              <a:t>, 1359 –1366.</a:t>
            </a:r>
          </a:p>
          <a:p>
            <a:endParaRPr lang="en-US" sz="1200" i="1" dirty="0"/>
          </a:p>
        </p:txBody>
      </p:sp>
    </p:spTree>
    <p:extLst>
      <p:ext uri="{BB962C8B-B14F-4D97-AF65-F5344CB8AC3E}">
        <p14:creationId xmlns:p14="http://schemas.microsoft.com/office/powerpoint/2010/main" val="250890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8113" y="3163669"/>
            <a:ext cx="2526141" cy="646331"/>
          </a:xfrm>
          <a:prstGeom prst="rect">
            <a:avLst/>
          </a:prstGeom>
          <a:noFill/>
          <a:ln>
            <a:noFill/>
          </a:ln>
        </p:spPr>
        <p:txBody>
          <a:bodyPr wrap="none" rtlCol="0">
            <a:spAutoFit/>
          </a:bodyPr>
          <a:lstStyle/>
          <a:p>
            <a:pPr marL="342900" indent="-342900">
              <a:buAutoNum type="arabicPeriod"/>
            </a:pPr>
            <a:r>
              <a:rPr lang="en-US" dirty="0">
                <a:solidFill>
                  <a:srgbClr val="000000"/>
                </a:solidFill>
              </a:rPr>
              <a:t>Write down thoughts</a:t>
            </a:r>
            <a:br>
              <a:rPr lang="en-US" dirty="0">
                <a:solidFill>
                  <a:srgbClr val="000000"/>
                </a:solidFill>
              </a:rPr>
            </a:br>
            <a:r>
              <a:rPr lang="en-US" dirty="0">
                <a:solidFill>
                  <a:srgbClr val="000000"/>
                </a:solidFill>
              </a:rPr>
              <a:t>for yourself</a:t>
            </a:r>
          </a:p>
        </p:txBody>
      </p:sp>
      <p:graphicFrame>
        <p:nvGraphicFramePr>
          <p:cNvPr id="4" name="Diagram 3"/>
          <p:cNvGraphicFramePr/>
          <p:nvPr>
            <p:extLst>
              <p:ext uri="{D42A27DB-BD31-4B8C-83A1-F6EECF244321}">
                <p14:modId xmlns:p14="http://schemas.microsoft.com/office/powerpoint/2010/main" val="118709241"/>
              </p:ext>
            </p:extLst>
          </p:nvPr>
        </p:nvGraphicFramePr>
        <p:xfrm>
          <a:off x="562098" y="1447800"/>
          <a:ext cx="7966010" cy="151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7200" y="285007"/>
            <a:ext cx="6421951" cy="892552"/>
          </a:xfrm>
          <a:prstGeom prst="rect">
            <a:avLst/>
          </a:prstGeom>
          <a:noFill/>
        </p:spPr>
        <p:txBody>
          <a:bodyPr wrap="none" rtlCol="0">
            <a:spAutoFit/>
          </a:bodyPr>
          <a:lstStyle/>
          <a:p>
            <a:r>
              <a:rPr lang="en-US" sz="2600" dirty="0">
                <a:latin typeface="Ubuntu Light" panose="020B0304030602030204" pitchFamily="34" charset="0"/>
              </a:rPr>
              <a:t>How can we address publication bias and </a:t>
            </a:r>
          </a:p>
          <a:p>
            <a:r>
              <a:rPr lang="en-US" sz="2600" dirty="0">
                <a:latin typeface="Ubuntu Light" panose="020B0304030602030204" pitchFamily="34" charset="0"/>
              </a:rPr>
              <a:t>questionable research practices?</a:t>
            </a:r>
          </a:p>
        </p:txBody>
      </p:sp>
      <p:sp>
        <p:nvSpPr>
          <p:cNvPr id="16" name="TextBox 15"/>
          <p:cNvSpPr txBox="1"/>
          <p:nvPr/>
        </p:nvSpPr>
        <p:spPr>
          <a:xfrm>
            <a:off x="3049327" y="3115270"/>
            <a:ext cx="2530501" cy="923330"/>
          </a:xfrm>
          <a:prstGeom prst="rect">
            <a:avLst/>
          </a:prstGeom>
          <a:noFill/>
          <a:ln>
            <a:noFill/>
          </a:ln>
        </p:spPr>
        <p:txBody>
          <a:bodyPr wrap="none" rtlCol="0">
            <a:spAutoFit/>
          </a:bodyPr>
          <a:lstStyle/>
          <a:p>
            <a:pPr marL="342900" indent="-342900">
              <a:buFont typeface="+mj-lt"/>
              <a:buAutoNum type="arabicPeriod" startAt="2"/>
            </a:pPr>
            <a:r>
              <a:rPr lang="en-US" dirty="0">
                <a:solidFill>
                  <a:srgbClr val="000000"/>
                </a:solidFill>
              </a:rPr>
              <a:t>Discuss with your </a:t>
            </a:r>
            <a:br>
              <a:rPr lang="en-US" dirty="0">
                <a:solidFill>
                  <a:srgbClr val="000000"/>
                </a:solidFill>
              </a:rPr>
            </a:br>
            <a:r>
              <a:rPr lang="en-US" dirty="0">
                <a:solidFill>
                  <a:srgbClr val="000000"/>
                </a:solidFill>
              </a:rPr>
              <a:t>neighbor – exchange </a:t>
            </a:r>
            <a:br>
              <a:rPr lang="en-US" dirty="0">
                <a:solidFill>
                  <a:srgbClr val="000000"/>
                </a:solidFill>
              </a:rPr>
            </a:br>
            <a:r>
              <a:rPr lang="en-US" dirty="0">
                <a:solidFill>
                  <a:srgbClr val="000000"/>
                </a:solidFill>
              </a:rPr>
              <a:t>thoughts</a:t>
            </a:r>
          </a:p>
        </p:txBody>
      </p:sp>
      <p:sp>
        <p:nvSpPr>
          <p:cNvPr id="17" name="TextBox 16"/>
          <p:cNvSpPr txBox="1"/>
          <p:nvPr/>
        </p:nvSpPr>
        <p:spPr>
          <a:xfrm>
            <a:off x="5894516" y="3048000"/>
            <a:ext cx="2186304" cy="369332"/>
          </a:xfrm>
          <a:prstGeom prst="rect">
            <a:avLst/>
          </a:prstGeom>
          <a:noFill/>
          <a:ln>
            <a:noFill/>
          </a:ln>
        </p:spPr>
        <p:txBody>
          <a:bodyPr wrap="none" rtlCol="0">
            <a:spAutoFit/>
          </a:bodyPr>
          <a:lstStyle/>
          <a:p>
            <a:pPr marL="342900" indent="-342900">
              <a:buFont typeface="+mj-lt"/>
              <a:buAutoNum type="arabicPeriod" startAt="3"/>
            </a:pPr>
            <a:r>
              <a:rPr lang="en-US" dirty="0">
                <a:solidFill>
                  <a:srgbClr val="000000"/>
                </a:solidFill>
              </a:rPr>
              <a:t>Share with others</a:t>
            </a:r>
          </a:p>
        </p:txBody>
      </p:sp>
    </p:spTree>
    <p:extLst>
      <p:ext uri="{BB962C8B-B14F-4D97-AF65-F5344CB8AC3E}">
        <p14:creationId xmlns:p14="http://schemas.microsoft.com/office/powerpoint/2010/main" val="2373907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b="1" dirty="0"/>
              <a:t>Increased statistical power</a:t>
            </a:r>
            <a:br>
              <a:rPr lang="en-US" sz="2800" b="1" dirty="0"/>
            </a:br>
            <a:r>
              <a:rPr lang="en-US" sz="2400" b="1" dirty="0"/>
              <a:t>(Simmons, Nelson, &amp; </a:t>
            </a:r>
            <a:r>
              <a:rPr lang="en-US" sz="2400" b="1" dirty="0" err="1"/>
              <a:t>Simonsohn</a:t>
            </a:r>
            <a:r>
              <a:rPr lang="en-US" sz="2400" b="1" dirty="0"/>
              <a:t>, 2011)</a:t>
            </a:r>
          </a:p>
        </p:txBody>
      </p:sp>
      <p:sp>
        <p:nvSpPr>
          <p:cNvPr id="3" name="Content Placeholder 2"/>
          <p:cNvSpPr>
            <a:spLocks noGrp="1"/>
          </p:cNvSpPr>
          <p:nvPr>
            <p:ph idx="1"/>
          </p:nvPr>
        </p:nvSpPr>
        <p:spPr>
          <a:xfrm>
            <a:off x="457200" y="1905000"/>
            <a:ext cx="8229600" cy="4525963"/>
          </a:xfrm>
        </p:spPr>
        <p:txBody>
          <a:bodyPr>
            <a:normAutofit lnSpcReduction="10000"/>
          </a:bodyPr>
          <a:lstStyle/>
          <a:p>
            <a:r>
              <a:rPr lang="en-US" sz="2400" dirty="0"/>
              <a:t>Studies with small samples provide lots of statistical noise that facilitates poor research practices and spurious findings</a:t>
            </a:r>
          </a:p>
          <a:p>
            <a:endParaRPr lang="en-US" sz="2400" dirty="0"/>
          </a:p>
          <a:p>
            <a:r>
              <a:rPr lang="en-US" sz="2400" dirty="0"/>
              <a:t>The median experimental study in social psychology has an       </a:t>
            </a:r>
            <a:r>
              <a:rPr lang="en-US" sz="2400" i="1" dirty="0"/>
              <a:t>N</a:t>
            </a:r>
            <a:r>
              <a:rPr lang="en-US" sz="2400" dirty="0"/>
              <a:t> of 20 per cell</a:t>
            </a:r>
          </a:p>
          <a:p>
            <a:endParaRPr lang="en-US" sz="2400" dirty="0"/>
          </a:p>
          <a:p>
            <a:r>
              <a:rPr lang="en-US" sz="2400" dirty="0"/>
              <a:t>What can you reliably detect with this sample size? </a:t>
            </a:r>
            <a:r>
              <a:rPr lang="en-US" sz="2400" i="1" dirty="0"/>
              <a:t>N</a:t>
            </a:r>
            <a:r>
              <a:rPr lang="en-US" sz="2400" dirty="0"/>
              <a:t>=20 per cell is enough for:</a:t>
            </a:r>
          </a:p>
          <a:p>
            <a:pPr lvl="1"/>
            <a:r>
              <a:rPr lang="en-US" sz="2400" dirty="0"/>
              <a:t>Men taller than women (</a:t>
            </a:r>
            <a:r>
              <a:rPr lang="en-US" sz="2400" i="1" dirty="0"/>
              <a:t>N</a:t>
            </a:r>
            <a:r>
              <a:rPr lang="en-US" sz="2400" dirty="0"/>
              <a:t>=6)</a:t>
            </a:r>
          </a:p>
          <a:p>
            <a:pPr lvl="1"/>
            <a:r>
              <a:rPr lang="en-US" sz="2400" dirty="0"/>
              <a:t>People above median age closer to retirement (</a:t>
            </a:r>
            <a:r>
              <a:rPr lang="en-US" sz="2400" i="1" dirty="0"/>
              <a:t>N</a:t>
            </a:r>
            <a:r>
              <a:rPr lang="en-US" sz="2400" dirty="0"/>
              <a:t>=10)</a:t>
            </a:r>
          </a:p>
          <a:p>
            <a:pPr lvl="1"/>
            <a:r>
              <a:rPr lang="en-US" sz="2400" dirty="0"/>
              <a:t>Women own more shoes than men (</a:t>
            </a:r>
            <a:r>
              <a:rPr lang="en-US" sz="2400" i="1" dirty="0"/>
              <a:t>N</a:t>
            </a:r>
            <a:r>
              <a:rPr lang="en-US" sz="2400" dirty="0"/>
              <a:t> = 15)</a:t>
            </a:r>
          </a:p>
          <a:p>
            <a:endParaRPr lang="en-US" sz="2400" dirty="0"/>
          </a:p>
          <a:p>
            <a:endParaRPr lang="en-US" sz="2400" dirty="0"/>
          </a:p>
        </p:txBody>
      </p:sp>
    </p:spTree>
    <p:extLst>
      <p:ext uri="{BB962C8B-B14F-4D97-AF65-F5344CB8AC3E}">
        <p14:creationId xmlns:p14="http://schemas.microsoft.com/office/powerpoint/2010/main" val="2439580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t>N = 20 per cell is </a:t>
            </a:r>
            <a:r>
              <a:rPr lang="en-US" sz="2800" b="1" u="sng" dirty="0">
                <a:solidFill>
                  <a:srgbClr val="FF0000"/>
                </a:solidFill>
              </a:rPr>
              <a:t>not</a:t>
            </a:r>
            <a:r>
              <a:rPr lang="en-US" sz="2800" b="1" dirty="0"/>
              <a:t> enough to detect that</a:t>
            </a:r>
            <a:endParaRPr lang="en-US" sz="2800" dirty="0"/>
          </a:p>
        </p:txBody>
      </p:sp>
      <p:sp>
        <p:nvSpPr>
          <p:cNvPr id="3" name="Content Placeholder 2"/>
          <p:cNvSpPr>
            <a:spLocks noGrp="1"/>
          </p:cNvSpPr>
          <p:nvPr>
            <p:ph idx="1"/>
          </p:nvPr>
        </p:nvSpPr>
        <p:spPr>
          <a:xfrm>
            <a:off x="457200" y="1219200"/>
            <a:ext cx="8229600" cy="4525963"/>
          </a:xfrm>
        </p:spPr>
        <p:txBody>
          <a:bodyPr>
            <a:noAutofit/>
          </a:bodyPr>
          <a:lstStyle/>
          <a:p>
            <a:r>
              <a:rPr lang="en-US" sz="2400" dirty="0"/>
              <a:t>People who like spicy food are more likely to like Indian food (</a:t>
            </a:r>
            <a:r>
              <a:rPr lang="en-US" sz="2400" i="1" dirty="0"/>
              <a:t>N</a:t>
            </a:r>
            <a:r>
              <a:rPr lang="en-US" sz="2400" dirty="0"/>
              <a:t> = 27 per cell)</a:t>
            </a:r>
          </a:p>
          <a:p>
            <a:endParaRPr lang="en-US" sz="2000" dirty="0"/>
          </a:p>
          <a:p>
            <a:r>
              <a:rPr lang="en-US" sz="2400" dirty="0"/>
              <a:t>Liberals rate social equality as more important than do conservatives (</a:t>
            </a:r>
            <a:r>
              <a:rPr lang="en-US" sz="2400" i="1" dirty="0"/>
              <a:t>N</a:t>
            </a:r>
            <a:r>
              <a:rPr lang="en-US" sz="2400" dirty="0"/>
              <a:t> = 34 per cell)</a:t>
            </a:r>
          </a:p>
          <a:p>
            <a:endParaRPr lang="en-US" sz="2000" dirty="0"/>
          </a:p>
          <a:p>
            <a:r>
              <a:rPr lang="en-US" sz="2400" dirty="0"/>
              <a:t>People who like eggs report eating egg salad more often          (</a:t>
            </a:r>
            <a:r>
              <a:rPr lang="en-US" sz="2400" i="1" dirty="0"/>
              <a:t>N</a:t>
            </a:r>
            <a:r>
              <a:rPr lang="en-US" sz="2400" dirty="0"/>
              <a:t> = 47 per cell)</a:t>
            </a:r>
          </a:p>
          <a:p>
            <a:endParaRPr lang="en-US" sz="2000" dirty="0"/>
          </a:p>
          <a:p>
            <a:r>
              <a:rPr lang="en-US" sz="2400" dirty="0"/>
              <a:t>Men weigh more than women (</a:t>
            </a:r>
            <a:r>
              <a:rPr lang="en-US" sz="2400" i="1" dirty="0"/>
              <a:t>N</a:t>
            </a:r>
            <a:r>
              <a:rPr lang="en-US" sz="2400" dirty="0"/>
              <a:t> = 47 per cell)</a:t>
            </a:r>
          </a:p>
          <a:p>
            <a:endParaRPr lang="en-US" sz="2000" dirty="0"/>
          </a:p>
          <a:p>
            <a:r>
              <a:rPr lang="en-US" sz="2400" dirty="0"/>
              <a:t>Smokers think smoking is less likely to kill someone than do non-smokers (</a:t>
            </a:r>
            <a:r>
              <a:rPr lang="en-US" sz="2400" i="1" dirty="0"/>
              <a:t>N</a:t>
            </a:r>
            <a:r>
              <a:rPr lang="en-US" sz="2400" dirty="0"/>
              <a:t> = 146 per cell)</a:t>
            </a:r>
          </a:p>
          <a:p>
            <a:endParaRPr lang="en-US" sz="2400" dirty="0"/>
          </a:p>
          <a:p>
            <a:endParaRPr lang="en-US" sz="2400" dirty="0"/>
          </a:p>
        </p:txBody>
      </p:sp>
    </p:spTree>
    <p:extLst>
      <p:ext uri="{BB962C8B-B14F-4D97-AF65-F5344CB8AC3E}">
        <p14:creationId xmlns:p14="http://schemas.microsoft.com/office/powerpoint/2010/main" val="1013603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endParaRPr lang="en-US" sz="2400" dirty="0"/>
          </a:p>
          <a:p>
            <a:r>
              <a:rPr lang="en-US" sz="2400" dirty="0"/>
              <a:t>Are you studying a bigger effect than “Men weigh more than women?”</a:t>
            </a:r>
          </a:p>
          <a:p>
            <a:endParaRPr lang="en-US" sz="2400" dirty="0"/>
          </a:p>
          <a:p>
            <a:r>
              <a:rPr lang="en-US" sz="2400" dirty="0"/>
              <a:t>If not, use more than 50 subjects per cell</a:t>
            </a:r>
          </a:p>
          <a:p>
            <a:endParaRPr lang="en-US" sz="2400" dirty="0"/>
          </a:p>
          <a:p>
            <a:endParaRPr lang="en-US" sz="2400" dirty="0"/>
          </a:p>
        </p:txBody>
      </p:sp>
      <p:sp>
        <p:nvSpPr>
          <p:cNvPr id="6" name="Title 1"/>
          <p:cNvSpPr>
            <a:spLocks noGrp="1"/>
          </p:cNvSpPr>
          <p:nvPr>
            <p:ph type="title"/>
          </p:nvPr>
        </p:nvSpPr>
        <p:spPr>
          <a:xfrm>
            <a:off x="457200" y="304800"/>
            <a:ext cx="8229600" cy="1143000"/>
          </a:xfrm>
        </p:spPr>
        <p:txBody>
          <a:bodyPr>
            <a:normAutofit/>
          </a:bodyPr>
          <a:lstStyle/>
          <a:p>
            <a:r>
              <a:rPr lang="en-US" sz="2800" b="1" dirty="0"/>
              <a:t>Increased statistical power</a:t>
            </a:r>
            <a:br>
              <a:rPr lang="en-US" sz="2800" b="1" dirty="0"/>
            </a:br>
            <a:r>
              <a:rPr lang="en-US" sz="2400" b="1" dirty="0"/>
              <a:t>(Simmons, Nelson, &amp; </a:t>
            </a:r>
            <a:r>
              <a:rPr lang="en-US" sz="2400" b="1" dirty="0" err="1"/>
              <a:t>Simonsohn</a:t>
            </a:r>
            <a:r>
              <a:rPr lang="en-US" sz="2400" b="1" dirty="0"/>
              <a:t>, 2011)</a:t>
            </a:r>
          </a:p>
        </p:txBody>
      </p:sp>
    </p:spTree>
    <p:extLst>
      <p:ext uri="{BB962C8B-B14F-4D97-AF65-F5344CB8AC3E}">
        <p14:creationId xmlns:p14="http://schemas.microsoft.com/office/powerpoint/2010/main" val="3321280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3842400" cy="4525963"/>
          </a:xfrm>
        </p:spPr>
        <p:txBody>
          <a:bodyPr>
            <a:normAutofit/>
          </a:bodyPr>
          <a:lstStyle/>
          <a:p>
            <a:r>
              <a:rPr lang="en-US" sz="2400" dirty="0"/>
              <a:t>Increases precision</a:t>
            </a:r>
          </a:p>
          <a:p>
            <a:endParaRPr lang="en-US" sz="2400" dirty="0"/>
          </a:p>
          <a:p>
            <a:r>
              <a:rPr lang="en-US" sz="2400" dirty="0"/>
              <a:t>Guards against both false positives and false negatives</a:t>
            </a:r>
          </a:p>
          <a:p>
            <a:endParaRPr lang="en-US" sz="2400" dirty="0"/>
          </a:p>
          <a:p>
            <a:r>
              <a:rPr lang="en-US" sz="2400" dirty="0"/>
              <a:t>Requires resources</a:t>
            </a:r>
          </a:p>
          <a:p>
            <a:endParaRPr lang="en-US" dirty="0"/>
          </a:p>
          <a:p>
            <a:endParaRPr lang="en-US" dirty="0"/>
          </a:p>
        </p:txBody>
      </p:sp>
      <p:pic>
        <p:nvPicPr>
          <p:cNvPr id="2050" name="Picture 2" descr="E:\0000.Crowdsourcing Course\false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692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304800"/>
            <a:ext cx="8229600" cy="1143000"/>
          </a:xfrm>
        </p:spPr>
        <p:txBody>
          <a:bodyPr>
            <a:normAutofit/>
          </a:bodyPr>
          <a:lstStyle/>
          <a:p>
            <a:r>
              <a:rPr lang="en-US" sz="2800" b="1" dirty="0"/>
              <a:t>Increased statistical power</a:t>
            </a:r>
            <a:br>
              <a:rPr lang="en-US" sz="2800" b="1" dirty="0"/>
            </a:br>
            <a:r>
              <a:rPr lang="en-US" sz="2400" b="1" dirty="0">
                <a:solidFill>
                  <a:schemeClr val="bg1"/>
                </a:solidFill>
              </a:rPr>
              <a:t>(Simmons, Nelson, &amp; </a:t>
            </a:r>
            <a:r>
              <a:rPr lang="en-US" sz="2400" b="1" dirty="0" err="1">
                <a:solidFill>
                  <a:schemeClr val="bg1"/>
                </a:solidFill>
              </a:rPr>
              <a:t>Simonsohn</a:t>
            </a:r>
            <a:r>
              <a:rPr lang="en-US" sz="2400" b="1" dirty="0">
                <a:solidFill>
                  <a:schemeClr val="bg1"/>
                </a:solidFill>
              </a:rPr>
              <a:t>, 2011)</a:t>
            </a:r>
          </a:p>
        </p:txBody>
      </p:sp>
    </p:spTree>
    <p:extLst>
      <p:ext uri="{BB962C8B-B14F-4D97-AF65-F5344CB8AC3E}">
        <p14:creationId xmlns:p14="http://schemas.microsoft.com/office/powerpoint/2010/main" val="41827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E:\0.Master Class\bad_sci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783" y="1524000"/>
            <a:ext cx="6381017"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94773" y="457200"/>
            <a:ext cx="826476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Research Methods by Calvin</a:t>
            </a:r>
          </a:p>
        </p:txBody>
      </p:sp>
    </p:spTree>
    <p:extLst>
      <p:ext uri="{BB962C8B-B14F-4D97-AF65-F5344CB8AC3E}">
        <p14:creationId xmlns:p14="http://schemas.microsoft.com/office/powerpoint/2010/main" val="2109266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Power in neuroscience studies</a:t>
            </a:r>
            <a:br>
              <a:rPr lang="en-US" sz="2800" b="1" dirty="0"/>
            </a:br>
            <a:r>
              <a:rPr lang="en-US" sz="2800" b="1" dirty="0"/>
              <a:t>(Button et al., 2013)</a:t>
            </a:r>
          </a:p>
        </p:txBody>
      </p:sp>
      <p:sp>
        <p:nvSpPr>
          <p:cNvPr id="4" name="TextBox 3"/>
          <p:cNvSpPr txBox="1"/>
          <p:nvPr/>
        </p:nvSpPr>
        <p:spPr>
          <a:xfrm>
            <a:off x="228600" y="5340459"/>
            <a:ext cx="8686800" cy="830997"/>
          </a:xfrm>
          <a:prstGeom prst="rect">
            <a:avLst/>
          </a:prstGeom>
          <a:noFill/>
        </p:spPr>
        <p:txBody>
          <a:bodyPr wrap="square" rtlCol="0">
            <a:spAutoFit/>
          </a:bodyPr>
          <a:lstStyle/>
          <a:p>
            <a:pPr algn="ctr">
              <a:spcAft>
                <a:spcPts val="600"/>
              </a:spcAft>
            </a:pPr>
            <a:r>
              <a:rPr lang="en-US" sz="2400" b="1" dirty="0"/>
              <a:t>Median power of neuroscience studies is between 8% and 31%</a:t>
            </a:r>
            <a:br>
              <a:rPr lang="en-US" sz="2400" b="1" dirty="0"/>
            </a:br>
            <a:r>
              <a:rPr lang="en-US" sz="2400" b="1" dirty="0"/>
              <a:t>Neuroimaging studies have median 8% power</a:t>
            </a:r>
            <a:endParaRPr lang="en-US" sz="2400" b="1" dirty="0">
              <a:solidFill>
                <a:srgbClr val="FF0000"/>
              </a:solidFill>
            </a:endParaRPr>
          </a:p>
        </p:txBody>
      </p:sp>
      <p:pic>
        <p:nvPicPr>
          <p:cNvPr id="7" name="Picture 2" descr="E:\0000.Crowdsourcing Course\button power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902" y="1541689"/>
            <a:ext cx="5731498" cy="356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7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181600"/>
            <a:ext cx="8686800" cy="1354217"/>
          </a:xfrm>
          <a:prstGeom prst="rect">
            <a:avLst/>
          </a:prstGeom>
          <a:noFill/>
        </p:spPr>
        <p:txBody>
          <a:bodyPr wrap="square" rtlCol="0">
            <a:spAutoFit/>
          </a:bodyPr>
          <a:lstStyle/>
          <a:p>
            <a:pPr algn="ctr">
              <a:spcAft>
                <a:spcPts val="600"/>
              </a:spcAft>
            </a:pPr>
            <a:r>
              <a:rPr lang="en-US" sz="2400" b="1" dirty="0">
                <a:solidFill>
                  <a:srgbClr val="FF0000"/>
                </a:solidFill>
              </a:rPr>
              <a:t>Is N = 50 per cell realistic for all investigations, e.g., neuroscience ?</a:t>
            </a:r>
          </a:p>
          <a:p>
            <a:pPr algn="ctr">
              <a:spcAft>
                <a:spcPts val="600"/>
              </a:spcAft>
            </a:pPr>
            <a:r>
              <a:rPr lang="en-US" sz="2400" b="1" dirty="0">
                <a:solidFill>
                  <a:srgbClr val="FF0000"/>
                </a:solidFill>
              </a:rPr>
              <a:t>What about laboratories and universities with few resources?</a:t>
            </a:r>
          </a:p>
          <a:p>
            <a:pPr algn="ctr">
              <a:spcAft>
                <a:spcPts val="600"/>
              </a:spcAft>
            </a:pPr>
            <a:r>
              <a:rPr lang="en-US" sz="2400" b="1" dirty="0">
                <a:solidFill>
                  <a:srgbClr val="FF0000"/>
                </a:solidFill>
              </a:rPr>
              <a:t>Just an inconvenient truth?</a:t>
            </a:r>
          </a:p>
        </p:txBody>
      </p:sp>
      <p:pic>
        <p:nvPicPr>
          <p:cNvPr id="3074" name="Picture 2" descr="E:\0000.Crowdsourcing Course\button power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902" y="1541689"/>
            <a:ext cx="5731498" cy="356371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229600" cy="1143000"/>
          </a:xfrm>
        </p:spPr>
        <p:txBody>
          <a:bodyPr>
            <a:normAutofit/>
          </a:bodyPr>
          <a:lstStyle/>
          <a:p>
            <a:r>
              <a:rPr lang="en-US" sz="2800" b="1" dirty="0"/>
              <a:t>Power in neuroscience studies</a:t>
            </a:r>
            <a:br>
              <a:rPr lang="en-US" sz="2800" b="1" dirty="0"/>
            </a:br>
            <a:r>
              <a:rPr lang="en-US" sz="2800" b="1" dirty="0"/>
              <a:t>(Button et al., 2013)</a:t>
            </a:r>
          </a:p>
        </p:txBody>
      </p:sp>
    </p:spTree>
    <p:extLst>
      <p:ext uri="{BB962C8B-B14F-4D97-AF65-F5344CB8AC3E}">
        <p14:creationId xmlns:p14="http://schemas.microsoft.com/office/powerpoint/2010/main" val="1216739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Within paper meta-analyses across smaller studies</a:t>
            </a:r>
          </a:p>
        </p:txBody>
      </p:sp>
      <p:sp>
        <p:nvSpPr>
          <p:cNvPr id="3" name="Content Placeholder 2"/>
          <p:cNvSpPr>
            <a:spLocks noGrp="1"/>
          </p:cNvSpPr>
          <p:nvPr>
            <p:ph idx="1"/>
          </p:nvPr>
        </p:nvSpPr>
        <p:spPr>
          <a:xfrm>
            <a:off x="457200" y="1874837"/>
            <a:ext cx="8229600" cy="4525963"/>
          </a:xfrm>
        </p:spPr>
        <p:txBody>
          <a:bodyPr>
            <a:normAutofit/>
          </a:bodyPr>
          <a:lstStyle/>
          <a:p>
            <a:r>
              <a:rPr lang="en-US" sz="2400" dirty="0"/>
              <a:t>A meta-analysis averages the results of a large number of separate investigations</a:t>
            </a:r>
          </a:p>
          <a:p>
            <a:pPr marL="0" indent="0">
              <a:buNone/>
            </a:pPr>
            <a:endParaRPr lang="en-US" sz="2400" dirty="0"/>
          </a:p>
          <a:p>
            <a:r>
              <a:rPr lang="en-US" sz="2400" dirty="0"/>
              <a:t>You can also do a meta-analysis of the studies from a single paper</a:t>
            </a:r>
          </a:p>
          <a:p>
            <a:endParaRPr lang="en-US" sz="2400" dirty="0"/>
          </a:p>
          <a:p>
            <a:r>
              <a:rPr lang="en-US" sz="2400" dirty="0"/>
              <a:t>Case study: “A tale of two papers”</a:t>
            </a:r>
            <a:endParaRPr lang="en-US" sz="2400" b="1" u="sng" dirty="0">
              <a:solidFill>
                <a:srgbClr val="FF0000"/>
              </a:solidFill>
            </a:endParaRPr>
          </a:p>
        </p:txBody>
      </p:sp>
    </p:spTree>
    <p:extLst>
      <p:ext uri="{BB962C8B-B14F-4D97-AF65-F5344CB8AC3E}">
        <p14:creationId xmlns:p14="http://schemas.microsoft.com/office/powerpoint/2010/main" val="2701210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A Tale of Two Papers (</a:t>
            </a:r>
            <a:r>
              <a:rPr lang="en-US" sz="2800" b="1" dirty="0" err="1">
                <a:effectLst/>
              </a:rPr>
              <a:t>Inzlicht</a:t>
            </a:r>
            <a:r>
              <a:rPr lang="en-US" sz="2800" b="1" dirty="0">
                <a:effectLst/>
              </a:rPr>
              <a:t>, 2016)</a:t>
            </a:r>
            <a:endParaRPr lang="en-US" sz="2800" b="1" dirty="0"/>
          </a:p>
        </p:txBody>
      </p:sp>
      <p:sp>
        <p:nvSpPr>
          <p:cNvPr id="4" name="Content Placeholder 3"/>
          <p:cNvSpPr txBox="1">
            <a:spLocks noGrp="1"/>
          </p:cNvSpPr>
          <p:nvPr>
            <p:ph idx="1"/>
          </p:nvPr>
        </p:nvSpPr>
        <p:spPr>
          <a:xfrm>
            <a:off x="457200" y="2908280"/>
            <a:ext cx="8229600" cy="3046988"/>
          </a:xfrm>
          <a:prstGeom prst="rect">
            <a:avLst/>
          </a:prstGeom>
          <a:noFill/>
        </p:spPr>
        <p:txBody>
          <a:bodyPr wrap="square" rtlCol="0">
            <a:spAutoFit/>
          </a:bodyPr>
          <a:lstStyle/>
          <a:p>
            <a:pPr marL="0" indent="0">
              <a:buNone/>
            </a:pPr>
            <a:r>
              <a:rPr lang="en-US" sz="2400" i="1" dirty="0">
                <a:effectLst/>
              </a:rPr>
              <a:t>“The first paper contained 7 experiments, often with outliers removed and covariates included, and reported effect sizes in the medium to large range all supporting the main hypothesis. The second paper contained 18 experiments, didn’t exclude anyone or add any covariates, and reported small effect sizes that sometimes were contrary to the hypothesis. The first paper found 7 out of 7 significant results; the second paper contained 2 significant effects out of 18.</a:t>
            </a:r>
            <a:r>
              <a:rPr lang="en-US" sz="2400" dirty="0">
                <a:effectLst/>
              </a:rPr>
              <a:t> </a:t>
            </a:r>
            <a:endParaRPr lang="en-US" sz="2400" dirty="0"/>
          </a:p>
        </p:txBody>
      </p:sp>
      <p:sp>
        <p:nvSpPr>
          <p:cNvPr id="5" name="Content Placeholder 2"/>
          <p:cNvSpPr txBox="1">
            <a:spLocks/>
          </p:cNvSpPr>
          <p:nvPr/>
        </p:nvSpPr>
        <p:spPr>
          <a:xfrm>
            <a:off x="457200" y="1143001"/>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r>
              <a:rPr lang="en-US" sz="2400" dirty="0"/>
              <a:t>Both received by Michael </a:t>
            </a:r>
            <a:r>
              <a:rPr lang="en-US" sz="2400" dirty="0" err="1">
                <a:effectLst/>
              </a:rPr>
              <a:t>Inzlicht</a:t>
            </a:r>
            <a:r>
              <a:rPr lang="en-US" sz="2400" dirty="0">
                <a:effectLst/>
              </a:rPr>
              <a:t> </a:t>
            </a:r>
            <a:r>
              <a:rPr lang="en-US" sz="2400" dirty="0"/>
              <a:t>in his capacity as editor of </a:t>
            </a:r>
            <a:r>
              <a:rPr lang="en-US" sz="2400" i="1" dirty="0"/>
              <a:t>The Journal of Experimental Psychology: General</a:t>
            </a:r>
          </a:p>
          <a:p>
            <a:endParaRPr lang="en-US" sz="2400" dirty="0"/>
          </a:p>
        </p:txBody>
      </p:sp>
    </p:spTree>
    <p:extLst>
      <p:ext uri="{BB962C8B-B14F-4D97-AF65-F5344CB8AC3E}">
        <p14:creationId xmlns:p14="http://schemas.microsoft.com/office/powerpoint/2010/main" val="1130207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a:t>A Tale of Two Papers (</a:t>
            </a:r>
            <a:r>
              <a:rPr lang="en-US" sz="2800" b="1" dirty="0" err="1">
                <a:effectLst/>
              </a:rPr>
              <a:t>Inzlicht</a:t>
            </a:r>
            <a:r>
              <a:rPr lang="en-US" sz="2800" b="1" dirty="0">
                <a:effectLst/>
              </a:rPr>
              <a:t>, 2016)</a:t>
            </a:r>
            <a:endParaRPr lang="en-US" sz="2800" b="1" dirty="0"/>
          </a:p>
        </p:txBody>
      </p:sp>
      <p:sp>
        <p:nvSpPr>
          <p:cNvPr id="4" name="Content Placeholder 3"/>
          <p:cNvSpPr txBox="1">
            <a:spLocks noGrp="1"/>
          </p:cNvSpPr>
          <p:nvPr>
            <p:ph idx="1"/>
          </p:nvPr>
        </p:nvSpPr>
        <p:spPr>
          <a:xfrm>
            <a:off x="457200" y="2908280"/>
            <a:ext cx="8229600" cy="3416320"/>
          </a:xfrm>
          <a:prstGeom prst="rect">
            <a:avLst/>
          </a:prstGeom>
          <a:noFill/>
        </p:spPr>
        <p:txBody>
          <a:bodyPr wrap="square" rtlCol="0">
            <a:spAutoFit/>
          </a:bodyPr>
          <a:lstStyle/>
          <a:p>
            <a:pPr marL="0" indent="0">
              <a:buNone/>
            </a:pPr>
            <a:r>
              <a:rPr lang="en-US" sz="2400" i="1" dirty="0">
                <a:effectLst/>
              </a:rPr>
              <a:t>“The first paper contained 7 experiments, often with outliers removed and covariates included, and reported effect sizes in the medium to large range all supporting the main hypothesis. The second paper contained 18 experiments, didn’t exclude anyone or add any covariates, and reported small effect sizes that sometimes were contrary to the hypothesis. The first paper found 7 out of 7 significant results; the second paper contained 2 significant effects out of 18. </a:t>
            </a:r>
            <a:r>
              <a:rPr lang="en-US" sz="2400" b="1" i="1" dirty="0">
                <a:solidFill>
                  <a:srgbClr val="7030A0"/>
                </a:solidFill>
                <a:effectLst/>
              </a:rPr>
              <a:t>These were not two papers. They were </a:t>
            </a:r>
            <a:r>
              <a:rPr lang="en-US" sz="2400" b="1" i="1" u="sng" dirty="0">
                <a:solidFill>
                  <a:srgbClr val="7030A0"/>
                </a:solidFill>
                <a:effectLst/>
              </a:rPr>
              <a:t>two versions of the same paper</a:t>
            </a:r>
            <a:r>
              <a:rPr lang="en-US" sz="2400" b="1" i="1" dirty="0">
                <a:solidFill>
                  <a:srgbClr val="7030A0"/>
                </a:solidFill>
                <a:effectLst/>
              </a:rPr>
              <a:t>.”</a:t>
            </a:r>
            <a:r>
              <a:rPr lang="en-US" sz="2400" b="1" dirty="0">
                <a:solidFill>
                  <a:srgbClr val="7030A0"/>
                </a:solidFill>
                <a:effectLst/>
              </a:rPr>
              <a:t> </a:t>
            </a:r>
            <a:endParaRPr lang="en-US" sz="2400" b="1" dirty="0">
              <a:solidFill>
                <a:srgbClr val="7030A0"/>
              </a:solidFill>
            </a:endParaRPr>
          </a:p>
        </p:txBody>
      </p:sp>
      <p:sp>
        <p:nvSpPr>
          <p:cNvPr id="5" name="Content Placeholder 2"/>
          <p:cNvSpPr txBox="1">
            <a:spLocks/>
          </p:cNvSpPr>
          <p:nvPr/>
        </p:nvSpPr>
        <p:spPr>
          <a:xfrm>
            <a:off x="457200" y="1143001"/>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r>
              <a:rPr lang="en-US" sz="2400" dirty="0"/>
              <a:t>Both received by Michael </a:t>
            </a:r>
            <a:r>
              <a:rPr lang="en-US" sz="2400" dirty="0" err="1">
                <a:effectLst/>
              </a:rPr>
              <a:t>Inzlicht</a:t>
            </a:r>
            <a:r>
              <a:rPr lang="en-US" sz="2400" dirty="0">
                <a:effectLst/>
              </a:rPr>
              <a:t> </a:t>
            </a:r>
            <a:r>
              <a:rPr lang="en-US" sz="2400" dirty="0"/>
              <a:t>in his capacity as editor of </a:t>
            </a:r>
            <a:r>
              <a:rPr lang="en-US" sz="2400" i="1" dirty="0"/>
              <a:t>The Journal of Experimental Psychology: General</a:t>
            </a:r>
          </a:p>
          <a:p>
            <a:endParaRPr lang="en-US" sz="2400" dirty="0"/>
          </a:p>
        </p:txBody>
      </p:sp>
    </p:spTree>
    <p:extLst>
      <p:ext uri="{BB962C8B-B14F-4D97-AF65-F5344CB8AC3E}">
        <p14:creationId xmlns:p14="http://schemas.microsoft.com/office/powerpoint/2010/main" val="1561562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63" y="990600"/>
            <a:ext cx="8085137" cy="4953000"/>
          </a:xfrm>
          <a:prstGeom prst="rect">
            <a:avLst/>
          </a:prstGeom>
        </p:spPr>
      </p:pic>
      <p:sp>
        <p:nvSpPr>
          <p:cNvPr id="4" name="Title 1"/>
          <p:cNvSpPr>
            <a:spLocks noGrp="1"/>
          </p:cNvSpPr>
          <p:nvPr>
            <p:ph type="title"/>
          </p:nvPr>
        </p:nvSpPr>
        <p:spPr>
          <a:xfrm>
            <a:off x="457200" y="-76200"/>
            <a:ext cx="8229600" cy="1143000"/>
          </a:xfrm>
        </p:spPr>
        <p:txBody>
          <a:bodyPr>
            <a:normAutofit/>
          </a:bodyPr>
          <a:lstStyle/>
          <a:p>
            <a:r>
              <a:rPr lang="en-US" sz="2800" b="1" dirty="0"/>
              <a:t>Within-paper meta-analyses across smaller studies</a:t>
            </a:r>
          </a:p>
        </p:txBody>
      </p:sp>
      <p:sp>
        <p:nvSpPr>
          <p:cNvPr id="2" name="TextBox 1"/>
          <p:cNvSpPr txBox="1"/>
          <p:nvPr/>
        </p:nvSpPr>
        <p:spPr>
          <a:xfrm>
            <a:off x="76201" y="6091535"/>
            <a:ext cx="9143999" cy="461665"/>
          </a:xfrm>
          <a:prstGeom prst="rect">
            <a:avLst/>
          </a:prstGeom>
          <a:noFill/>
        </p:spPr>
        <p:txBody>
          <a:bodyPr wrap="square" rtlCol="0">
            <a:spAutoFit/>
          </a:bodyPr>
          <a:lstStyle/>
          <a:p>
            <a:pPr algn="ctr"/>
            <a:r>
              <a:rPr lang="en-US" sz="2400" b="1" dirty="0">
                <a:solidFill>
                  <a:srgbClr val="FF0000"/>
                </a:solidFill>
              </a:rPr>
              <a:t>What do you think about this approach? Any  potential downsides?</a:t>
            </a:r>
          </a:p>
        </p:txBody>
      </p:sp>
    </p:spTree>
    <p:extLst>
      <p:ext uri="{BB962C8B-B14F-4D97-AF65-F5344CB8AC3E}">
        <p14:creationId xmlns:p14="http://schemas.microsoft.com/office/powerpoint/2010/main" val="3501794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0000.Crowdsourcing Course\Oxytoxin file dra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4191000" cy="689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03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2800" b="1" dirty="0"/>
              <a:t>Voluntary Disclosure: The 21 Word Solution </a:t>
            </a:r>
            <a:br>
              <a:rPr lang="en-US" sz="2800" b="1" dirty="0"/>
            </a:br>
            <a:r>
              <a:rPr lang="en-US" sz="2800" b="1" dirty="0"/>
              <a:t>(Simmons, Nelson, &amp; </a:t>
            </a:r>
            <a:r>
              <a:rPr lang="en-US" sz="2800" b="1" dirty="0" err="1"/>
              <a:t>Simonsohn</a:t>
            </a:r>
            <a:r>
              <a:rPr lang="en-US" sz="2800" b="1" dirty="0"/>
              <a:t>, 2012)</a:t>
            </a:r>
            <a:br>
              <a:rPr lang="en-US" sz="2800" b="1" dirty="0"/>
            </a:br>
            <a:endParaRPr lang="en-US" sz="2800" dirty="0"/>
          </a:p>
        </p:txBody>
      </p:sp>
      <p:sp>
        <p:nvSpPr>
          <p:cNvPr id="3" name="Content Placeholder 2"/>
          <p:cNvSpPr>
            <a:spLocks noGrp="1"/>
          </p:cNvSpPr>
          <p:nvPr>
            <p:ph idx="1"/>
          </p:nvPr>
        </p:nvSpPr>
        <p:spPr>
          <a:xfrm>
            <a:off x="457200" y="1676400"/>
            <a:ext cx="8229600" cy="4525963"/>
          </a:xfrm>
        </p:spPr>
        <p:txBody>
          <a:bodyPr/>
          <a:lstStyle/>
          <a:p>
            <a:pPr marL="0" indent="0">
              <a:buNone/>
            </a:pPr>
            <a:endParaRPr lang="en-US" i="1" dirty="0"/>
          </a:p>
          <a:p>
            <a:pPr marL="0" indent="0">
              <a:buNone/>
            </a:pPr>
            <a:r>
              <a:rPr lang="en-US" i="1" dirty="0"/>
              <a:t>We report how we determined our sample size, all data exclusions (if any), all manipulations, and all measures in the study.</a:t>
            </a:r>
          </a:p>
          <a:p>
            <a:endParaRPr lang="en-US" dirty="0"/>
          </a:p>
        </p:txBody>
      </p:sp>
      <p:pic>
        <p:nvPicPr>
          <p:cNvPr id="4" name="Picture 2" descr="https://esmmweighless.com/new-esmm/wp-content/uploads/2012/09/organic-ap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000"/>
            <a:ext cx="289461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4495800"/>
            <a:ext cx="3505200" cy="1200329"/>
          </a:xfrm>
          <a:prstGeom prst="rect">
            <a:avLst/>
          </a:prstGeom>
          <a:noFill/>
        </p:spPr>
        <p:txBody>
          <a:bodyPr wrap="square" rtlCol="0">
            <a:spAutoFit/>
          </a:bodyPr>
          <a:lstStyle/>
          <a:p>
            <a:r>
              <a:rPr lang="en-US" sz="2400" b="1" dirty="0"/>
              <a:t>Metaphor: Organic farmers need to disclose their products are organic</a:t>
            </a:r>
          </a:p>
        </p:txBody>
      </p:sp>
    </p:spTree>
    <p:extLst>
      <p:ext uri="{BB962C8B-B14F-4D97-AF65-F5344CB8AC3E}">
        <p14:creationId xmlns:p14="http://schemas.microsoft.com/office/powerpoint/2010/main" val="157649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Mandatory Disclosure Rules</a:t>
            </a:r>
            <a:br>
              <a:rPr lang="en-US" sz="2800" b="1" dirty="0"/>
            </a:br>
            <a:r>
              <a:rPr lang="en-US" sz="2800" b="1" dirty="0"/>
              <a:t>(Simmons, Nelson, &amp; </a:t>
            </a:r>
            <a:r>
              <a:rPr lang="en-US" sz="2800" b="1" dirty="0" err="1"/>
              <a:t>Simonsohn</a:t>
            </a:r>
            <a:r>
              <a:rPr lang="en-US" sz="2800" b="1" dirty="0"/>
              <a:t>, 2011) </a:t>
            </a:r>
            <a:endParaRPr lang="en-US" sz="2800" dirty="0"/>
          </a:p>
        </p:txBody>
      </p:sp>
      <p:pic>
        <p:nvPicPr>
          <p:cNvPr id="3075" name="Picture 3" descr="E:\0000.Crowdsourcing Course\basic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08467"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2724090"/>
            <a:ext cx="522834" cy="400110"/>
          </a:xfrm>
          <a:prstGeom prst="rect">
            <a:avLst/>
          </a:prstGeom>
          <a:noFill/>
        </p:spPr>
        <p:txBody>
          <a:bodyPr wrap="square" rtlCol="0">
            <a:spAutoFit/>
          </a:bodyPr>
          <a:lstStyle/>
          <a:p>
            <a:r>
              <a:rPr lang="en-US" sz="2000" b="1" dirty="0"/>
              <a:t>50</a:t>
            </a:r>
          </a:p>
        </p:txBody>
      </p:sp>
    </p:spTree>
    <p:extLst>
      <p:ext uri="{BB962C8B-B14F-4D97-AF65-F5344CB8AC3E}">
        <p14:creationId xmlns:p14="http://schemas.microsoft.com/office/powerpoint/2010/main" val="2543224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83" y="914400"/>
            <a:ext cx="4315617" cy="4953000"/>
          </a:xfrm>
          <a:prstGeom prst="rect">
            <a:avLst/>
          </a:prstGeom>
        </p:spPr>
      </p:pic>
      <p:sp>
        <p:nvSpPr>
          <p:cNvPr id="3" name="Title 1"/>
          <p:cNvSpPr>
            <a:spLocks noGrp="1"/>
          </p:cNvSpPr>
          <p:nvPr>
            <p:ph type="title"/>
          </p:nvPr>
        </p:nvSpPr>
        <p:spPr>
          <a:xfrm>
            <a:off x="457200" y="-76200"/>
            <a:ext cx="8229600" cy="1143000"/>
          </a:xfrm>
        </p:spPr>
        <p:txBody>
          <a:bodyPr>
            <a:normAutofit/>
          </a:bodyPr>
          <a:lstStyle/>
          <a:p>
            <a:r>
              <a:rPr lang="en-US" sz="2800" b="1" dirty="0"/>
              <a:t>New publication guidelines at journals</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204" y="990600"/>
            <a:ext cx="4337921" cy="4953000"/>
          </a:xfrm>
          <a:prstGeom prst="rect">
            <a:avLst/>
          </a:prstGeom>
        </p:spPr>
      </p:pic>
      <p:sp>
        <p:nvSpPr>
          <p:cNvPr id="5" name="Title 1"/>
          <p:cNvSpPr txBox="1">
            <a:spLocks/>
          </p:cNvSpPr>
          <p:nvPr/>
        </p:nvSpPr>
        <p:spPr>
          <a:xfrm>
            <a:off x="228600" y="5715000"/>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Within a few years, p-hacked data may no longer be publishable</a:t>
            </a:r>
            <a:endParaRPr lang="en-US" sz="2400" dirty="0"/>
          </a:p>
        </p:txBody>
      </p:sp>
      <p:sp>
        <p:nvSpPr>
          <p:cNvPr id="6" name="Rectangle 5"/>
          <p:cNvSpPr/>
          <p:nvPr/>
        </p:nvSpPr>
        <p:spPr>
          <a:xfrm>
            <a:off x="339772" y="3124200"/>
            <a:ext cx="4308428"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962400"/>
            <a:ext cx="4308428"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56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73" y="228600"/>
            <a:ext cx="8264769" cy="1143000"/>
          </a:xfrm>
        </p:spPr>
        <p:txBody>
          <a:bodyPr>
            <a:normAutofit/>
          </a:bodyPr>
          <a:lstStyle/>
          <a:p>
            <a:r>
              <a:rPr lang="en-US" sz="2800" b="1" dirty="0"/>
              <a:t>Research methods by </a:t>
            </a:r>
            <a:r>
              <a:rPr lang="en-US" sz="2800" b="1" dirty="0" err="1"/>
              <a:t>Diederik</a:t>
            </a:r>
            <a:r>
              <a:rPr lang="en-US" sz="2800" b="1" dirty="0"/>
              <a:t> (</a:t>
            </a:r>
            <a:r>
              <a:rPr lang="en-US" sz="2800" b="1" dirty="0" err="1"/>
              <a:t>Stapel</a:t>
            </a:r>
            <a:r>
              <a:rPr lang="en-US" sz="2800" b="1" dirty="0"/>
              <a:t>): </a:t>
            </a:r>
            <a:br>
              <a:rPr lang="en-US" sz="2800" b="1" dirty="0"/>
            </a:br>
            <a:r>
              <a:rPr lang="en-US" sz="2800" b="1" dirty="0"/>
              <a:t>55 articles retracted for data fabrication </a:t>
            </a:r>
            <a:endParaRPr lang="en-US" sz="2800" b="1" dirty="0">
              <a:solidFill>
                <a:srgbClr val="FF0000"/>
              </a:solidFill>
            </a:endParaRPr>
          </a:p>
        </p:txBody>
      </p:sp>
      <p:pic>
        <p:nvPicPr>
          <p:cNvPr id="1026" name="Picture 2" descr="E:\PhD Lecture on Crowdsourcing\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1934"/>
            <a:ext cx="8017434" cy="440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834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Pre-registered analysis plans </a:t>
            </a:r>
          </a:p>
        </p:txBody>
      </p:sp>
      <p:sp>
        <p:nvSpPr>
          <p:cNvPr id="3" name="Content Placeholder 2"/>
          <p:cNvSpPr>
            <a:spLocks noGrp="1"/>
          </p:cNvSpPr>
          <p:nvPr>
            <p:ph idx="1"/>
          </p:nvPr>
        </p:nvSpPr>
        <p:spPr/>
        <p:txBody>
          <a:bodyPr>
            <a:normAutofit fontScale="92500"/>
          </a:bodyPr>
          <a:lstStyle/>
          <a:p>
            <a:r>
              <a:rPr lang="en-US" sz="2400" dirty="0"/>
              <a:t>Before they collect or access the data, the researchers specify what analyses they will conduct on the dataset (</a:t>
            </a:r>
            <a:r>
              <a:rPr lang="en-US" sz="2400" dirty="0" err="1"/>
              <a:t>Wagenmakers</a:t>
            </a:r>
            <a:r>
              <a:rPr lang="en-US" sz="2400" dirty="0"/>
              <a:t> et al., 2012)</a:t>
            </a:r>
          </a:p>
          <a:p>
            <a:endParaRPr lang="en-US" sz="2400" dirty="0"/>
          </a:p>
          <a:p>
            <a:r>
              <a:rPr lang="en-US" sz="2400" dirty="0"/>
              <a:t>This plan is registered online</a:t>
            </a:r>
          </a:p>
          <a:p>
            <a:pPr lvl="1"/>
            <a:r>
              <a:rPr lang="en-US" sz="2400" dirty="0"/>
              <a:t>Open Science Framework (https://osf.io/)</a:t>
            </a:r>
          </a:p>
          <a:p>
            <a:pPr lvl="1"/>
            <a:r>
              <a:rPr lang="en-US" sz="2400" dirty="0"/>
              <a:t>As predicted (AsPredicted.org)</a:t>
            </a:r>
          </a:p>
          <a:p>
            <a:endParaRPr lang="en-US" sz="2400" dirty="0"/>
          </a:p>
          <a:p>
            <a:r>
              <a:rPr lang="en-US" sz="2400" dirty="0"/>
              <a:t>Exploratory studies can be followed by a confirmatory replication</a:t>
            </a:r>
          </a:p>
          <a:p>
            <a:endParaRPr lang="en-US" sz="2400" dirty="0"/>
          </a:p>
          <a:p>
            <a:r>
              <a:rPr lang="en-US" sz="2400" dirty="0">
                <a:solidFill>
                  <a:srgbClr val="FF0000"/>
                </a:solidFill>
              </a:rPr>
              <a:t>Any issues with this approach?</a:t>
            </a:r>
          </a:p>
          <a:p>
            <a:endParaRPr lang="en-US" sz="2400" dirty="0"/>
          </a:p>
        </p:txBody>
      </p:sp>
    </p:spTree>
    <p:extLst>
      <p:ext uri="{BB962C8B-B14F-4D97-AF65-F5344CB8AC3E}">
        <p14:creationId xmlns:p14="http://schemas.microsoft.com/office/powerpoint/2010/main" val="2713842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sz="2800" b="1" dirty="0"/>
              <a:t>Effects of pre-registration on finding significant results</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sz="2400" dirty="0"/>
              <a:t>Rate of significant results for clinical trials of drugs and other supplements reduced from 57% to</a:t>
            </a:r>
            <a:r>
              <a:rPr lang="en-US" sz="2400" dirty="0">
                <a:solidFill>
                  <a:srgbClr val="FF0000"/>
                </a:solidFill>
              </a:rPr>
              <a:t> ???</a:t>
            </a:r>
            <a:r>
              <a:rPr lang="en-US" sz="2400" dirty="0"/>
              <a:t> </a:t>
            </a:r>
            <a:r>
              <a:rPr lang="en-US" sz="2400" dirty="0">
                <a:solidFill>
                  <a:schemeClr val="bg1"/>
                </a:solidFill>
              </a:rPr>
              <a:t>after registration of studies required (</a:t>
            </a:r>
            <a:r>
              <a:rPr lang="en-US" sz="2400" b="0" dirty="0">
                <a:solidFill>
                  <a:schemeClr val="bg1"/>
                </a:solidFill>
              </a:rPr>
              <a:t>Kaplan</a:t>
            </a:r>
            <a:r>
              <a:rPr lang="en-US" sz="2400" b="0" baseline="0" dirty="0">
                <a:solidFill>
                  <a:schemeClr val="bg1"/>
                </a:solidFill>
              </a:rPr>
              <a:t> and Irvin</a:t>
            </a:r>
            <a:r>
              <a:rPr lang="en-US" sz="2400" dirty="0">
                <a:solidFill>
                  <a:schemeClr val="bg1"/>
                </a:solidFill>
              </a:rPr>
              <a:t>, 2015)</a:t>
            </a:r>
          </a:p>
          <a:p>
            <a:endParaRPr lang="en-US" sz="2400" dirty="0"/>
          </a:p>
          <a:p>
            <a:r>
              <a:rPr lang="en-US" sz="2400" dirty="0">
                <a:solidFill>
                  <a:schemeClr val="bg1"/>
                </a:solidFill>
              </a:rPr>
              <a:t>Most hypotheses will be disconfirmed if you pre-register your analyses</a:t>
            </a:r>
          </a:p>
          <a:p>
            <a:endParaRPr lang="en-US" sz="2400" dirty="0">
              <a:solidFill>
                <a:schemeClr val="bg1"/>
              </a:solidFill>
            </a:endParaRPr>
          </a:p>
          <a:p>
            <a:r>
              <a:rPr lang="en-US" sz="2400" dirty="0">
                <a:solidFill>
                  <a:schemeClr val="bg1"/>
                </a:solidFill>
              </a:rPr>
              <a:t>Career implications? </a:t>
            </a:r>
          </a:p>
          <a:p>
            <a:endParaRPr lang="en-US" sz="2400" dirty="0">
              <a:solidFill>
                <a:schemeClr val="bg1"/>
              </a:solidFill>
            </a:endParaRPr>
          </a:p>
          <a:p>
            <a:r>
              <a:rPr lang="en-US" sz="2400" dirty="0">
                <a:solidFill>
                  <a:schemeClr val="bg1"/>
                </a:solidFill>
              </a:rPr>
              <a:t>Potential ways to incentivize pre-registration?</a:t>
            </a:r>
            <a:br>
              <a:rPr lang="en-US" sz="2400" dirty="0"/>
            </a:br>
            <a:endParaRPr lang="en-US" sz="2400" dirty="0"/>
          </a:p>
          <a:p>
            <a:endParaRPr lang="en-US" sz="2400" dirty="0"/>
          </a:p>
        </p:txBody>
      </p:sp>
    </p:spTree>
    <p:extLst>
      <p:ext uri="{BB962C8B-B14F-4D97-AF65-F5344CB8AC3E}">
        <p14:creationId xmlns:p14="http://schemas.microsoft.com/office/powerpoint/2010/main" val="3093866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sz="2800" b="1" dirty="0"/>
              <a:t>Effects of pre-registration on finding significant results</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sz="2400" dirty="0"/>
              <a:t>Rate of significant results for clinical trials of drugs and other supplements reduced from 57% to 8% after registration of studies required (</a:t>
            </a:r>
            <a:r>
              <a:rPr lang="en-US" sz="2400" b="0" dirty="0"/>
              <a:t>Kaplan</a:t>
            </a:r>
            <a:r>
              <a:rPr lang="en-US" sz="2400" b="0" baseline="0" dirty="0"/>
              <a:t> and Irvin</a:t>
            </a:r>
            <a:r>
              <a:rPr lang="en-US" sz="2400" dirty="0"/>
              <a:t>, 2015)</a:t>
            </a:r>
          </a:p>
          <a:p>
            <a:endParaRPr lang="en-US" sz="2400" dirty="0"/>
          </a:p>
          <a:p>
            <a:r>
              <a:rPr lang="en-US" sz="2400" dirty="0">
                <a:solidFill>
                  <a:schemeClr val="bg1"/>
                </a:solidFill>
              </a:rPr>
              <a:t>Most hypotheses will be disconfirmed if you pre-register your analyses</a:t>
            </a:r>
          </a:p>
          <a:p>
            <a:endParaRPr lang="en-US" sz="2400" dirty="0">
              <a:solidFill>
                <a:schemeClr val="bg1"/>
              </a:solidFill>
            </a:endParaRPr>
          </a:p>
          <a:p>
            <a:r>
              <a:rPr lang="en-US" sz="2400" dirty="0">
                <a:solidFill>
                  <a:schemeClr val="bg1"/>
                </a:solidFill>
              </a:rPr>
              <a:t>Career implications? </a:t>
            </a:r>
          </a:p>
          <a:p>
            <a:endParaRPr lang="en-US" sz="2400" dirty="0">
              <a:solidFill>
                <a:schemeClr val="bg1"/>
              </a:solidFill>
            </a:endParaRPr>
          </a:p>
          <a:p>
            <a:r>
              <a:rPr lang="en-US" sz="2400" dirty="0">
                <a:solidFill>
                  <a:schemeClr val="bg1"/>
                </a:solidFill>
              </a:rPr>
              <a:t>Potential ways to incentivize pre-registration?</a:t>
            </a:r>
            <a:br>
              <a:rPr lang="en-US" sz="2400" dirty="0"/>
            </a:br>
            <a:endParaRPr lang="en-US" sz="2400" dirty="0"/>
          </a:p>
          <a:p>
            <a:endParaRPr lang="en-US" sz="2400" dirty="0"/>
          </a:p>
        </p:txBody>
      </p:sp>
      <p:pic>
        <p:nvPicPr>
          <p:cNvPr id="4" name="Picture 2" descr="E:\0000.Crowdsourcing Course\trialregi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51201"/>
            <a:ext cx="3886200" cy="380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63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sz="2800" b="1" dirty="0"/>
              <a:t>Effects of pre-registration on finding significant results</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sz="2400" dirty="0"/>
              <a:t>Rate of significant results for clinical trials of drugs and other supplements reduced from 57% to 8% after registration of studies required (</a:t>
            </a:r>
            <a:r>
              <a:rPr lang="en-US" sz="2400" b="0" dirty="0"/>
              <a:t>Kaplan</a:t>
            </a:r>
            <a:r>
              <a:rPr lang="en-US" sz="2400" b="0" baseline="0" dirty="0"/>
              <a:t> and Irvin</a:t>
            </a:r>
            <a:r>
              <a:rPr lang="en-US" sz="2400" dirty="0"/>
              <a:t>, 2015)</a:t>
            </a:r>
          </a:p>
          <a:p>
            <a:endParaRPr lang="en-US" sz="2400" dirty="0"/>
          </a:p>
          <a:p>
            <a:r>
              <a:rPr lang="en-US" sz="2400" dirty="0"/>
              <a:t>Most hypotheses will be disconfirmed if you pre-register your analyses</a:t>
            </a:r>
          </a:p>
          <a:p>
            <a:endParaRPr lang="en-US" sz="2400" dirty="0"/>
          </a:p>
          <a:p>
            <a:r>
              <a:rPr lang="en-US" sz="2400" dirty="0">
                <a:solidFill>
                  <a:srgbClr val="FF0000"/>
                </a:solidFill>
              </a:rPr>
              <a:t>Career implications? </a:t>
            </a:r>
          </a:p>
          <a:p>
            <a:endParaRPr lang="en-US" sz="2400" dirty="0">
              <a:solidFill>
                <a:srgbClr val="FF0000"/>
              </a:solidFill>
            </a:endParaRPr>
          </a:p>
          <a:p>
            <a:r>
              <a:rPr lang="en-US" sz="2400" dirty="0">
                <a:solidFill>
                  <a:srgbClr val="FF0000"/>
                </a:solidFill>
              </a:rPr>
              <a:t>Potential ways to incentivize pre-registration?</a:t>
            </a:r>
            <a:br>
              <a:rPr lang="en-US" sz="2400" dirty="0"/>
            </a:br>
            <a:endParaRPr lang="en-US" sz="2400" dirty="0"/>
          </a:p>
          <a:p>
            <a:endParaRPr lang="en-US" sz="2400" dirty="0"/>
          </a:p>
        </p:txBody>
      </p:sp>
    </p:spTree>
    <p:extLst>
      <p:ext uri="{BB962C8B-B14F-4D97-AF65-F5344CB8AC3E}">
        <p14:creationId xmlns:p14="http://schemas.microsoft.com/office/powerpoint/2010/main" val="919119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Registered Reports</a:t>
            </a:r>
          </a:p>
        </p:txBody>
      </p:sp>
      <p:sp>
        <p:nvSpPr>
          <p:cNvPr id="6" name="Content Placeholder 2"/>
          <p:cNvSpPr txBox="1">
            <a:spLocks/>
          </p:cNvSpPr>
          <p:nvPr/>
        </p:nvSpPr>
        <p:spPr>
          <a:xfrm>
            <a:off x="4572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Journal reviews the paper’s methods before data is collected, and conditionally accepts the paper before the study is run</a:t>
            </a:r>
            <a:endParaRPr lang="en-US" sz="2400" dirty="0">
              <a:solidFill>
                <a:srgbClr val="FF0000"/>
              </a:solidFill>
            </a:endParaRPr>
          </a:p>
          <a:p>
            <a:endParaRPr lang="en-US" sz="2400" dirty="0"/>
          </a:p>
          <a:p>
            <a:r>
              <a:rPr lang="en-US" sz="2400" dirty="0"/>
              <a:t>Address both publication bias and questionable research practices</a:t>
            </a:r>
          </a:p>
          <a:p>
            <a:endParaRPr lang="en-US" sz="2400" dirty="0"/>
          </a:p>
        </p:txBody>
      </p:sp>
    </p:spTree>
    <p:extLst>
      <p:ext uri="{BB962C8B-B14F-4D97-AF65-F5344CB8AC3E}">
        <p14:creationId xmlns:p14="http://schemas.microsoft.com/office/powerpoint/2010/main" val="2990674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Registered Reports</a:t>
            </a:r>
          </a:p>
        </p:txBody>
      </p:sp>
      <p:sp>
        <p:nvSpPr>
          <p:cNvPr id="4" name="Rectangle 3"/>
          <p:cNvSpPr/>
          <p:nvPr/>
        </p:nvSpPr>
        <p:spPr>
          <a:xfrm>
            <a:off x="76200" y="2819400"/>
            <a:ext cx="1905000" cy="1066800"/>
          </a:xfrm>
          <a:prstGeom prst="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ffectLst/>
              </a:rPr>
              <a:t>Design</a:t>
            </a:r>
          </a:p>
        </p:txBody>
      </p:sp>
      <p:sp>
        <p:nvSpPr>
          <p:cNvPr id="5" name="Rectangle 4"/>
          <p:cNvSpPr/>
          <p:nvPr/>
        </p:nvSpPr>
        <p:spPr>
          <a:xfrm>
            <a:off x="2438400" y="2819400"/>
            <a:ext cx="1905000" cy="1066800"/>
          </a:xfrm>
          <a:prstGeom prst="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ffectLst/>
              </a:rPr>
              <a:t>Collect &amp; Analyze</a:t>
            </a:r>
          </a:p>
        </p:txBody>
      </p:sp>
      <p:sp>
        <p:nvSpPr>
          <p:cNvPr id="6" name="Rectangle 5"/>
          <p:cNvSpPr/>
          <p:nvPr/>
        </p:nvSpPr>
        <p:spPr>
          <a:xfrm>
            <a:off x="4800600" y="2819400"/>
            <a:ext cx="1905000" cy="1066800"/>
          </a:xfrm>
          <a:prstGeom prst="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ffectLst/>
              </a:rPr>
              <a:t>Report</a:t>
            </a:r>
          </a:p>
        </p:txBody>
      </p:sp>
      <p:sp>
        <p:nvSpPr>
          <p:cNvPr id="7" name="Rectangle 6"/>
          <p:cNvSpPr/>
          <p:nvPr/>
        </p:nvSpPr>
        <p:spPr>
          <a:xfrm>
            <a:off x="7162800" y="2819400"/>
            <a:ext cx="1905000" cy="1066800"/>
          </a:xfrm>
          <a:prstGeom prst="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ffectLst/>
              </a:rPr>
              <a:t>Publish</a:t>
            </a:r>
          </a:p>
        </p:txBody>
      </p:sp>
      <p:cxnSp>
        <p:nvCxnSpPr>
          <p:cNvPr id="9" name="Straight Arrow Connector 8"/>
          <p:cNvCxnSpPr>
            <a:stCxn id="4" idx="3"/>
            <a:endCxn id="5" idx="1"/>
          </p:cNvCxnSpPr>
          <p:nvPr/>
        </p:nvCxnSpPr>
        <p:spPr>
          <a:xfrm>
            <a:off x="1981200" y="3352800"/>
            <a:ext cx="457200" cy="0"/>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3"/>
            <a:endCxn id="6" idx="1"/>
          </p:cNvCxnSpPr>
          <p:nvPr/>
        </p:nvCxnSpPr>
        <p:spPr>
          <a:xfrm>
            <a:off x="4343400" y="3352800"/>
            <a:ext cx="457200" cy="0"/>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7" idx="1"/>
          </p:cNvCxnSpPr>
          <p:nvPr/>
        </p:nvCxnSpPr>
        <p:spPr>
          <a:xfrm>
            <a:off x="6705600" y="3352800"/>
            <a:ext cx="457200" cy="0"/>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5791200" y="3352800"/>
            <a:ext cx="2209800" cy="2819400"/>
            <a:chOff x="5791200" y="3352800"/>
            <a:chExt cx="2209800" cy="2819400"/>
          </a:xfrm>
        </p:grpSpPr>
        <p:sp>
          <p:nvSpPr>
            <p:cNvPr id="17" name="Oval 16"/>
            <p:cNvSpPr/>
            <p:nvPr/>
          </p:nvSpPr>
          <p:spPr>
            <a:xfrm>
              <a:off x="5791200" y="4419600"/>
              <a:ext cx="2209800" cy="1752600"/>
            </a:xfrm>
            <a:prstGeom prst="ellipse">
              <a:avLst/>
            </a:prstGeom>
            <a:solidFill>
              <a:srgbClr val="FFFFFF"/>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FF0000"/>
                  </a:solidFill>
                </a:rPr>
                <a:t>PEER</a:t>
              </a:r>
            </a:p>
            <a:p>
              <a:pPr algn="ctr"/>
              <a:r>
                <a:rPr lang="en-US" sz="3200" b="1" dirty="0">
                  <a:solidFill>
                    <a:srgbClr val="FF0000"/>
                  </a:solidFill>
                </a:rPr>
                <a:t>REVIEW</a:t>
              </a:r>
            </a:p>
          </p:txBody>
        </p:sp>
        <p:cxnSp>
          <p:nvCxnSpPr>
            <p:cNvPr id="19" name="Straight Arrow Connector 18"/>
            <p:cNvCxnSpPr>
              <a:stCxn id="17" idx="0"/>
            </p:cNvCxnSpPr>
            <p:nvPr/>
          </p:nvCxnSpPr>
          <p:spPr>
            <a:xfrm flipV="1">
              <a:off x="6896100" y="3352800"/>
              <a:ext cx="38100" cy="1066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31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66123E-6 4.49688E-6 L -0.50815 4.49688E-6 " pathEditMode="relative" ptsTypes="AA">
                                      <p:cBhvr>
                                        <p:cTn id="10"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76200"/>
            <a:ext cx="8229600" cy="1143200"/>
          </a:xfrm>
          <a:prstGeom prst="rect">
            <a:avLst/>
          </a:prstGeom>
        </p:spPr>
        <p:txBody>
          <a:bodyPr lIns="91425" tIns="91425" rIns="91425" bIns="91425" anchor="b" anchorCtr="0">
            <a:noAutofit/>
          </a:bodyPr>
          <a:lstStyle/>
          <a:p>
            <a:pPr lvl="0" algn="ctr" rtl="0">
              <a:spcBef>
                <a:spcPts val="0"/>
              </a:spcBef>
              <a:buNone/>
            </a:pPr>
            <a:r>
              <a:rPr lang="en" sz="2800" b="1" dirty="0">
                <a:latin typeface="Trebuchet MS"/>
                <a:ea typeface="Trebuchet MS"/>
                <a:cs typeface="Trebuchet MS"/>
                <a:sym typeface="Trebuchet MS"/>
              </a:rPr>
              <a:t>Who Publishes Registered Reports?</a:t>
            </a:r>
          </a:p>
        </p:txBody>
      </p:sp>
      <p:pic>
        <p:nvPicPr>
          <p:cNvPr id="175" name="Shape 17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8600" y="1643311"/>
            <a:ext cx="2505938" cy="1217994"/>
          </a:xfrm>
          <a:prstGeom prst="rect">
            <a:avLst/>
          </a:prstGeom>
          <a:noFill/>
          <a:ln>
            <a:noFill/>
          </a:ln>
        </p:spPr>
      </p:pic>
      <p:pic>
        <p:nvPicPr>
          <p:cNvPr id="176" name="Shape 17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30238" y="1690656"/>
            <a:ext cx="1140494" cy="1541797"/>
          </a:xfrm>
          <a:prstGeom prst="rect">
            <a:avLst/>
          </a:prstGeom>
          <a:noFill/>
          <a:ln>
            <a:noFill/>
          </a:ln>
        </p:spPr>
      </p:pic>
      <p:pic>
        <p:nvPicPr>
          <p:cNvPr id="177" name="Shape 17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49899" y="3938202"/>
            <a:ext cx="1112792" cy="1511778"/>
          </a:xfrm>
          <a:prstGeom prst="rect">
            <a:avLst/>
          </a:prstGeom>
          <a:noFill/>
          <a:ln>
            <a:noFill/>
          </a:ln>
        </p:spPr>
      </p:pic>
      <p:pic>
        <p:nvPicPr>
          <p:cNvPr id="178" name="Shape 1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606899" y="3944618"/>
            <a:ext cx="1027630" cy="1541771"/>
          </a:xfrm>
          <a:prstGeom prst="rect">
            <a:avLst/>
          </a:prstGeom>
          <a:noFill/>
          <a:ln>
            <a:noFill/>
          </a:ln>
        </p:spPr>
      </p:pic>
      <p:pic>
        <p:nvPicPr>
          <p:cNvPr id="179" name="Shape 179"/>
          <p:cNvPicPr preferRelativeResize="0"/>
          <p:nvPr/>
        </p:nvPicPr>
        <p:blipFill>
          <a:blip r:embed="rId7">
            <a:alphaModFix/>
          </a:blip>
          <a:stretch>
            <a:fillRect/>
          </a:stretch>
        </p:blipFill>
        <p:spPr>
          <a:xfrm>
            <a:off x="5989511" y="1738120"/>
            <a:ext cx="1140496" cy="1711168"/>
          </a:xfrm>
          <a:prstGeom prst="rect">
            <a:avLst/>
          </a:prstGeom>
          <a:noFill/>
          <a:ln>
            <a:noFill/>
          </a:ln>
        </p:spPr>
      </p:pic>
      <p:pic>
        <p:nvPicPr>
          <p:cNvPr id="180" name="Shape 18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979424" y="1728723"/>
            <a:ext cx="1063318" cy="1447548"/>
          </a:xfrm>
          <a:prstGeom prst="rect">
            <a:avLst/>
          </a:prstGeom>
          <a:noFill/>
          <a:ln>
            <a:noFill/>
          </a:ln>
        </p:spPr>
      </p:pic>
      <p:pic>
        <p:nvPicPr>
          <p:cNvPr id="181" name="Shape 18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28968" y="3913526"/>
            <a:ext cx="1188631" cy="1572861"/>
          </a:xfrm>
          <a:prstGeom prst="rect">
            <a:avLst/>
          </a:prstGeom>
          <a:noFill/>
          <a:ln>
            <a:noFill/>
          </a:ln>
        </p:spPr>
      </p:pic>
      <p:pic>
        <p:nvPicPr>
          <p:cNvPr id="182" name="Shape 182"/>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5100661" y="3913529"/>
            <a:ext cx="998875" cy="1572871"/>
          </a:xfrm>
          <a:prstGeom prst="rect">
            <a:avLst/>
          </a:prstGeom>
          <a:noFill/>
          <a:ln>
            <a:noFill/>
          </a:ln>
        </p:spPr>
      </p:pic>
      <p:sp>
        <p:nvSpPr>
          <p:cNvPr id="183" name="Shape 183"/>
          <p:cNvSpPr txBox="1"/>
          <p:nvPr/>
        </p:nvSpPr>
        <p:spPr>
          <a:xfrm>
            <a:off x="3681901" y="5452134"/>
            <a:ext cx="2538299" cy="651199"/>
          </a:xfrm>
          <a:prstGeom prst="rect">
            <a:avLst/>
          </a:prstGeom>
          <a:noFill/>
          <a:ln>
            <a:noFill/>
          </a:ln>
        </p:spPr>
        <p:txBody>
          <a:bodyPr lIns="91425" tIns="91425" rIns="91425" bIns="91425" anchor="t" anchorCtr="0">
            <a:noAutofit/>
          </a:bodyPr>
          <a:lstStyle/>
          <a:p>
            <a:pPr lvl="0" algn="ctr" rtl="0">
              <a:spcBef>
                <a:spcPts val="0"/>
              </a:spcBef>
              <a:buNone/>
            </a:pPr>
            <a:r>
              <a:rPr lang="en" sz="1800" b="1">
                <a:latin typeface="Trebuchet MS"/>
                <a:ea typeface="Trebuchet MS"/>
                <a:cs typeface="Trebuchet MS"/>
                <a:sym typeface="Trebuchet MS"/>
              </a:rPr>
              <a:t>(just to name a few)</a:t>
            </a:r>
          </a:p>
          <a:p>
            <a:pPr lvl="0" algn="ctr" rtl="0">
              <a:spcBef>
                <a:spcPts val="0"/>
              </a:spcBef>
              <a:buNone/>
            </a:pPr>
            <a:endParaRPr sz="1800">
              <a:latin typeface="Trebuchet MS"/>
              <a:ea typeface="Trebuchet MS"/>
              <a:cs typeface="Trebuchet MS"/>
              <a:sym typeface="Trebuchet MS"/>
            </a:endParaRPr>
          </a:p>
        </p:txBody>
      </p:sp>
      <p:pic>
        <p:nvPicPr>
          <p:cNvPr id="184" name="Shape 184"/>
          <p:cNvPicPr preferRelativeResize="0"/>
          <p:nvPr/>
        </p:nvPicPr>
        <p:blipFill>
          <a:blip r:embed="rId11">
            <a:alphaModFix/>
          </a:blip>
          <a:stretch>
            <a:fillRect/>
          </a:stretch>
        </p:blipFill>
        <p:spPr>
          <a:xfrm>
            <a:off x="7448774" y="1752623"/>
            <a:ext cx="1260078" cy="1864166"/>
          </a:xfrm>
          <a:prstGeom prst="rect">
            <a:avLst/>
          </a:prstGeom>
          <a:noFill/>
          <a:ln>
            <a:noFill/>
          </a:ln>
        </p:spPr>
      </p:pic>
      <p:pic>
        <p:nvPicPr>
          <p:cNvPr id="185" name="Shape 185"/>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6521749" y="4108449"/>
            <a:ext cx="2267642" cy="1090239"/>
          </a:xfrm>
          <a:prstGeom prst="rect">
            <a:avLst/>
          </a:prstGeom>
          <a:noFill/>
          <a:ln>
            <a:noFill/>
          </a:ln>
        </p:spPr>
      </p:pic>
      <p:sp>
        <p:nvSpPr>
          <p:cNvPr id="186" name="Shape 186"/>
          <p:cNvSpPr txBox="1"/>
          <p:nvPr/>
        </p:nvSpPr>
        <p:spPr>
          <a:xfrm>
            <a:off x="336376" y="6103334"/>
            <a:ext cx="5869799" cy="651199"/>
          </a:xfrm>
          <a:prstGeom prst="rect">
            <a:avLst/>
          </a:prstGeom>
          <a:noFill/>
          <a:ln>
            <a:noFill/>
          </a:ln>
        </p:spPr>
        <p:txBody>
          <a:bodyPr lIns="91425" tIns="91425" rIns="91425" bIns="91425" anchor="t" anchorCtr="0">
            <a:noAutofit/>
          </a:bodyPr>
          <a:lstStyle/>
          <a:p>
            <a:pPr lvl="0" algn="ctr" rtl="0">
              <a:spcBef>
                <a:spcPts val="0"/>
              </a:spcBef>
              <a:buNone/>
            </a:pPr>
            <a:r>
              <a:rPr lang="en" sz="1800" b="1">
                <a:latin typeface="Trebuchet MS"/>
                <a:ea typeface="Trebuchet MS"/>
                <a:cs typeface="Trebuchet MS"/>
                <a:sym typeface="Trebuchet MS"/>
              </a:rPr>
              <a:t>See the full list and compare features: osf.io/8mpji</a:t>
            </a:r>
          </a:p>
          <a:p>
            <a:pPr lvl="0" algn="ctr" rtl="0">
              <a:spcBef>
                <a:spcPts val="0"/>
              </a:spcBef>
              <a:buNone/>
            </a:pPr>
            <a:endParaRPr sz="1800">
              <a:latin typeface="Trebuchet MS"/>
              <a:ea typeface="Trebuchet MS"/>
              <a:cs typeface="Trebuchet MS"/>
              <a:sym typeface="Trebuchet MS"/>
            </a:endParaRPr>
          </a:p>
        </p:txBody>
      </p:sp>
    </p:spTree>
    <p:extLst>
      <p:ext uri="{BB962C8B-B14F-4D97-AF65-F5344CB8AC3E}">
        <p14:creationId xmlns:p14="http://schemas.microsoft.com/office/powerpoint/2010/main" val="1230273693"/>
      </p:ext>
    </p:extLst>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Potential problems with Registered Reports?</a:t>
            </a:r>
          </a:p>
        </p:txBody>
      </p:sp>
    </p:spTree>
    <p:extLst>
      <p:ext uri="{BB962C8B-B14F-4D97-AF65-F5344CB8AC3E}">
        <p14:creationId xmlns:p14="http://schemas.microsoft.com/office/powerpoint/2010/main" val="3207038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Potential problems with Registered Reports?</a:t>
            </a:r>
          </a:p>
        </p:txBody>
      </p:sp>
      <p:sp>
        <p:nvSpPr>
          <p:cNvPr id="3" name="Content Placeholder 2"/>
          <p:cNvSpPr>
            <a:spLocks noGrp="1"/>
          </p:cNvSpPr>
          <p:nvPr>
            <p:ph idx="1"/>
          </p:nvPr>
        </p:nvSpPr>
        <p:spPr>
          <a:xfrm>
            <a:off x="457200" y="1752600"/>
            <a:ext cx="8229600" cy="4525963"/>
          </a:xfrm>
        </p:spPr>
        <p:txBody>
          <a:bodyPr>
            <a:normAutofit/>
          </a:bodyPr>
          <a:lstStyle/>
          <a:p>
            <a:r>
              <a:rPr lang="en-US" sz="2400" dirty="0"/>
              <a:t>Reduced incentive to execute the study well if publication already guaranteed</a:t>
            </a:r>
          </a:p>
          <a:p>
            <a:endParaRPr lang="en-US" sz="2400" dirty="0"/>
          </a:p>
          <a:p>
            <a:r>
              <a:rPr lang="en-US" sz="2400" dirty="0"/>
              <a:t>What if odd and unexpected patterns of data turn up? Peer review phase is already over</a:t>
            </a:r>
          </a:p>
          <a:p>
            <a:pPr lvl="1"/>
            <a:r>
              <a:rPr lang="en-US" sz="2400" dirty="0"/>
              <a:t>This issue will come again next lecture, in the Simone </a:t>
            </a:r>
            <a:r>
              <a:rPr lang="en-US" sz="2400" dirty="0" err="1"/>
              <a:t>Schnall</a:t>
            </a:r>
            <a:r>
              <a:rPr lang="en-US" sz="2400" dirty="0"/>
              <a:t> replication case</a:t>
            </a:r>
          </a:p>
          <a:p>
            <a:endParaRPr lang="en-US" sz="2400" dirty="0"/>
          </a:p>
          <a:p>
            <a:r>
              <a:rPr lang="en-US" sz="2400" dirty="0"/>
              <a:t>Incentivizes coming up with interesting ideas that find no empirical support</a:t>
            </a:r>
          </a:p>
        </p:txBody>
      </p:sp>
    </p:spTree>
    <p:extLst>
      <p:ext uri="{BB962C8B-B14F-4D97-AF65-F5344CB8AC3E}">
        <p14:creationId xmlns:p14="http://schemas.microsoft.com/office/powerpoint/2010/main" val="2115763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72" y="1143000"/>
            <a:ext cx="7199128" cy="5715000"/>
          </a:xfrm>
          <a:prstGeom prst="rect">
            <a:avLst/>
          </a:prstGeom>
        </p:spPr>
      </p:pic>
      <p:sp>
        <p:nvSpPr>
          <p:cNvPr id="4" name="Title 1"/>
          <p:cNvSpPr>
            <a:spLocks noGrp="1"/>
          </p:cNvSpPr>
          <p:nvPr>
            <p:ph type="title"/>
          </p:nvPr>
        </p:nvSpPr>
        <p:spPr>
          <a:xfrm>
            <a:off x="457200" y="274638"/>
            <a:ext cx="8229600" cy="1143000"/>
          </a:xfrm>
        </p:spPr>
        <p:txBody>
          <a:bodyPr>
            <a:normAutofit/>
          </a:bodyPr>
          <a:lstStyle/>
          <a:p>
            <a:r>
              <a:rPr lang="en-US" sz="2800" b="1" dirty="0">
                <a:solidFill>
                  <a:srgbClr val="FF0000"/>
                </a:solidFill>
              </a:rPr>
              <a:t>Have you heard of an adversarial collaboration?</a:t>
            </a:r>
            <a:br>
              <a:rPr lang="en-US" sz="2800" b="1" dirty="0">
                <a:solidFill>
                  <a:srgbClr val="FF0000"/>
                </a:solidFill>
              </a:rPr>
            </a:br>
            <a:endParaRPr lang="en-US" sz="2400" b="1" dirty="0">
              <a:solidFill>
                <a:srgbClr val="FF0000"/>
              </a:solidFill>
            </a:endParaRPr>
          </a:p>
        </p:txBody>
      </p:sp>
    </p:spTree>
    <p:extLst>
      <p:ext uri="{BB962C8B-B14F-4D97-AF65-F5344CB8AC3E}">
        <p14:creationId xmlns:p14="http://schemas.microsoft.com/office/powerpoint/2010/main" val="16483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2800" b="1" dirty="0"/>
              <a:t>Availability Bias: </a:t>
            </a:r>
            <a:br>
              <a:rPr lang="en-US" sz="2800" b="1" dirty="0"/>
            </a:br>
            <a:r>
              <a:rPr lang="en-US" sz="2800" b="1" dirty="0"/>
              <a:t>Overestimating the base rate of salient events</a:t>
            </a:r>
            <a:br>
              <a:rPr lang="en-US" sz="2800" b="1" dirty="0"/>
            </a:br>
            <a:r>
              <a:rPr lang="en-US" sz="2800" b="1" dirty="0"/>
              <a:t>(</a:t>
            </a:r>
            <a:r>
              <a:rPr lang="en-US" sz="2800" b="1" dirty="0" err="1"/>
              <a:t>Tversky</a:t>
            </a:r>
            <a:r>
              <a:rPr lang="en-US" sz="2800" b="1" dirty="0"/>
              <a:t> &amp; </a:t>
            </a:r>
            <a:r>
              <a:rPr lang="en-US" sz="2800" b="1" dirty="0" err="1"/>
              <a:t>Kahneman</a:t>
            </a:r>
            <a:r>
              <a:rPr lang="en-US" sz="2800" b="1" dirty="0"/>
              <a:t>, 1973)</a:t>
            </a:r>
          </a:p>
        </p:txBody>
      </p:sp>
      <p:pic>
        <p:nvPicPr>
          <p:cNvPr id="13315" name="Picture 3" descr="E:\0.Master Class\o-CHICAGO-SUNTIMES-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82" y="1752600"/>
            <a:ext cx="374921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0.Master Class\car cr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072909"/>
            <a:ext cx="3919468" cy="3184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638800"/>
            <a:ext cx="9144000" cy="830997"/>
          </a:xfrm>
          <a:prstGeom prst="rect">
            <a:avLst/>
          </a:prstGeom>
          <a:noFill/>
        </p:spPr>
        <p:txBody>
          <a:bodyPr wrap="square" rtlCol="0">
            <a:spAutoFit/>
          </a:bodyPr>
          <a:lstStyle/>
          <a:p>
            <a:pPr algn="ctr"/>
            <a:r>
              <a:rPr lang="en-US" sz="2400" b="1" dirty="0"/>
              <a:t>People estimate that more people die in plane crashes                                        than car crashes, but the reverse is true</a:t>
            </a:r>
          </a:p>
        </p:txBody>
      </p:sp>
    </p:spTree>
    <p:extLst>
      <p:ext uri="{BB962C8B-B14F-4D97-AF65-F5344CB8AC3E}">
        <p14:creationId xmlns:p14="http://schemas.microsoft.com/office/powerpoint/2010/main" val="2264117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Adversarial Collaborations</a:t>
            </a:r>
            <a:br>
              <a:rPr lang="en-US" sz="2800" b="1" dirty="0"/>
            </a:br>
            <a:r>
              <a:rPr lang="en-US" sz="2400" b="1" dirty="0"/>
              <a:t>(</a:t>
            </a:r>
            <a:r>
              <a:rPr lang="en-US" sz="2400" b="1" dirty="0" err="1"/>
              <a:t>Meller</a:t>
            </a:r>
            <a:r>
              <a:rPr lang="en-US" sz="2400" b="1" dirty="0"/>
              <a:t>, </a:t>
            </a:r>
            <a:r>
              <a:rPr lang="en-US" sz="2400" b="1" dirty="0" err="1"/>
              <a:t>Hertwig</a:t>
            </a:r>
            <a:r>
              <a:rPr lang="en-US" sz="2400" b="1" dirty="0"/>
              <a:t>, &amp; </a:t>
            </a:r>
            <a:r>
              <a:rPr lang="en-US" sz="2400" b="1" dirty="0" err="1"/>
              <a:t>Kahneman</a:t>
            </a:r>
            <a:r>
              <a:rPr lang="en-US" sz="2400" b="1" dirty="0"/>
              <a:t>, 2001) </a:t>
            </a:r>
          </a:p>
        </p:txBody>
      </p:sp>
      <p:sp>
        <p:nvSpPr>
          <p:cNvPr id="3" name="Content Placeholder 2"/>
          <p:cNvSpPr>
            <a:spLocks noGrp="1"/>
          </p:cNvSpPr>
          <p:nvPr>
            <p:ph idx="1"/>
          </p:nvPr>
        </p:nvSpPr>
        <p:spPr>
          <a:xfrm>
            <a:off x="457200" y="1981200"/>
            <a:ext cx="8229600" cy="4525963"/>
          </a:xfrm>
        </p:spPr>
        <p:txBody>
          <a:bodyPr>
            <a:normAutofit/>
          </a:bodyPr>
          <a:lstStyle/>
          <a:p>
            <a:r>
              <a:rPr lang="en-US" sz="2400" dirty="0"/>
              <a:t>Researchers who disagree on an issue design a critical empirical test together</a:t>
            </a:r>
          </a:p>
          <a:p>
            <a:endParaRPr lang="en-US" sz="2400" dirty="0"/>
          </a:p>
          <a:p>
            <a:r>
              <a:rPr lang="en-US" sz="2400" dirty="0"/>
              <a:t>Publish the results together regardless of the results</a:t>
            </a:r>
          </a:p>
          <a:p>
            <a:endParaRPr lang="en-US" sz="2400" dirty="0"/>
          </a:p>
          <a:p>
            <a:r>
              <a:rPr lang="en-US" sz="2400" dirty="0"/>
              <a:t>An independent arbiter is also part of the research group</a:t>
            </a:r>
          </a:p>
        </p:txBody>
      </p:sp>
    </p:spTree>
    <p:extLst>
      <p:ext uri="{BB962C8B-B14F-4D97-AF65-F5344CB8AC3E}">
        <p14:creationId xmlns:p14="http://schemas.microsoft.com/office/powerpoint/2010/main" val="2388367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00.Crowdsourcing Course\significa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774872" cy="5269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88893"/>
            <a:ext cx="8229600" cy="954107"/>
          </a:xfrm>
          <a:prstGeom prst="rect">
            <a:avLst/>
          </a:prstGeom>
          <a:noFill/>
        </p:spPr>
        <p:txBody>
          <a:bodyPr wrap="square" rtlCol="0">
            <a:spAutoFit/>
          </a:bodyPr>
          <a:lstStyle/>
          <a:p>
            <a:pPr algn="ctr"/>
            <a:r>
              <a:rPr lang="en-US" sz="2800" b="1" dirty="0"/>
              <a:t>Descriptions of nonsignificant results in articles using </a:t>
            </a:r>
          </a:p>
          <a:p>
            <a:pPr algn="ctr"/>
            <a:r>
              <a:rPr lang="en-US" sz="2800" b="1" dirty="0"/>
              <a:t>Null Hypothesis Significance Testing (NHST)</a:t>
            </a:r>
          </a:p>
        </p:txBody>
      </p:sp>
      <p:sp>
        <p:nvSpPr>
          <p:cNvPr id="5" name="Rectangle 4"/>
          <p:cNvSpPr/>
          <p:nvPr/>
        </p:nvSpPr>
        <p:spPr>
          <a:xfrm>
            <a:off x="297180" y="1219200"/>
            <a:ext cx="3970020"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424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00.Crowdsourcing Course\significa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774872" cy="5269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88893"/>
            <a:ext cx="8229600" cy="954107"/>
          </a:xfrm>
          <a:prstGeom prst="rect">
            <a:avLst/>
          </a:prstGeom>
          <a:noFill/>
        </p:spPr>
        <p:txBody>
          <a:bodyPr wrap="square" rtlCol="0">
            <a:spAutoFit/>
          </a:bodyPr>
          <a:lstStyle/>
          <a:p>
            <a:pPr algn="ctr"/>
            <a:r>
              <a:rPr lang="en-US" sz="2800" b="1" dirty="0"/>
              <a:t>Descriptions of nonsignificant results in articles using </a:t>
            </a:r>
          </a:p>
          <a:p>
            <a:pPr algn="ctr"/>
            <a:r>
              <a:rPr lang="en-US" sz="2800" b="1" dirty="0"/>
              <a:t>Null Hypothesis Significance Testing (NHST)</a:t>
            </a:r>
          </a:p>
        </p:txBody>
      </p:sp>
      <p:pic>
        <p:nvPicPr>
          <p:cNvPr id="1027" name="Picture 3" descr="E:\0000.Crowdsourcing Course\significanc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073" y="1573503"/>
            <a:ext cx="4560327" cy="4751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180" y="1219200"/>
            <a:ext cx="3970020"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400" y="1524000"/>
            <a:ext cx="26670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955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00.Crowdsourcing Course\pumpk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096000" cy="554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06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295400"/>
          </a:xfrm>
        </p:spPr>
        <p:txBody>
          <a:bodyPr/>
          <a:lstStyle/>
          <a:p>
            <a:pPr marL="0" indent="0" algn="ctr">
              <a:buNone/>
            </a:pPr>
            <a:r>
              <a:rPr lang="en-US" sz="2400" dirty="0"/>
              <a:t>Video: Scientists can't explain p values (play off website)</a:t>
            </a:r>
            <a:br>
              <a:rPr lang="en-US" sz="2400" dirty="0"/>
            </a:br>
            <a:r>
              <a:rPr lang="en-US" sz="2400" dirty="0">
                <a:hlinkClick r:id="rId3"/>
              </a:rPr>
              <a:t>http://fivethirtyeight.com/features/not-even-scientists-can-easily-explain-p-values/</a:t>
            </a:r>
            <a:endParaRPr lang="en-US" sz="2400" dirty="0"/>
          </a:p>
          <a:p>
            <a:endParaRPr lang="en-US" dirty="0"/>
          </a:p>
        </p:txBody>
      </p:sp>
      <p:pic>
        <p:nvPicPr>
          <p:cNvPr id="29698" name="Picture 2" descr="E:\0000.Crowdsourcing Course\p valu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462" y="762000"/>
            <a:ext cx="719253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49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Moving away from p values</a:t>
            </a:r>
          </a:p>
        </p:txBody>
      </p:sp>
      <p:sp>
        <p:nvSpPr>
          <p:cNvPr id="3" name="Content Placeholder 2"/>
          <p:cNvSpPr>
            <a:spLocks noGrp="1"/>
          </p:cNvSpPr>
          <p:nvPr>
            <p:ph idx="1"/>
          </p:nvPr>
        </p:nvSpPr>
        <p:spPr>
          <a:xfrm>
            <a:off x="457200" y="1600200"/>
            <a:ext cx="8229600" cy="5059363"/>
          </a:xfrm>
        </p:spPr>
        <p:txBody>
          <a:bodyPr>
            <a:normAutofit/>
          </a:bodyPr>
          <a:lstStyle/>
          <a:p>
            <a:r>
              <a:rPr lang="en-US" sz="2400" dirty="0"/>
              <a:t>Focus on effect sizes, confidence intervals, and cumulative meta-analyses instead of NHST (Cumming, 2013, “</a:t>
            </a:r>
            <a:r>
              <a:rPr lang="en-US" sz="2400" i="1" dirty="0"/>
              <a:t>The new statistics”</a:t>
            </a:r>
            <a:r>
              <a:rPr lang="en-US" sz="2400" dirty="0"/>
              <a:t>)</a:t>
            </a:r>
          </a:p>
          <a:p>
            <a:endParaRPr lang="en-US" sz="2400" dirty="0"/>
          </a:p>
          <a:p>
            <a:r>
              <a:rPr lang="en-US" sz="2400" dirty="0"/>
              <a:t>New position statement from the American Statistical Association</a:t>
            </a:r>
          </a:p>
          <a:p>
            <a:endParaRPr lang="en-US" sz="2400" dirty="0"/>
          </a:p>
          <a:p>
            <a:r>
              <a:rPr lang="en-US" sz="2400" dirty="0"/>
              <a:t>Bayesian approaches can quantify evidence both for and against the hypothesis (</a:t>
            </a:r>
            <a:r>
              <a:rPr lang="en-US" sz="2400" dirty="0" err="1"/>
              <a:t>Verhagen</a:t>
            </a:r>
            <a:r>
              <a:rPr lang="en-US" sz="2400" dirty="0"/>
              <a:t> &amp; </a:t>
            </a:r>
            <a:r>
              <a:rPr lang="en-US" sz="2400" dirty="0" err="1"/>
              <a:t>Wagenmakers</a:t>
            </a:r>
            <a:r>
              <a:rPr lang="en-US" sz="2400" dirty="0"/>
              <a:t>, 2014)</a:t>
            </a:r>
          </a:p>
          <a:p>
            <a:endParaRPr lang="en-US" sz="2400" dirty="0"/>
          </a:p>
          <a:p>
            <a:endParaRPr lang="en-US" sz="2400" dirty="0"/>
          </a:p>
          <a:p>
            <a:endParaRPr lang="en-US" sz="2400" dirty="0"/>
          </a:p>
        </p:txBody>
      </p:sp>
    </p:spTree>
    <p:extLst>
      <p:ext uri="{BB962C8B-B14F-4D97-AF65-F5344CB8AC3E}">
        <p14:creationId xmlns:p14="http://schemas.microsoft.com/office/powerpoint/2010/main" val="2294616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2800" b="1" dirty="0"/>
              <a:t>Group Discussion</a:t>
            </a:r>
            <a:br>
              <a:rPr lang="en-US" sz="2800" b="1" dirty="0"/>
            </a:br>
            <a:r>
              <a:rPr lang="en-US" sz="2800" b="1" dirty="0"/>
              <a:t>The crisis of confidence and early career researchers (ECRs)</a:t>
            </a:r>
          </a:p>
        </p:txBody>
      </p:sp>
      <p:pic>
        <p:nvPicPr>
          <p:cNvPr id="5122" name="Picture 2" descr="E:\0000.Crowdsourcing Course\group discu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9" y="1981200"/>
            <a:ext cx="833104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81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ric Uhlmann\Desktop\NSF_PhDs_Academic_Jobs-thumb-615x414-1142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05" y="438062"/>
            <a:ext cx="7161695" cy="4819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86400"/>
            <a:ext cx="8534400" cy="1200329"/>
          </a:xfrm>
          <a:prstGeom prst="rect">
            <a:avLst/>
          </a:prstGeom>
          <a:noFill/>
        </p:spPr>
        <p:txBody>
          <a:bodyPr wrap="square" rtlCol="0">
            <a:spAutoFit/>
          </a:bodyPr>
          <a:lstStyle/>
          <a:p>
            <a:pPr algn="ctr"/>
            <a:r>
              <a:rPr lang="en-US" sz="2400" b="1" dirty="0"/>
              <a:t>Less than a third of PhDs in social sciences and </a:t>
            </a:r>
          </a:p>
          <a:p>
            <a:pPr algn="ctr"/>
            <a:r>
              <a:rPr lang="en-US" sz="2400" b="1" dirty="0"/>
              <a:t>less than 25% across all fields find a professorship or postdoc</a:t>
            </a:r>
          </a:p>
          <a:p>
            <a:pPr algn="ctr"/>
            <a:endParaRPr lang="en-US" sz="2400" b="1" dirty="0"/>
          </a:p>
        </p:txBody>
      </p:sp>
      <p:sp>
        <p:nvSpPr>
          <p:cNvPr id="4" name="Rectangle 5"/>
          <p:cNvSpPr txBox="1">
            <a:spLocks noChangeArrowheads="1"/>
          </p:cNvSpPr>
          <p:nvPr/>
        </p:nvSpPr>
        <p:spPr bwMode="auto">
          <a:xfrm>
            <a:off x="-228600" y="1447800"/>
            <a:ext cx="9574089" cy="541020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rgbClr val="006E51"/>
                </a:solidFill>
                <a:latin typeface="+mj-lt"/>
                <a:ea typeface="MS PGothic" pitchFamily="34" charset="-128"/>
                <a:cs typeface="ＭＳ Ｐゴシック" charset="-128"/>
              </a:defRPr>
            </a:lvl1pPr>
            <a:lvl2pPr algn="l" rtl="0" eaLnBrk="0" fontAlgn="base" hangingPunct="0">
              <a:spcBef>
                <a:spcPct val="0"/>
              </a:spcBef>
              <a:spcAft>
                <a:spcPct val="0"/>
              </a:spcAft>
              <a:defRPr sz="3800">
                <a:solidFill>
                  <a:srgbClr val="006E51"/>
                </a:solidFill>
                <a:latin typeface="Arial" charset="0"/>
                <a:ea typeface="MS PGothic" pitchFamily="34" charset="-128"/>
                <a:cs typeface="ＭＳ Ｐゴシック" charset="-128"/>
              </a:defRPr>
            </a:lvl2pPr>
            <a:lvl3pPr algn="l" rtl="0" eaLnBrk="0" fontAlgn="base" hangingPunct="0">
              <a:spcBef>
                <a:spcPct val="0"/>
              </a:spcBef>
              <a:spcAft>
                <a:spcPct val="0"/>
              </a:spcAft>
              <a:defRPr sz="3800">
                <a:solidFill>
                  <a:srgbClr val="006E51"/>
                </a:solidFill>
                <a:latin typeface="Arial" charset="0"/>
                <a:ea typeface="MS PGothic" pitchFamily="34" charset="-128"/>
                <a:cs typeface="ＭＳ Ｐゴシック" charset="-128"/>
              </a:defRPr>
            </a:lvl3pPr>
            <a:lvl4pPr algn="l" rtl="0" eaLnBrk="0" fontAlgn="base" hangingPunct="0">
              <a:spcBef>
                <a:spcPct val="0"/>
              </a:spcBef>
              <a:spcAft>
                <a:spcPct val="0"/>
              </a:spcAft>
              <a:defRPr sz="3800">
                <a:solidFill>
                  <a:srgbClr val="006E51"/>
                </a:solidFill>
                <a:latin typeface="Arial" charset="0"/>
                <a:ea typeface="MS PGothic" pitchFamily="34" charset="-128"/>
                <a:cs typeface="ＭＳ Ｐゴシック" charset="-128"/>
              </a:defRPr>
            </a:lvl4pPr>
            <a:lvl5pPr algn="l" rtl="0" eaLnBrk="0" fontAlgn="base" hangingPunct="0">
              <a:spcBef>
                <a:spcPct val="0"/>
              </a:spcBef>
              <a:spcAft>
                <a:spcPct val="0"/>
              </a:spcAft>
              <a:defRPr sz="3800">
                <a:solidFill>
                  <a:srgbClr val="006E5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eaLnBrk="1" hangingPunct="1"/>
            <a:endParaRPr lang="en-US" sz="2800" b="1" kern="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92943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ric Uhlmann\Desktop\NSF_PhDs_Academic_Jobs-thumb-615x414-1142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05" y="438062"/>
            <a:ext cx="7161695" cy="4819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86400"/>
            <a:ext cx="8534400" cy="1200329"/>
          </a:xfrm>
          <a:prstGeom prst="rect">
            <a:avLst/>
          </a:prstGeom>
          <a:noFill/>
        </p:spPr>
        <p:txBody>
          <a:bodyPr wrap="square" rtlCol="0">
            <a:spAutoFit/>
          </a:bodyPr>
          <a:lstStyle/>
          <a:p>
            <a:pPr algn="ctr"/>
            <a:r>
              <a:rPr lang="en-US" sz="2400" b="1" dirty="0"/>
              <a:t>Less than a third of PhDs in social sciences and </a:t>
            </a:r>
          </a:p>
          <a:p>
            <a:pPr algn="ctr"/>
            <a:r>
              <a:rPr lang="en-US" sz="2400" b="1" dirty="0"/>
              <a:t>less than 25% across all fields find a professorship or postdoc</a:t>
            </a:r>
          </a:p>
          <a:p>
            <a:pPr algn="ctr"/>
            <a:endParaRPr lang="en-US" sz="2400" b="1" dirty="0"/>
          </a:p>
        </p:txBody>
      </p:sp>
    </p:spTree>
    <p:extLst>
      <p:ext uri="{BB962C8B-B14F-4D97-AF65-F5344CB8AC3E}">
        <p14:creationId xmlns:p14="http://schemas.microsoft.com/office/powerpoint/2010/main" val="12229588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0000.Crowdsourcing Course\REPLICATION PICS\peer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4945"/>
            <a:ext cx="5638800" cy="45562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Pressure to Publish</a:t>
            </a:r>
          </a:p>
        </p:txBody>
      </p:sp>
    </p:spTree>
    <p:extLst>
      <p:ext uri="{BB962C8B-B14F-4D97-AF65-F5344CB8AC3E}">
        <p14:creationId xmlns:p14="http://schemas.microsoft.com/office/powerpoint/2010/main" val="75326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hD Lecture on Crowdsourcing\ds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3505200" cy="37150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0.Master Class\o-CHICAGO-SUNTIMES-5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82" y="1752600"/>
            <a:ext cx="3749218"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64769" cy="1143000"/>
          </a:xfrm>
          <a:prstGeom prst="rect">
            <a:avLst/>
          </a:prstGeom>
        </p:spPr>
        <p:txBody>
          <a:bodyPr/>
          <a:lstStyle>
            <a:lvl1pPr algn="l" rtl="0"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algn="ctr"/>
            <a:r>
              <a:rPr lang="en-US" sz="2800" b="1" kern="0" dirty="0">
                <a:solidFill>
                  <a:schemeClr val="tx1"/>
                </a:solidFill>
              </a:rPr>
              <a:t>High-Profile fraud cases</a:t>
            </a:r>
          </a:p>
          <a:p>
            <a:pPr algn="ctr"/>
            <a:r>
              <a:rPr lang="en-US" sz="2800" b="1" kern="0" dirty="0">
                <a:solidFill>
                  <a:schemeClr val="tx1"/>
                </a:solidFill>
              </a:rPr>
              <a:t>are like plane crashes</a:t>
            </a:r>
          </a:p>
        </p:txBody>
      </p:sp>
    </p:spTree>
    <p:extLst>
      <p:ext uri="{BB962C8B-B14F-4D97-AF65-F5344CB8AC3E}">
        <p14:creationId xmlns:p14="http://schemas.microsoft.com/office/powerpoint/2010/main" val="1861345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0000.Crowdsourcing Course\REPLICATION PICS\peer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4945"/>
            <a:ext cx="5638800" cy="4556255"/>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E:\0000.Crowdsourcing Course\PublicationProces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7" y="152400"/>
            <a:ext cx="2252663"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Pressure to Publish</a:t>
            </a:r>
          </a:p>
        </p:txBody>
      </p:sp>
    </p:spTree>
    <p:extLst>
      <p:ext uri="{BB962C8B-B14F-4D97-AF65-F5344CB8AC3E}">
        <p14:creationId xmlns:p14="http://schemas.microsoft.com/office/powerpoint/2010/main" val="2829605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0000.Crowdsourcing Course\00.slides.Crowdsourcing Science\Paper after review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6019800" cy="599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307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0000.Crowdsourcing Course\pressu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848600" cy="579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00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0000.Crowdsourcing Course\00.slides.Crowdsourcing Science\good acade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14" y="1066800"/>
            <a:ext cx="835918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58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8113" y="3239869"/>
            <a:ext cx="2526141" cy="646331"/>
          </a:xfrm>
          <a:prstGeom prst="rect">
            <a:avLst/>
          </a:prstGeom>
          <a:noFill/>
          <a:ln>
            <a:noFill/>
          </a:ln>
        </p:spPr>
        <p:txBody>
          <a:bodyPr wrap="none" rtlCol="0">
            <a:spAutoFit/>
          </a:bodyPr>
          <a:lstStyle/>
          <a:p>
            <a:pPr marL="342900" indent="-342900">
              <a:buAutoNum type="arabicPeriod"/>
            </a:pPr>
            <a:r>
              <a:rPr lang="en-US" dirty="0">
                <a:solidFill>
                  <a:srgbClr val="000000"/>
                </a:solidFill>
              </a:rPr>
              <a:t>Write down thoughts</a:t>
            </a:r>
            <a:br>
              <a:rPr lang="en-US" dirty="0">
                <a:solidFill>
                  <a:srgbClr val="000000"/>
                </a:solidFill>
              </a:rPr>
            </a:br>
            <a:r>
              <a:rPr lang="en-US" dirty="0">
                <a:solidFill>
                  <a:srgbClr val="000000"/>
                </a:solidFill>
              </a:rPr>
              <a:t>for yourself</a:t>
            </a:r>
          </a:p>
        </p:txBody>
      </p:sp>
      <p:graphicFrame>
        <p:nvGraphicFramePr>
          <p:cNvPr id="4" name="Diagram 3"/>
          <p:cNvGraphicFramePr/>
          <p:nvPr>
            <p:extLst>
              <p:ext uri="{D42A27DB-BD31-4B8C-83A1-F6EECF244321}">
                <p14:modId xmlns:p14="http://schemas.microsoft.com/office/powerpoint/2010/main" val="2939238217"/>
              </p:ext>
            </p:extLst>
          </p:nvPr>
        </p:nvGraphicFramePr>
        <p:xfrm>
          <a:off x="562098" y="1537423"/>
          <a:ext cx="7966010" cy="151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96722" y="285007"/>
            <a:ext cx="7462299" cy="954107"/>
          </a:xfrm>
          <a:prstGeom prst="rect">
            <a:avLst/>
          </a:prstGeom>
          <a:noFill/>
        </p:spPr>
        <p:txBody>
          <a:bodyPr wrap="none" rtlCol="0">
            <a:spAutoFit/>
          </a:bodyPr>
          <a:lstStyle/>
          <a:p>
            <a:r>
              <a:rPr lang="en-US" sz="2800" dirty="0">
                <a:latin typeface="Ubuntu Light" panose="020B0304030602030204" pitchFamily="34" charset="0"/>
              </a:rPr>
              <a:t>How do you feel about all this as early career </a:t>
            </a:r>
          </a:p>
          <a:p>
            <a:r>
              <a:rPr lang="en-US" sz="2800" dirty="0">
                <a:latin typeface="Ubuntu Light" panose="020B0304030602030204" pitchFamily="34" charset="0"/>
              </a:rPr>
              <a:t>researchers?</a:t>
            </a:r>
          </a:p>
        </p:txBody>
      </p:sp>
      <p:sp>
        <p:nvSpPr>
          <p:cNvPr id="16" name="TextBox 15"/>
          <p:cNvSpPr txBox="1"/>
          <p:nvPr/>
        </p:nvSpPr>
        <p:spPr>
          <a:xfrm>
            <a:off x="3049327" y="3200400"/>
            <a:ext cx="2652521" cy="923330"/>
          </a:xfrm>
          <a:prstGeom prst="rect">
            <a:avLst/>
          </a:prstGeom>
          <a:noFill/>
          <a:ln>
            <a:noFill/>
          </a:ln>
        </p:spPr>
        <p:txBody>
          <a:bodyPr wrap="none" rtlCol="0">
            <a:spAutoFit/>
          </a:bodyPr>
          <a:lstStyle/>
          <a:p>
            <a:pPr marL="342900" indent="-342900">
              <a:buFont typeface="+mj-lt"/>
              <a:buAutoNum type="arabicPeriod" startAt="2"/>
            </a:pPr>
            <a:r>
              <a:rPr lang="en-US" dirty="0">
                <a:solidFill>
                  <a:srgbClr val="000000"/>
                </a:solidFill>
              </a:rPr>
              <a:t>Discuss with your </a:t>
            </a:r>
            <a:br>
              <a:rPr lang="en-US" dirty="0">
                <a:solidFill>
                  <a:srgbClr val="000000"/>
                </a:solidFill>
              </a:rPr>
            </a:br>
            <a:r>
              <a:rPr lang="en-US" dirty="0" err="1">
                <a:solidFill>
                  <a:srgbClr val="000000"/>
                </a:solidFill>
              </a:rPr>
              <a:t>neighbour</a:t>
            </a:r>
            <a:r>
              <a:rPr lang="en-US" dirty="0">
                <a:solidFill>
                  <a:srgbClr val="000000"/>
                </a:solidFill>
              </a:rPr>
              <a:t> – exchange </a:t>
            </a:r>
            <a:br>
              <a:rPr lang="en-US" dirty="0">
                <a:solidFill>
                  <a:srgbClr val="000000"/>
                </a:solidFill>
              </a:rPr>
            </a:br>
            <a:r>
              <a:rPr lang="en-US" dirty="0">
                <a:solidFill>
                  <a:srgbClr val="000000"/>
                </a:solidFill>
              </a:rPr>
              <a:t>thoughts</a:t>
            </a:r>
          </a:p>
        </p:txBody>
      </p:sp>
      <p:sp>
        <p:nvSpPr>
          <p:cNvPr id="17" name="TextBox 16"/>
          <p:cNvSpPr txBox="1"/>
          <p:nvPr/>
        </p:nvSpPr>
        <p:spPr>
          <a:xfrm>
            <a:off x="5894516" y="3212068"/>
            <a:ext cx="2186304" cy="369332"/>
          </a:xfrm>
          <a:prstGeom prst="rect">
            <a:avLst/>
          </a:prstGeom>
          <a:noFill/>
          <a:ln>
            <a:noFill/>
          </a:ln>
        </p:spPr>
        <p:txBody>
          <a:bodyPr wrap="none" rtlCol="0">
            <a:spAutoFit/>
          </a:bodyPr>
          <a:lstStyle/>
          <a:p>
            <a:pPr marL="342900" indent="-342900">
              <a:buFont typeface="+mj-lt"/>
              <a:buAutoNum type="arabicPeriod" startAt="3"/>
            </a:pPr>
            <a:r>
              <a:rPr lang="en-US" dirty="0">
                <a:solidFill>
                  <a:srgbClr val="000000"/>
                </a:solidFill>
              </a:rPr>
              <a:t>Share with others</a:t>
            </a:r>
          </a:p>
        </p:txBody>
      </p:sp>
      <p:pic>
        <p:nvPicPr>
          <p:cNvPr id="9" name="Picture 8" descr="C:\Users\Eric Uhlmann\Desktop\untitl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0" y="4191000"/>
            <a:ext cx="3556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21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dirty="0"/>
              <a:t>Take-</a:t>
            </a:r>
            <a:r>
              <a:rPr lang="en-US" sz="2800" b="1" dirty="0" err="1"/>
              <a:t>Aways</a:t>
            </a:r>
            <a:r>
              <a:rPr lang="en-US" sz="2800" b="1" dirty="0"/>
              <a:t>: </a:t>
            </a:r>
            <a:br>
              <a:rPr lang="en-US" sz="2800" b="1" dirty="0"/>
            </a:br>
            <a:r>
              <a:rPr lang="en-US" sz="2800" b="1" dirty="0"/>
              <a:t>The Crisis of Confidence in Science</a:t>
            </a:r>
          </a:p>
        </p:txBody>
      </p:sp>
      <p:sp>
        <p:nvSpPr>
          <p:cNvPr id="3" name="Content Placeholder 2"/>
          <p:cNvSpPr>
            <a:spLocks noGrp="1"/>
          </p:cNvSpPr>
          <p:nvPr>
            <p:ph idx="1"/>
          </p:nvPr>
        </p:nvSpPr>
        <p:spPr>
          <a:xfrm>
            <a:off x="457200" y="1905000"/>
            <a:ext cx="8229600" cy="4525963"/>
          </a:xfrm>
        </p:spPr>
        <p:txBody>
          <a:bodyPr>
            <a:normAutofit/>
          </a:bodyPr>
          <a:lstStyle/>
          <a:p>
            <a:r>
              <a:rPr lang="en-US" sz="2400" dirty="0"/>
              <a:t>Questionable research practices (QRPs) and publication bias are widespread and undermine the reliability of the scientific literature</a:t>
            </a:r>
          </a:p>
          <a:p>
            <a:pPr lvl="1"/>
            <a:r>
              <a:rPr lang="en-US" sz="2400" dirty="0"/>
              <a:t>Much bigger (and quieter) problem than outright fraud</a:t>
            </a:r>
          </a:p>
          <a:p>
            <a:endParaRPr lang="en-US" sz="2400" dirty="0"/>
          </a:p>
          <a:p>
            <a:r>
              <a:rPr lang="en-US" sz="2400" dirty="0"/>
              <a:t>Perverse incentives for academics to publish in prestigious journals are the root of the problem</a:t>
            </a:r>
          </a:p>
          <a:p>
            <a:pPr lvl="1"/>
            <a:r>
              <a:rPr lang="en-US" sz="2400" dirty="0"/>
              <a:t>Incentive structure is changing, but slowly</a:t>
            </a:r>
          </a:p>
          <a:p>
            <a:endParaRPr lang="en-US" sz="2400" dirty="0"/>
          </a:p>
          <a:p>
            <a:r>
              <a:rPr lang="en-US" sz="2400" dirty="0"/>
              <a:t>Challenge for early career researchers (ECRs)</a:t>
            </a:r>
          </a:p>
        </p:txBody>
      </p:sp>
    </p:spTree>
    <p:extLst>
      <p:ext uri="{BB962C8B-B14F-4D97-AF65-F5344CB8AC3E}">
        <p14:creationId xmlns:p14="http://schemas.microsoft.com/office/powerpoint/2010/main" val="2920355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721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aytheresocialmedia.com/site/wp-content/uploads/2013/12/2013-recap-social-me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743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5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Master Class\P18-RA-Research%20conduct-7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632" y="1676400"/>
            <a:ext cx="7097168"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74638"/>
            <a:ext cx="8264769" cy="1143000"/>
          </a:xfrm>
          <a:prstGeom prst="rect">
            <a:avLst/>
          </a:prstGeom>
        </p:spPr>
        <p:txBody>
          <a:bodyPr/>
          <a:lstStyle>
            <a:lvl1pPr algn="l" rtl="0"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l" rtl="0" eaLnBrk="1" fontAlgn="base" hangingPunct="1">
              <a:spcBef>
                <a:spcPct val="0"/>
              </a:spcBef>
              <a:spcAft>
                <a:spcPct val="0"/>
              </a:spcAft>
              <a:defRPr sz="3800">
                <a:solidFill>
                  <a:srgbClr val="006E51"/>
                </a:solidFill>
                <a:latin typeface="Arial" charset="0"/>
              </a:defRPr>
            </a:lvl6pPr>
            <a:lvl7pPr marL="914400" algn="l" rtl="0" eaLnBrk="1" fontAlgn="base" hangingPunct="1">
              <a:spcBef>
                <a:spcPct val="0"/>
              </a:spcBef>
              <a:spcAft>
                <a:spcPct val="0"/>
              </a:spcAft>
              <a:defRPr sz="3800">
                <a:solidFill>
                  <a:srgbClr val="006E51"/>
                </a:solidFill>
                <a:latin typeface="Arial" charset="0"/>
              </a:defRPr>
            </a:lvl7pPr>
            <a:lvl8pPr marL="1371600" algn="l" rtl="0" eaLnBrk="1" fontAlgn="base" hangingPunct="1">
              <a:spcBef>
                <a:spcPct val="0"/>
              </a:spcBef>
              <a:spcAft>
                <a:spcPct val="0"/>
              </a:spcAft>
              <a:defRPr sz="3800">
                <a:solidFill>
                  <a:srgbClr val="006E51"/>
                </a:solidFill>
                <a:latin typeface="Arial" charset="0"/>
              </a:defRPr>
            </a:lvl8pPr>
            <a:lvl9pPr marL="1828800" algn="l" rtl="0" eaLnBrk="1" fontAlgn="base" hangingPunct="1">
              <a:spcBef>
                <a:spcPct val="0"/>
              </a:spcBef>
              <a:spcAft>
                <a:spcPct val="0"/>
              </a:spcAft>
              <a:defRPr sz="3800">
                <a:solidFill>
                  <a:srgbClr val="006E51"/>
                </a:solidFill>
                <a:latin typeface="Arial" charset="0"/>
              </a:defRPr>
            </a:lvl9pPr>
          </a:lstStyle>
          <a:p>
            <a:pPr algn="ctr"/>
            <a:r>
              <a:rPr lang="en-US" sz="2800" b="1" kern="0" dirty="0">
                <a:solidFill>
                  <a:schemeClr val="tx1"/>
                </a:solidFill>
              </a:rPr>
              <a:t>Science’s car crash:</a:t>
            </a:r>
          </a:p>
          <a:p>
            <a:pPr algn="ctr"/>
            <a:r>
              <a:rPr lang="en-US" sz="2800" b="1" kern="0" dirty="0">
                <a:solidFill>
                  <a:schemeClr val="tx1"/>
                </a:solidFill>
              </a:rPr>
              <a:t>Questionable Research Practices</a:t>
            </a:r>
          </a:p>
        </p:txBody>
      </p:sp>
    </p:spTree>
    <p:extLst>
      <p:ext uri="{BB962C8B-B14F-4D97-AF65-F5344CB8AC3E}">
        <p14:creationId xmlns:p14="http://schemas.microsoft.com/office/powerpoint/2010/main" val="1010896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11304</Words>
  <Application>Microsoft Office PowerPoint</Application>
  <PresentationFormat>Bildschirmpräsentation (4:3)</PresentationFormat>
  <Paragraphs>923</Paragraphs>
  <Slides>87</Slides>
  <Notes>86</Notes>
  <HiddenSlides>3</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87</vt:i4>
      </vt:variant>
    </vt:vector>
  </HeadingPairs>
  <TitlesOfParts>
    <vt:vector size="93" baseType="lpstr">
      <vt:lpstr>Arial</vt:lpstr>
      <vt:lpstr>Calibri</vt:lpstr>
      <vt:lpstr>Tahoma</vt:lpstr>
      <vt:lpstr>Trebuchet MS</vt:lpstr>
      <vt:lpstr>Ubuntu Light</vt:lpstr>
      <vt:lpstr>Office Theme</vt:lpstr>
      <vt:lpstr>Crowdsourcing Science</vt:lpstr>
      <vt:lpstr>Course Overview</vt:lpstr>
      <vt:lpstr>The Crisis of Confidence in Science</vt:lpstr>
      <vt:lpstr>PowerPoint-Präsentation</vt:lpstr>
      <vt:lpstr>PowerPoint-Präsentation</vt:lpstr>
      <vt:lpstr>Research methods by Diederik (Stapel):  55 articles retracted for data fabrication </vt:lpstr>
      <vt:lpstr>Availability Bias:  Overestimating the base rate of salient events (Tversky &amp; Kahneman, 1973)</vt:lpstr>
      <vt:lpstr>PowerPoint-Präsentation</vt:lpstr>
      <vt:lpstr>PowerPoint-Präsentation</vt:lpstr>
      <vt:lpstr>PowerPoint-Präsentation</vt:lpstr>
      <vt:lpstr>False Positive Psychology Paper (Simmons, Nelson, &amp; Simonsohn, 2011)</vt:lpstr>
      <vt:lpstr>Lack of disclosure as to how data were analyzed creates false confidence in shaky findings</vt:lpstr>
      <vt:lpstr>Simulations indicate that QRPs can dramatically increase the rate of false positives</vt:lpstr>
      <vt:lpstr>What are some of the other  Questionable Research Practices you have heard about?</vt:lpstr>
      <vt:lpstr>PowerPoint-Präsentation</vt:lpstr>
      <vt:lpstr>PowerPoint-Präsentation</vt:lpstr>
      <vt:lpstr>Ethnographic study of QRPs in infant cognition (Peterson, 2016)</vt:lpstr>
      <vt:lpstr> Outcome switching at medical journals  (Goldacre, 2015) </vt:lpstr>
      <vt:lpstr> Outcome switching at medical journals  (Goldacre, 2015) </vt:lpstr>
      <vt:lpstr>Comparing dissertations and published papers  in management (O’Boyle et al., 2014)</vt:lpstr>
      <vt:lpstr>Comparing dissertations and published papers  in management (O’Boyle et al., 2014)</vt:lpstr>
      <vt:lpstr>Underreporting in psychology</vt:lpstr>
      <vt:lpstr>Underreporting in psychology</vt:lpstr>
      <vt:lpstr>The Garden of Forking Paths (Gelman &amp; Loken, 2014)</vt:lpstr>
      <vt:lpstr>Ideological conflicts of interest (Jelveh et al., 2015)</vt:lpstr>
      <vt:lpstr>PowerPoint-Präsentation</vt:lpstr>
      <vt:lpstr>PowerPoint-Präsentation</vt:lpstr>
      <vt:lpstr>PowerPoint-Präsentation</vt:lpstr>
      <vt:lpstr>PowerPoint-Präsentation</vt:lpstr>
      <vt:lpstr>Test for Excess Significance  (Ioannidis, 2005; Ioannidis &amp; Trikalinos, 2007)</vt:lpstr>
      <vt:lpstr>Funnel Plot</vt:lpstr>
      <vt:lpstr>Distributions of p values in  sociology and political science publications</vt:lpstr>
      <vt:lpstr> P-Curve asks: how likely are the observed p-values? (Simonsohn et al., 2014) </vt:lpstr>
      <vt:lpstr>Tests for publication bias all suggest overestimated                  effect sizes pervasive in published literature </vt:lpstr>
      <vt:lpstr>PowerPoint-Präsentation</vt:lpstr>
      <vt:lpstr>The Cobra Effect</vt:lpstr>
      <vt:lpstr>The Cobra Effect</vt:lpstr>
      <vt:lpstr>The Cobra Effect</vt:lpstr>
      <vt:lpstr>Perverse Incentives </vt:lpstr>
      <vt:lpstr>PowerPoint-Präsentation</vt:lpstr>
      <vt:lpstr>PowerPoint-Präsentation</vt:lpstr>
      <vt:lpstr>On the folly of rewarding A, while hoping for B  (Kerr, 1995)</vt:lpstr>
      <vt:lpstr>Addressing publication bias  and questionable research practices </vt:lpstr>
      <vt:lpstr>PowerPoint-Präsentation</vt:lpstr>
      <vt:lpstr>PowerPoint-Präsentation</vt:lpstr>
      <vt:lpstr>Increased statistical power (Simmons, Nelson, &amp; Simonsohn, 2011)</vt:lpstr>
      <vt:lpstr>N = 20 per cell is not enough to detect that</vt:lpstr>
      <vt:lpstr>Increased statistical power (Simmons, Nelson, &amp; Simonsohn, 2011)</vt:lpstr>
      <vt:lpstr>Increased statistical power (Simmons, Nelson, &amp; Simonsohn, 2011)</vt:lpstr>
      <vt:lpstr>Power in neuroscience studies (Button et al., 2013)</vt:lpstr>
      <vt:lpstr>Power in neuroscience studies (Button et al., 2013)</vt:lpstr>
      <vt:lpstr>Within paper meta-analyses across smaller studies</vt:lpstr>
      <vt:lpstr>A Tale of Two Papers (Inzlicht, 2016)</vt:lpstr>
      <vt:lpstr>A Tale of Two Papers (Inzlicht, 2016)</vt:lpstr>
      <vt:lpstr>Within-paper meta-analyses across smaller studies</vt:lpstr>
      <vt:lpstr>PowerPoint-Präsentation</vt:lpstr>
      <vt:lpstr>Voluntary Disclosure: The 21 Word Solution  (Simmons, Nelson, &amp; Simonsohn, 2012) </vt:lpstr>
      <vt:lpstr>Mandatory Disclosure Rules (Simmons, Nelson, &amp; Simonsohn, 2011) </vt:lpstr>
      <vt:lpstr>New publication guidelines at journals</vt:lpstr>
      <vt:lpstr>Pre-registered analysis plans </vt:lpstr>
      <vt:lpstr>Effects of pre-registration on finding significant results</vt:lpstr>
      <vt:lpstr>Effects of pre-registration on finding significant results</vt:lpstr>
      <vt:lpstr>Effects of pre-registration on finding significant results</vt:lpstr>
      <vt:lpstr>Registered Reports</vt:lpstr>
      <vt:lpstr>Registered Reports</vt:lpstr>
      <vt:lpstr>Who Publishes Registered Reports?</vt:lpstr>
      <vt:lpstr>Potential problems with Registered Reports?</vt:lpstr>
      <vt:lpstr>Potential problems with Registered Reports?</vt:lpstr>
      <vt:lpstr>Have you heard of an adversarial collaboration? </vt:lpstr>
      <vt:lpstr>Adversarial Collaborations (Meller, Hertwig, &amp; Kahneman, 2001) </vt:lpstr>
      <vt:lpstr>PowerPoint-Präsentation</vt:lpstr>
      <vt:lpstr>PowerPoint-Präsentation</vt:lpstr>
      <vt:lpstr>PowerPoint-Präsentation</vt:lpstr>
      <vt:lpstr>PowerPoint-Präsentation</vt:lpstr>
      <vt:lpstr>Moving away from p values</vt:lpstr>
      <vt:lpstr>Group Discussion The crisis of confidence and early career researchers (ECRs)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Take-Aways:  The Crisis of Confidence in Science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Uhlmann</dc:creator>
  <cp:lastModifiedBy>Kate McLain</cp:lastModifiedBy>
  <cp:revision>1253</cp:revision>
  <dcterms:created xsi:type="dcterms:W3CDTF">2015-03-03T01:22:07Z</dcterms:created>
  <dcterms:modified xsi:type="dcterms:W3CDTF">2022-03-30T09:31:14Z</dcterms:modified>
</cp:coreProperties>
</file>