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11" r:id="rId2"/>
    <p:sldId id="804" r:id="rId3"/>
    <p:sldId id="803" r:id="rId4"/>
    <p:sldId id="431" r:id="rId5"/>
    <p:sldId id="805" r:id="rId6"/>
    <p:sldId id="578" r:id="rId7"/>
    <p:sldId id="307" r:id="rId8"/>
    <p:sldId id="308" r:id="rId9"/>
    <p:sldId id="290" r:id="rId10"/>
    <p:sldId id="347" r:id="rId11"/>
    <p:sldId id="424" r:id="rId12"/>
    <p:sldId id="272" r:id="rId13"/>
    <p:sldId id="427" r:id="rId14"/>
    <p:sldId id="425" r:id="rId15"/>
    <p:sldId id="457" r:id="rId16"/>
    <p:sldId id="462" r:id="rId17"/>
    <p:sldId id="458" r:id="rId18"/>
    <p:sldId id="459" r:id="rId19"/>
    <p:sldId id="466" r:id="rId20"/>
    <p:sldId id="465" r:id="rId21"/>
    <p:sldId id="1393" r:id="rId22"/>
    <p:sldId id="736" r:id="rId23"/>
    <p:sldId id="738" r:id="rId24"/>
    <p:sldId id="1439" r:id="rId25"/>
    <p:sldId id="432" r:id="rId26"/>
    <p:sldId id="688" r:id="rId27"/>
    <p:sldId id="689" r:id="rId28"/>
    <p:sldId id="1360" r:id="rId29"/>
    <p:sldId id="1334" r:id="rId30"/>
    <p:sldId id="1395" r:id="rId31"/>
    <p:sldId id="1376" r:id="rId32"/>
    <p:sldId id="1377" r:id="rId33"/>
    <p:sldId id="1246" r:id="rId34"/>
    <p:sldId id="1440" r:id="rId35"/>
    <p:sldId id="1219" r:id="rId36"/>
    <p:sldId id="1222" r:id="rId37"/>
    <p:sldId id="515" r:id="rId38"/>
    <p:sldId id="519" r:id="rId39"/>
    <p:sldId id="517" r:id="rId40"/>
    <p:sldId id="769" r:id="rId41"/>
    <p:sldId id="516" r:id="rId42"/>
    <p:sldId id="770" r:id="rId43"/>
    <p:sldId id="522" r:id="rId44"/>
    <p:sldId id="523" r:id="rId45"/>
    <p:sldId id="521" r:id="rId46"/>
    <p:sldId id="1370" r:id="rId47"/>
    <p:sldId id="362" r:id="rId48"/>
    <p:sldId id="679" r:id="rId49"/>
    <p:sldId id="587" r:id="rId50"/>
    <p:sldId id="962" r:id="rId51"/>
    <p:sldId id="1285" r:id="rId52"/>
    <p:sldId id="1284" r:id="rId53"/>
    <p:sldId id="851" r:id="rId54"/>
    <p:sldId id="852" r:id="rId55"/>
    <p:sldId id="853" r:id="rId56"/>
    <p:sldId id="854" r:id="rId57"/>
    <p:sldId id="855" r:id="rId58"/>
    <p:sldId id="856" r:id="rId59"/>
    <p:sldId id="857" r:id="rId60"/>
    <p:sldId id="858" r:id="rId61"/>
    <p:sldId id="859" r:id="rId62"/>
    <p:sldId id="860" r:id="rId63"/>
    <p:sldId id="861" r:id="rId64"/>
    <p:sldId id="862" r:id="rId65"/>
    <p:sldId id="863" r:id="rId66"/>
    <p:sldId id="965" r:id="rId67"/>
    <p:sldId id="913" r:id="rId68"/>
    <p:sldId id="395" r:id="rId69"/>
    <p:sldId id="944"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705" autoAdjust="0"/>
    <p:restoredTop sz="63665" autoAdjust="0"/>
  </p:normalViewPr>
  <p:slideViewPr>
    <p:cSldViewPr>
      <p:cViewPr varScale="1">
        <p:scale>
          <a:sx n="41" d="100"/>
          <a:sy n="41" d="100"/>
        </p:scale>
        <p:origin x="1996" y="3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2055D2-2A4E-4282-AA4E-4F7AAE62DBA2}" type="datetimeFigureOut">
              <a:rPr lang="en-US" smtClean="0"/>
              <a:t>3/30/2022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74AC74-468A-49DE-B98E-5D6E34CF22B6}" type="slidenum">
              <a:rPr lang="en-US" smtClean="0"/>
              <a:t>‹Nr.›</a:t>
            </a:fld>
            <a:endParaRPr lang="en-US"/>
          </a:p>
        </p:txBody>
      </p:sp>
    </p:spTree>
    <p:extLst>
      <p:ext uri="{BB962C8B-B14F-4D97-AF65-F5344CB8AC3E}">
        <p14:creationId xmlns:p14="http://schemas.microsoft.com/office/powerpoint/2010/main" val="377768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psycnet.apa.org/journals/zsp/45/3/142/"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3.nd.edu/~ghaeffel/Value.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pps.sagepub.com/content/9/5/556.ful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m.pps.sagepub.com/content/11/1/158.full"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rolfzwaan.blogspot.nl/2016/01/linguistic-cues-and-firing-guns-some.html"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journal.frontiersin.org/article/10.3389/fpsyg.2014.00823/ful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psychologicalscience.org/index.php/publications/rrr-the-ego-depletion-paradigm"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m.huffpost.com/us/entry/the-reduction-of-egodeple_b_9554874.html" TargetMode="External"/><Relationship Id="rId5" Type="http://schemas.openxmlformats.org/officeDocument/2006/relationships/hyperlink" Target="https://replicationindex.wordpress.com/2016/03/26/open-ego-depletion-replication-initiative/" TargetMode="External"/><Relationship Id="rId4" Type="http://schemas.openxmlformats.org/officeDocument/2006/relationships/hyperlink" Target="http://www.psychologicalscience.org/redesign/wp-content/uploads/2016/03/RRR-comment-BaumeisterVohs-revised-March17-002.pdf"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cholarlykitchen.sspnet.org/2014/03/26/reproducible-research-a-cautionary-tal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nature.com/news/first-results-from-psychology-s-largest-reproducibility-test-1.17433"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cholarlykitchen.sspnet.org/2014/03/26/reproducible-research-a-cautionary-tale/"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mobile.nytimes.com/2015/09/01/opinion/psychology-is-not-in-crisis.html?referrer="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m.huffpost.com/us/entry/8077522?utm_hp_ref=tw"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e8d47356-a-62cb3a1a-s-sites.googlegroups.com/site/rikunert/CV/Kunert_PRE_PRINT_v.3.1.pdf?attachauth=ANoY7cqa-yUwmgaKVrmCRaxedmgQ_r0O067IT61x80QD8QGnsYFdhDevBL4Zi07icCygA9yNzMpBqtpntz5Ea2vkIrCqNuow3Qz-RHZw0KpkH1DgW5I3Q9dI7qWUjLfGt5Q-84pHB1gL4ZVsxhaDRq47NN1Mkbj9kWrqdLKrHchVsOeqN6vOLD1hyp-T5xDe66A0Q-OqUipeInyYmPVktak1UpKnP0mxbyBzuO9pGT52j_IgsqNJk4k%3D&amp;attredirects=0"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journals.plos.org/plosone/article?id=10.1371/journal.pone.0149794"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mobile.the-scientist.com/article/44444/gambling-on-reproducibility"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www.theatlantic.com/science/archive/2015/11/gambling-on-the-reliability-on-science-literally/414834/" TargetMode="External"/><Relationship Id="rId4" Type="http://schemas.openxmlformats.org/officeDocument/2006/relationships/hyperlink" Target="http://fivethirtyeight.com/features/how-to-tell-good-studies-from-bad-bet-on-them/"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mobile.the-scientist.com/article/44444/gambling-on-reproducibility"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www.theatlantic.com/science/archive/2015/11/gambling-on-the-reliability-on-science-literally/414834/" TargetMode="External"/><Relationship Id="rId4" Type="http://schemas.openxmlformats.org/officeDocument/2006/relationships/hyperlink" Target="http://fivethirtyeight.com/features/how-to-tell-good-studies-from-bad-bet-on-them/"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mobile.the-scientist.com/article/44444/gambling-on-reproducibility"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8" Type="http://schemas.openxmlformats.org/officeDocument/2006/relationships/hyperlink" Target="http://www.theatlantic.com/science/archive/2016/03/psychologys-replication-crisis-cant-be-wished-away/472272/?utm_source=SFTwitter" TargetMode="External"/><Relationship Id="rId13" Type="http://schemas.openxmlformats.org/officeDocument/2006/relationships/hyperlink" Target="http://daniellakens.blogspot.sg/2016/03/the-statistical-conclusions-in-gilbert.html?m=1" TargetMode="External"/><Relationship Id="rId3" Type="http://schemas.openxmlformats.org/officeDocument/2006/relationships/hyperlink" Target="http://science.sciencemag.org/content/351/6277/1037.2.full" TargetMode="External"/><Relationship Id="rId7" Type="http://schemas.openxmlformats.org/officeDocument/2006/relationships/hyperlink" Target="https://hardsci.wordpress.com/2016/03/03/evaluating-a-new-critique-of-the-reproducibility-project/" TargetMode="External"/><Relationship Id="rId12" Type="http://schemas.openxmlformats.org/officeDocument/2006/relationships/hyperlink" Target="http://www.wired.com/2016/03/psychology-crisis-whether-crisis/"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dl.dropboxusercontent.com/u/133567/response_to_osc_rebuttal.pdf" TargetMode="External"/><Relationship Id="rId11" Type="http://schemas.openxmlformats.org/officeDocument/2006/relationships/hyperlink" Target="http://www.slate.com/blogs/the_slatest/2016/03/03/psychology_study_that_induced_the_reproducibility_crisis_was_wrong.html" TargetMode="External"/><Relationship Id="rId5" Type="http://schemas.openxmlformats.org/officeDocument/2006/relationships/hyperlink" Target="http://science.sciencemag.org/content/351/6277/1037.3" TargetMode="External"/><Relationship Id="rId10" Type="http://schemas.openxmlformats.org/officeDocument/2006/relationships/hyperlink" Target="http://mobile.nytimes.com/2016/03/04/science/psychology-replication-reproducibility-project.html?_r=1&amp;referer=http://retractionwatch.com/2016/03/05/weekend-reads-replication-debate-heats-up-again-nejm-fooled-how-to-boost-your-alt-metrics/" TargetMode="External"/><Relationship Id="rId4" Type="http://schemas.openxmlformats.org/officeDocument/2006/relationships/hyperlink" Target="https://dl.dropboxusercontent.com/u/133567/gilbert_king_pettigrew_wilson_supplementary_appendix.pdf" TargetMode="External"/><Relationship Id="rId9" Type="http://schemas.openxmlformats.org/officeDocument/2006/relationships/hyperlink" Target="http://www.nature.com/news/psychology-s-reproducibility-problem-is-exaggerated-say-psychologists-1.19498" TargetMode="External"/><Relationship Id="rId14" Type="http://schemas.openxmlformats.org/officeDocument/2006/relationships/hyperlink" Target="https://funderstorms.wordpress.com/2016/03/06/what-if-gilbert-is-right/"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retractionwatch.com/2016/03/07/lets-not-mischaracterize-replication-studies-authors/"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docs.google.com/document/d/1tnPqr2JSpODQjJ8yB-lC6sCwuWoJn0kWEfgg8mZH5nY/mobilebasic?pli=1"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washingtonpost.com/news/monkey-cage/wp/2016/03/09/does-social-science-have-a-replication-crisis/?postshare=5761457539634667&amp;tid=ss_tw"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newyorker.com/magazine/2010/12/13/the-truth-wears-off"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news.sciencemag.org/biology/2015/06/feature-cancer-reproducibility-effort-faces-backlash"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thefinchandpea.com/2015/07/01/the-cancer-reproducibility-project-is-incredibly-naive-probably-useless-and-potentially-damaging-2/" TargetMode="Externa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nature.com/news/irreproducible-biology-research-costs-put-at-28-billion-per-year-1.17711"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home.uchicago.edu/davetannenbaum/documents/pipeline%20project.pdf"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home.uchicago.edu/davetannenbaum/documents/pipeline%20project.pdf"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home.uchicago.edu/davetannenbaum/documents/pipeline%20project.pdf"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www.sciencedirect.com/science/article/pii/S0022103113001819" TargetMode="External"/><Relationship Id="rId2" Type="http://schemas.openxmlformats.org/officeDocument/2006/relationships/slide" Target="../slides/slide60.xml"/><Relationship Id="rId1" Type="http://schemas.openxmlformats.org/officeDocument/2006/relationships/notesMaster" Target="../notesMasters/notesMaster1.xml"/><Relationship Id="rId4" Type="http://schemas.openxmlformats.org/officeDocument/2006/relationships/hyperlink" Target="http://papers.ssrn.com/sol3/papers.cfm?abstract_id=2259879" TargetMode="Externa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home.uchicago.edu/davetannenbaum/documents/pipeline%20project.pdf"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home.uchicago.edu/davetannenbaum/documents/pipeline%20project.pdf"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home.uchicago.edu/davetannenbaum/documents/pipeline%20project.pdf"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home.uchicago.edu/davetannenbaum/documents/pipeline%20project.pdf"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talk about </a:t>
            </a:r>
            <a:r>
              <a:rPr lang="en-US" b="0" dirty="0"/>
              <a:t>“</a:t>
            </a:r>
            <a:r>
              <a:rPr lang="en-US" sz="1200" b="0" dirty="0"/>
              <a:t>The Replication Revolution,” the movement to independently repeat</a:t>
            </a:r>
            <a:r>
              <a:rPr lang="en-US" sz="1200" b="0" baseline="0" dirty="0"/>
              <a:t> research studies in other laboratories. </a:t>
            </a:r>
            <a:endParaRPr lang="en-US" b="0" dirty="0"/>
          </a:p>
        </p:txBody>
      </p:sp>
      <p:sp>
        <p:nvSpPr>
          <p:cNvPr id="4" name="Slide Number Placeholder 3"/>
          <p:cNvSpPr>
            <a:spLocks noGrp="1"/>
          </p:cNvSpPr>
          <p:nvPr>
            <p:ph type="sldNum" sz="quarter" idx="10"/>
          </p:nvPr>
        </p:nvSpPr>
        <p:spPr/>
        <p:txBody>
          <a:bodyPr/>
          <a:lstStyle/>
          <a:p>
            <a:fld id="{4074AC74-468A-49DE-B98E-5D6E34CF22B6}" type="slidenum">
              <a:rPr lang="en-US" smtClean="0"/>
              <a:t>1</a:t>
            </a:fld>
            <a:endParaRPr lang="en-US"/>
          </a:p>
        </p:txBody>
      </p:sp>
    </p:spTree>
    <p:extLst>
      <p:ext uri="{BB962C8B-B14F-4D97-AF65-F5344CB8AC3E}">
        <p14:creationId xmlns:p14="http://schemas.microsoft.com/office/powerpoint/2010/main" val="2742817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It is important to</a:t>
            </a:r>
            <a:r>
              <a:rPr lang="en-US" sz="1200" b="0" baseline="0" dirty="0"/>
              <a:t> emphasize that </a:t>
            </a:r>
            <a:r>
              <a:rPr lang="en-US" sz="1200" b="0" dirty="0"/>
              <a:t>studies can fail to replicate for many reasons. </a:t>
            </a:r>
            <a:r>
              <a:rPr lang="en-US" sz="1200" b="1" baseline="0" dirty="0"/>
              <a:t> </a:t>
            </a:r>
            <a:r>
              <a:rPr lang="en-US" sz="2400" dirty="0"/>
              <a:t>Human populations are highly heterogeneous, and failed replications could just reflect</a:t>
            </a:r>
            <a:r>
              <a:rPr lang="en-US" sz="2400" baseline="0" dirty="0"/>
              <a:t> </a:t>
            </a:r>
            <a:r>
              <a:rPr lang="en-US" sz="2400" dirty="0"/>
              <a:t>cultural and sub-cultural differences in the phenomenon in question. It can also be the case that</a:t>
            </a:r>
            <a:r>
              <a:rPr lang="en-US" sz="2400" baseline="0" dirty="0"/>
              <a:t> </a:t>
            </a:r>
            <a:r>
              <a:rPr lang="en-US" sz="2400" dirty="0"/>
              <a:t>materials carefully pre-tested in the original population are less suited to replication sample. With</a:t>
            </a:r>
            <a:r>
              <a:rPr lang="en-US" sz="2400" baseline="0" dirty="0"/>
              <a:t> regard to the original investigation, </a:t>
            </a:r>
            <a:r>
              <a:rPr lang="en-US" sz="2400" dirty="0"/>
              <a:t>small samples are noisy and </a:t>
            </a:r>
            <a:r>
              <a:rPr lang="en-US" sz="2400" i="1" dirty="0"/>
              <a:t>p</a:t>
            </a:r>
            <a:r>
              <a:rPr lang="en-US" sz="2400" dirty="0"/>
              <a:t> &lt; .05 is a low evidentiary threshold. Expecting a significant effect in Population A to consistently replicate in Populations B, C, D, and so on may be expecting something the standard science model cannot effectively</a:t>
            </a:r>
            <a:r>
              <a:rPr lang="en-US" sz="2400" baseline="0" dirty="0"/>
              <a:t> </a:t>
            </a:r>
            <a:r>
              <a:rPr lang="en-US" sz="2400" dirty="0"/>
              <a:t>deliver. Very importantly,</a:t>
            </a:r>
            <a:r>
              <a:rPr lang="en-US" sz="2400" baseline="0" dirty="0"/>
              <a:t> </a:t>
            </a:r>
            <a:r>
              <a:rPr lang="en-US" sz="2400" dirty="0"/>
              <a:t>failed replications do not mean the original authors used questionable research practices which</a:t>
            </a:r>
            <a:r>
              <a:rPr lang="en-US" sz="2400" baseline="0" dirty="0"/>
              <a:t> has sometimes been the implicit or explicit suggestion</a:t>
            </a:r>
            <a:r>
              <a:rPr lang="en-US" sz="2400" dirty="0"/>
              <a:t>.  </a:t>
            </a:r>
          </a:p>
          <a:p>
            <a:endParaRPr lang="en-US" sz="2400" dirty="0"/>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10</a:t>
            </a:fld>
            <a:endParaRPr lang="en-US"/>
          </a:p>
        </p:txBody>
      </p:sp>
    </p:spTree>
    <p:extLst>
      <p:ext uri="{BB962C8B-B14F-4D97-AF65-F5344CB8AC3E}">
        <p14:creationId xmlns:p14="http://schemas.microsoft.com/office/powerpoint/2010/main" val="1264028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0000"/>
                </a:solidFill>
              </a:rPr>
              <a:t>In the </a:t>
            </a:r>
            <a:r>
              <a:rPr lang="en-US" sz="1200" b="0" dirty="0" err="1">
                <a:solidFill>
                  <a:srgbClr val="FF0000"/>
                </a:solidFill>
              </a:rPr>
              <a:t>ManyLabs</a:t>
            </a:r>
            <a:r>
              <a:rPr lang="en-US" sz="1200" b="0" dirty="0">
                <a:solidFill>
                  <a:srgbClr val="FF0000"/>
                </a:solidFill>
              </a:rPr>
              <a:t> 1 initiative, </a:t>
            </a:r>
            <a:r>
              <a:rPr lang="en-US" sz="1200" b="0" dirty="0"/>
              <a:t>36 laboratories</a:t>
            </a:r>
            <a:r>
              <a:rPr lang="en-US" sz="1200" b="0" dirty="0">
                <a:solidFill>
                  <a:srgbClr val="FF0000"/>
                </a:solidFill>
              </a:rPr>
              <a:t> attempted to replicate </a:t>
            </a:r>
            <a:r>
              <a:rPr lang="en-US" sz="2400" b="0" dirty="0"/>
              <a:t>13 published papers. How many do you</a:t>
            </a:r>
            <a:r>
              <a:rPr lang="en-US" sz="2400" b="0" baseline="0" dirty="0"/>
              <a:t> think replicated? (</a:t>
            </a:r>
            <a:r>
              <a:rPr lang="en-US" sz="2400" b="0" i="1" baseline="0" dirty="0"/>
              <a:t>students give estimates</a:t>
            </a:r>
            <a:r>
              <a:rPr lang="en-US" sz="2400" b="0" baseline="0" dirty="0"/>
              <a:t>).</a:t>
            </a:r>
            <a:endParaRPr lang="en-US" sz="2400" b="0" dirty="0"/>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11</a:t>
            </a:fld>
            <a:endParaRPr lang="en-US"/>
          </a:p>
        </p:txBody>
      </p:sp>
    </p:spTree>
    <p:extLst>
      <p:ext uri="{BB962C8B-B14F-4D97-AF65-F5344CB8AC3E}">
        <p14:creationId xmlns:p14="http://schemas.microsoft.com/office/powerpoint/2010/main" val="2141542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but two of the</a:t>
            </a:r>
            <a:r>
              <a:rPr lang="en-US" baseline="0" dirty="0"/>
              <a:t> original findings replicated reliably across laboratories.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Relevant links: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Klein et al., (2014). Investigating variation in replicability: A "many labs" replication project. </a:t>
            </a:r>
            <a:r>
              <a:rPr lang="en-US" sz="1200" i="1" kern="1200" dirty="0">
                <a:solidFill>
                  <a:schemeClr val="tx1"/>
                </a:solidFill>
                <a:effectLst/>
                <a:latin typeface="+mn-lt"/>
                <a:ea typeface="+mn-ea"/>
                <a:cs typeface="+mn-cs"/>
              </a:rPr>
              <a:t>Social Psychology, 45(3)</a:t>
            </a:r>
            <a:r>
              <a:rPr lang="en-US" sz="1200" kern="1200" dirty="0">
                <a:solidFill>
                  <a:schemeClr val="tx1"/>
                </a:solidFill>
                <a:effectLst/>
                <a:latin typeface="+mn-lt"/>
                <a:ea typeface="+mn-ea"/>
                <a:cs typeface="+mn-cs"/>
              </a:rPr>
              <a:t>, 142–152.</a:t>
            </a:r>
          </a:p>
          <a:p>
            <a:r>
              <a:rPr lang="en-US" sz="1200" kern="1200" dirty="0">
                <a:solidFill>
                  <a:schemeClr val="tx1"/>
                </a:solidFill>
                <a:effectLst/>
                <a:latin typeface="+mn-lt"/>
                <a:ea typeface="+mn-ea"/>
                <a:cs typeface="+mn-cs"/>
              </a:rPr>
              <a:t>Full text available open access here, </a:t>
            </a:r>
            <a:r>
              <a:rPr lang="en-US" sz="1200" u="sng" kern="1200" dirty="0">
                <a:solidFill>
                  <a:schemeClr val="tx1"/>
                </a:solidFill>
                <a:effectLst/>
                <a:latin typeface="+mn-lt"/>
                <a:ea typeface="+mn-ea"/>
                <a:cs typeface="+mn-cs"/>
                <a:hlinkClick r:id="rId3"/>
              </a:rPr>
              <a:t>http://psycnet.apa.org/journals/zsp/45/3/142/</a:t>
            </a:r>
            <a:r>
              <a:rPr lang="en-US" sz="1200" kern="1200" dirty="0">
                <a:solidFill>
                  <a:schemeClr val="tx1"/>
                </a:solidFill>
                <a:effectLst/>
                <a:latin typeface="+mn-lt"/>
                <a:ea typeface="+mn-ea"/>
                <a:cs typeface="+mn-cs"/>
              </a:rPr>
              <a:t>, just click on “Full Text pdf”</a:t>
            </a: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12</a:t>
            </a:fld>
            <a:endParaRPr lang="en-US"/>
          </a:p>
        </p:txBody>
      </p:sp>
    </p:spTree>
    <p:extLst>
      <p:ext uri="{BB962C8B-B14F-4D97-AF65-F5344CB8AC3E}">
        <p14:creationId xmlns:p14="http://schemas.microsoft.com/office/powerpoint/2010/main" val="825606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0000"/>
                </a:solidFill>
              </a:rPr>
              <a:t>In the </a:t>
            </a:r>
            <a:r>
              <a:rPr lang="en-US" sz="1200" b="0" dirty="0" err="1">
                <a:solidFill>
                  <a:srgbClr val="FF0000"/>
                </a:solidFill>
              </a:rPr>
              <a:t>ManyLabs</a:t>
            </a:r>
            <a:r>
              <a:rPr lang="en-US" sz="1200" b="0" dirty="0">
                <a:solidFill>
                  <a:srgbClr val="FF0000"/>
                </a:solidFill>
              </a:rPr>
              <a:t> 3 initiative, </a:t>
            </a:r>
            <a:r>
              <a:rPr lang="en-US" sz="1200" b="0" dirty="0"/>
              <a:t>20 laboratories</a:t>
            </a:r>
            <a:r>
              <a:rPr lang="en-US" sz="1200" b="0" dirty="0">
                <a:solidFill>
                  <a:srgbClr val="FF0000"/>
                </a:solidFill>
              </a:rPr>
              <a:t> attempted to replicate </a:t>
            </a:r>
            <a:r>
              <a:rPr lang="en-US" sz="2400" b="0" dirty="0"/>
              <a:t>10 published papers. How many do you</a:t>
            </a:r>
            <a:r>
              <a:rPr lang="en-US" sz="2400" b="0" baseline="0" dirty="0"/>
              <a:t> think replicated? (</a:t>
            </a:r>
            <a:r>
              <a:rPr lang="en-US" sz="2400" b="0" i="1" baseline="0" dirty="0"/>
              <a:t>students give estimates</a:t>
            </a:r>
            <a:r>
              <a:rPr lang="en-US" sz="2400" b="0" baseline="0" dirty="0"/>
              <a:t>).</a:t>
            </a:r>
            <a:endParaRPr lang="en-US" sz="2400" b="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b="0" dirty="0"/>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13</a:t>
            </a:fld>
            <a:endParaRPr lang="en-US"/>
          </a:p>
        </p:txBody>
      </p:sp>
    </p:spTree>
    <p:extLst>
      <p:ext uri="{BB962C8B-B14F-4D97-AF65-F5344CB8AC3E}">
        <p14:creationId xmlns:p14="http://schemas.microsoft.com/office/powerpoint/2010/main" val="3984264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three out of ten this time. Remember the number</a:t>
            </a:r>
            <a:r>
              <a:rPr lang="en-US" baseline="0" dirty="0"/>
              <a:t> of original studies is small in these projects, so you shouldn’t generalize their replication rates too far. </a:t>
            </a:r>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14</a:t>
            </a:fld>
            <a:endParaRPr lang="en-US"/>
          </a:p>
        </p:txBody>
      </p:sp>
    </p:spTree>
    <p:extLst>
      <p:ext uri="{BB962C8B-B14F-4D97-AF65-F5344CB8AC3E}">
        <p14:creationId xmlns:p14="http://schemas.microsoft.com/office/powerpoint/2010/main" val="595828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Have you heard of </a:t>
            </a:r>
            <a:r>
              <a:rPr lang="en-US" sz="1200" b="0" dirty="0"/>
              <a:t>Registered Replication Reports? </a:t>
            </a:r>
            <a:r>
              <a:rPr lang="en-US" sz="2400" b="0" baseline="0" dirty="0"/>
              <a:t>(</a:t>
            </a:r>
            <a:r>
              <a:rPr lang="en-US" sz="2400" b="0" i="1" baseline="0" dirty="0"/>
              <a:t>students answer</a:t>
            </a:r>
            <a:r>
              <a:rPr lang="en-US" sz="2400" b="0" baseline="0" dirty="0"/>
              <a:t>). </a:t>
            </a:r>
            <a:r>
              <a:rPr lang="en-US" sz="1200" dirty="0"/>
              <a:t>This is an initiative at Perspectives on Psychological Science, one of the field’s top journals.</a:t>
            </a:r>
            <a:r>
              <a:rPr lang="en-US" sz="1200" baseline="0" dirty="0"/>
              <a:t> </a:t>
            </a:r>
            <a:r>
              <a:rPr lang="en-US" sz="1200" dirty="0"/>
              <a:t>Numerous independent laboratories attempt to replicate a single published study of very high interest to the field.</a:t>
            </a:r>
            <a:r>
              <a:rPr lang="en-US" sz="1200" baseline="0" dirty="0"/>
              <a:t> </a:t>
            </a:r>
            <a:endParaRPr lang="en-US" sz="1200" dirty="0"/>
          </a:p>
          <a:p>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Relevant links: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value of direct replication: full text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hlinkClick r:id="rId3"/>
              </a:rPr>
              <a:t>http://www3.nd.edu/~ghaeffel/Value.pdf</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15</a:t>
            </a:fld>
            <a:endParaRPr lang="en-US"/>
          </a:p>
        </p:txBody>
      </p:sp>
    </p:spTree>
    <p:extLst>
      <p:ext uri="{BB962C8B-B14F-4D97-AF65-F5344CB8AC3E}">
        <p14:creationId xmlns:p14="http://schemas.microsoft.com/office/powerpoint/2010/main" val="2939462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first </a:t>
            </a:r>
            <a:r>
              <a:rPr lang="en-US" sz="1200" b="0" dirty="0"/>
              <a:t>Registered Replication Report, or RRR</a:t>
            </a:r>
            <a:r>
              <a:rPr lang="en-US" sz="1200" b="0" baseline="0" dirty="0"/>
              <a:t> for short, focused on </a:t>
            </a:r>
            <a:r>
              <a:rPr lang="en-US" sz="1200" b="0" dirty="0"/>
              <a:t>verbal overshadowing. This is the well</a:t>
            </a:r>
            <a:r>
              <a:rPr lang="en-US" sz="1200" b="0" baseline="0" dirty="0"/>
              <a:t> known finding that </a:t>
            </a:r>
            <a:r>
              <a:rPr lang="en-US" sz="1200" b="0" dirty="0"/>
              <a:t>verbally describing something</a:t>
            </a:r>
            <a:r>
              <a:rPr lang="en-US" sz="1200" b="0" baseline="0" dirty="0"/>
              <a:t> makes it more difficult to recognize it later. Jonathan Schooler, the first author </a:t>
            </a:r>
            <a:r>
              <a:rPr lang="en-US" sz="1200" kern="1200" dirty="0">
                <a:solidFill>
                  <a:schemeClr val="tx1"/>
                </a:solidFill>
                <a:effectLst/>
                <a:latin typeface="+mn-lt"/>
                <a:ea typeface="+mn-ea"/>
                <a:cs typeface="+mn-cs"/>
              </a:rPr>
              <a:t>on the original paper, had in subsequent years failed to replicate his own finding and was wondering how robust the effect really was. In the RRR,</a:t>
            </a:r>
            <a:r>
              <a:rPr lang="en-US" sz="1200" kern="1200" baseline="0" dirty="0">
                <a:solidFill>
                  <a:schemeClr val="tx1"/>
                </a:solidFill>
                <a:effectLst/>
                <a:latin typeface="+mn-lt"/>
                <a:ea typeface="+mn-ea"/>
                <a:cs typeface="+mn-cs"/>
              </a:rPr>
              <a:t> </a:t>
            </a:r>
            <a:r>
              <a:rPr lang="en-US" sz="1200" b="0" baseline="0" dirty="0"/>
              <a:t>20 independent laboratories attempted to replicate the original </a:t>
            </a:r>
            <a:r>
              <a:rPr lang="en-US" sz="1200" b="0" dirty="0"/>
              <a:t>verbal overshadowing </a:t>
            </a:r>
            <a:r>
              <a:rPr lang="en-US" sz="1200" b="0" baseline="0" dirty="0"/>
              <a:t>effect.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Relevant links:</a:t>
            </a:r>
          </a:p>
          <a:p>
            <a:endParaRPr lang="en-US" dirty="0"/>
          </a:p>
          <a:p>
            <a:r>
              <a:rPr lang="en-US" dirty="0"/>
              <a:t>Original Schooler </a:t>
            </a:r>
            <a:r>
              <a:rPr lang="en-US" sz="1200" dirty="0"/>
              <a:t>&amp; </a:t>
            </a:r>
            <a:r>
              <a:rPr lang="en-US" sz="1200" dirty="0" err="1"/>
              <a:t>Engstler</a:t>
            </a:r>
            <a:r>
              <a:rPr lang="en-US" sz="1200" dirty="0"/>
              <a:t>-Schooler </a:t>
            </a:r>
            <a:r>
              <a:rPr lang="en-US" dirty="0"/>
              <a:t>paper</a:t>
            </a:r>
          </a:p>
          <a:p>
            <a:r>
              <a:rPr lang="en-US" dirty="0"/>
              <a:t>http://www.sciencedirect.com/science/article/pii/001002859090003M</a:t>
            </a:r>
          </a:p>
          <a:p>
            <a:endParaRPr lang="en-US" dirty="0"/>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16</a:t>
            </a:fld>
            <a:endParaRPr lang="en-US"/>
          </a:p>
        </p:txBody>
      </p:sp>
    </p:spTree>
    <p:extLst>
      <p:ext uri="{BB962C8B-B14F-4D97-AF65-F5344CB8AC3E}">
        <p14:creationId xmlns:p14="http://schemas.microsoft.com/office/powerpoint/2010/main" val="3643007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The RRR found a verbal overshadowing effect that</a:t>
            </a:r>
            <a:r>
              <a:rPr lang="en-US" sz="1200" b="0" baseline="0" dirty="0"/>
              <a:t> was </a:t>
            </a:r>
            <a:r>
              <a:rPr lang="en-US" sz="1200" b="0" dirty="0"/>
              <a:t>statistically significant, but much smaller than in original paper.</a:t>
            </a:r>
          </a:p>
          <a:p>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Relevant links:</a:t>
            </a:r>
          </a:p>
          <a:p>
            <a:endParaRPr lang="en-US" sz="1200" b="0" kern="1200" dirty="0">
              <a:solidFill>
                <a:schemeClr val="tx1"/>
              </a:solidFill>
              <a:effectLst/>
              <a:latin typeface="+mn-lt"/>
              <a:ea typeface="+mn-ea"/>
              <a:cs typeface="+mn-cs"/>
            </a:endParaRPr>
          </a:p>
          <a:p>
            <a:r>
              <a:rPr lang="en-US" sz="1200" b="0" kern="1200" dirty="0" err="1">
                <a:solidFill>
                  <a:schemeClr val="tx1"/>
                </a:solidFill>
                <a:effectLst/>
                <a:latin typeface="+mn-lt"/>
                <a:ea typeface="+mn-ea"/>
                <a:cs typeface="+mn-cs"/>
              </a:rPr>
              <a:t>Alogna</a:t>
            </a:r>
            <a:r>
              <a:rPr lang="en-US" sz="1200" b="0" kern="1200" dirty="0">
                <a:solidFill>
                  <a:schemeClr val="tx1"/>
                </a:solidFill>
                <a:effectLst/>
                <a:latin typeface="+mn-lt"/>
                <a:ea typeface="+mn-ea"/>
                <a:cs typeface="+mn-cs"/>
              </a:rPr>
              <a:t> et al. (2014). Registered Replication Report: Schooler and </a:t>
            </a:r>
            <a:r>
              <a:rPr lang="en-US" sz="1200" b="0" kern="1200" dirty="0" err="1">
                <a:solidFill>
                  <a:schemeClr val="tx1"/>
                </a:solidFill>
                <a:effectLst/>
                <a:latin typeface="+mn-lt"/>
                <a:ea typeface="+mn-ea"/>
                <a:cs typeface="+mn-cs"/>
              </a:rPr>
              <a:t>Engstler</a:t>
            </a:r>
            <a:r>
              <a:rPr lang="en-US" sz="1200" b="0" kern="1200" dirty="0">
                <a:solidFill>
                  <a:schemeClr val="tx1"/>
                </a:solidFill>
                <a:effectLst/>
                <a:latin typeface="+mn-lt"/>
                <a:ea typeface="+mn-ea"/>
                <a:cs typeface="+mn-cs"/>
              </a:rPr>
              <a:t>-Schooler (1990)</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Full text available open access here, </a:t>
            </a:r>
            <a:r>
              <a:rPr lang="en-US" sz="1200" u="none" strike="noStrike" kern="1200" dirty="0">
                <a:solidFill>
                  <a:schemeClr val="tx1"/>
                </a:solidFill>
                <a:effectLst/>
                <a:latin typeface="+mn-lt"/>
                <a:ea typeface="+mn-ea"/>
                <a:cs typeface="+mn-cs"/>
                <a:hlinkClick r:id="rId3"/>
              </a:rPr>
              <a:t>http://pps.sagepub.com/content/9/5/556.full</a:t>
            </a:r>
            <a:r>
              <a:rPr lang="en-US" sz="1200" kern="1200" dirty="0">
                <a:solidFill>
                  <a:schemeClr val="tx1"/>
                </a:solidFill>
                <a:effectLst/>
                <a:latin typeface="+mn-lt"/>
                <a:ea typeface="+mn-ea"/>
                <a:cs typeface="+mn-cs"/>
              </a:rPr>
              <a:t>, just click on “Full Text pdf”</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17</a:t>
            </a:fld>
            <a:endParaRPr lang="en-US"/>
          </a:p>
        </p:txBody>
      </p:sp>
    </p:spTree>
    <p:extLst>
      <p:ext uri="{BB962C8B-B14F-4D97-AF65-F5344CB8AC3E}">
        <p14:creationId xmlns:p14="http://schemas.microsoft.com/office/powerpoint/2010/main" val="486357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second Registered Replication Report looked</a:t>
            </a:r>
            <a:r>
              <a:rPr lang="en-US" sz="1200" b="0" kern="1200" baseline="0" dirty="0">
                <a:solidFill>
                  <a:schemeClr val="tx1"/>
                </a:solidFill>
                <a:effectLst/>
                <a:latin typeface="+mn-lt"/>
                <a:ea typeface="+mn-ea"/>
                <a:cs typeface="+mn-cs"/>
              </a:rPr>
              <a:t> at the effects of </a:t>
            </a:r>
            <a:r>
              <a:rPr lang="en-US" sz="1200" b="0" dirty="0"/>
              <a:t>language use on perceived intentionality. Twelve independent </a:t>
            </a:r>
            <a:r>
              <a:rPr lang="en-US" sz="1200" dirty="0"/>
              <a:t>laboratories attempted to replicate the original finding that using the imperfective aspect to describe</a:t>
            </a:r>
            <a:r>
              <a:rPr lang="en-US" sz="1200" baseline="0" dirty="0"/>
              <a:t> an action</a:t>
            </a:r>
            <a:r>
              <a:rPr lang="en-US" sz="1200" dirty="0"/>
              <a:t> (what a person </a:t>
            </a:r>
            <a:r>
              <a:rPr lang="en-US" sz="1200" i="1" dirty="0"/>
              <a:t>was doing</a:t>
            </a:r>
            <a:r>
              <a:rPr lang="en-US" sz="1200" dirty="0"/>
              <a:t>) leads the act to be seen as more intentional than when the perfective aspect is used (what a person </a:t>
            </a:r>
            <a:r>
              <a:rPr lang="en-US" sz="1200" i="1" dirty="0"/>
              <a:t>did</a:t>
            </a:r>
            <a:r>
              <a:rPr lang="en-US" sz="1200" dirty="0"/>
              <a:t>).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Relevant links: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Full text of the RRR report in POPS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hlinkClick r:id="rId3"/>
              </a:rPr>
              <a:t>http://m.pps.sagepub.com/content/11/1/158.full</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rtl="0" fontAlgn="t"/>
            <a:r>
              <a:rPr lang="en-US" sz="1200" kern="1200" dirty="0">
                <a:solidFill>
                  <a:schemeClr val="tx1"/>
                </a:solidFill>
                <a:effectLst/>
                <a:latin typeface="+mn-lt"/>
                <a:ea typeface="+mn-ea"/>
                <a:cs typeface="+mn-cs"/>
              </a:rPr>
              <a:t>Linguistic Cues and Firing Guns: Some Background on a Registered Replication Report </a:t>
            </a:r>
          </a:p>
          <a:p>
            <a:pPr rtl="0" fontAlgn="t"/>
            <a:r>
              <a:rPr lang="en-US" sz="1200" kern="1200" dirty="0">
                <a:solidFill>
                  <a:schemeClr val="tx1"/>
                </a:solidFill>
                <a:effectLst/>
                <a:latin typeface="+mn-lt"/>
                <a:ea typeface="+mn-ea"/>
                <a:cs typeface="+mn-cs"/>
                <a:hlinkClick r:id="rId4"/>
              </a:rPr>
              <a:t>http://rolfzwaan.blogspot.nl/2016/01/linguistic-cues-and-firing-guns-some.html</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18</a:t>
            </a:fld>
            <a:endParaRPr lang="en-US"/>
          </a:p>
        </p:txBody>
      </p:sp>
    </p:spTree>
    <p:extLst>
      <p:ext uri="{BB962C8B-B14F-4D97-AF65-F5344CB8AC3E}">
        <p14:creationId xmlns:p14="http://schemas.microsoft.com/office/powerpoint/2010/main" val="403520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RRR found nothing in this case. The meta-analyzed effect size estimate across the twelve independent laboratories is not in the same direction as the original study.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Relevant links:</a:t>
            </a:r>
          </a:p>
          <a:p>
            <a:endParaRPr lang="en-US" dirty="0"/>
          </a:p>
          <a:p>
            <a:r>
              <a:rPr lang="en-US" dirty="0"/>
              <a:t>RRR: language and intentionality</a:t>
            </a:r>
          </a:p>
          <a:p>
            <a:r>
              <a:rPr lang="en-US" dirty="0"/>
              <a:t>http://pps.sagepub.com/content/11/1/158.short?rss=1&amp;ssource=mfr</a:t>
            </a:r>
          </a:p>
        </p:txBody>
      </p:sp>
      <p:sp>
        <p:nvSpPr>
          <p:cNvPr id="4" name="Slide Number Placeholder 3"/>
          <p:cNvSpPr>
            <a:spLocks noGrp="1"/>
          </p:cNvSpPr>
          <p:nvPr>
            <p:ph type="sldNum" sz="quarter" idx="10"/>
          </p:nvPr>
        </p:nvSpPr>
        <p:spPr/>
        <p:txBody>
          <a:bodyPr/>
          <a:lstStyle/>
          <a:p>
            <a:fld id="{4074AC74-468A-49DE-B98E-5D6E34CF22B6}" type="slidenum">
              <a:rPr lang="en-US" smtClean="0"/>
              <a:t>19</a:t>
            </a:fld>
            <a:endParaRPr lang="en-US"/>
          </a:p>
        </p:txBody>
      </p:sp>
    </p:spTree>
    <p:extLst>
      <p:ext uri="{BB962C8B-B14F-4D97-AF65-F5344CB8AC3E}">
        <p14:creationId xmlns:p14="http://schemas.microsoft.com/office/powerpoint/2010/main" val="737387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rgbClr val="FF0000"/>
                </a:solidFill>
              </a:rPr>
              <a:t>Who knows the distinction between direct replications and conceptual replications? </a:t>
            </a:r>
            <a:r>
              <a:rPr lang="en-US" sz="1200" b="0" baseline="0" dirty="0">
                <a:solidFill>
                  <a:srgbClr val="FF0000"/>
                </a:solidFill>
              </a:rPr>
              <a:t>(</a:t>
            </a:r>
            <a:r>
              <a:rPr lang="en-US" sz="1200" b="0" i="1" baseline="0" dirty="0">
                <a:solidFill>
                  <a:srgbClr val="FF0000"/>
                </a:solidFill>
              </a:rPr>
              <a:t>students answer</a:t>
            </a:r>
            <a:r>
              <a:rPr lang="en-US" sz="1200" b="0" baseline="0" dirty="0">
                <a:solidFill>
                  <a:srgbClr val="FF0000"/>
                </a:solidFill>
              </a:rPr>
              <a:t>).</a:t>
            </a:r>
          </a:p>
          <a:p>
            <a:endParaRPr lang="en-US" sz="1200" b="0" baseline="0" dirty="0">
              <a:solidFill>
                <a:srgbClr val="FF0000"/>
              </a:solidFill>
            </a:endParaRPr>
          </a:p>
        </p:txBody>
      </p:sp>
      <p:sp>
        <p:nvSpPr>
          <p:cNvPr id="4" name="Slide Number Placeholder 3"/>
          <p:cNvSpPr>
            <a:spLocks noGrp="1"/>
          </p:cNvSpPr>
          <p:nvPr>
            <p:ph type="sldNum" sz="quarter" idx="10"/>
          </p:nvPr>
        </p:nvSpPr>
        <p:spPr/>
        <p:txBody>
          <a:bodyPr/>
          <a:lstStyle/>
          <a:p>
            <a:fld id="{4074AC74-468A-49DE-B98E-5D6E34CF22B6}" type="slidenum">
              <a:rPr lang="en-US" smtClean="0"/>
              <a:t>2</a:t>
            </a:fld>
            <a:endParaRPr lang="en-US"/>
          </a:p>
        </p:txBody>
      </p:sp>
    </p:spTree>
    <p:extLst>
      <p:ext uri="{BB962C8B-B14F-4D97-AF65-F5344CB8AC3E}">
        <p14:creationId xmlns:p14="http://schemas.microsoft.com/office/powerpoint/2010/main" val="3549472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The RRR for ego depletion has</a:t>
            </a:r>
            <a:r>
              <a:rPr lang="en-US" sz="1200" b="0" baseline="0" dirty="0"/>
              <a:t> received by far the most attention so far. Ego depletion is the </a:t>
            </a:r>
            <a:r>
              <a:rPr lang="en-US" sz="1200" dirty="0"/>
              <a:t>famous finding that exerting self control on an initial task (for example, trying not to laugh at funny cartoons) reduces ability to engage in self control on a later task</a:t>
            </a:r>
            <a:r>
              <a:rPr lang="en-US" sz="1200" baseline="0" dirty="0"/>
              <a:t> (for example, squeezing a handgrip). The original ego depletion paper has been </a:t>
            </a:r>
            <a:r>
              <a:rPr lang="en-US" sz="1200" dirty="0"/>
              <a:t>cited over 3000 times and led to scores of follow-up studies. Although a meta-analysis of 83 published studies concluded</a:t>
            </a:r>
            <a:r>
              <a:rPr lang="en-US" sz="1200" baseline="0" dirty="0"/>
              <a:t> a</a:t>
            </a:r>
            <a:r>
              <a:rPr lang="en-US" sz="1200" dirty="0"/>
              <a:t> robust effect,</a:t>
            </a:r>
            <a:r>
              <a:rPr lang="en-US" sz="1200" baseline="0" dirty="0"/>
              <a:t> a critique and re-analysis suggested ego depletion effects are mostly just publication bias. The RRR was meant to empirically adjudicate between these two perspectives. </a:t>
            </a:r>
            <a:endParaRPr lang="en-US" sz="1200"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Relevant links:</a:t>
            </a:r>
          </a:p>
          <a:p>
            <a:endParaRPr lang="en-US" dirty="0"/>
          </a:p>
          <a:p>
            <a:r>
              <a:rPr lang="en-US" dirty="0"/>
              <a:t>Hagger et al</a:t>
            </a:r>
          </a:p>
          <a:p>
            <a:r>
              <a:rPr lang="en-US" dirty="0"/>
              <a:t>http://archive.is/aK7Vn</a:t>
            </a:r>
          </a:p>
          <a:p>
            <a:endParaRPr lang="en-US" dirty="0"/>
          </a:p>
          <a:p>
            <a:r>
              <a:rPr lang="en-US" sz="1200" dirty="0"/>
              <a:t>Carter</a:t>
            </a:r>
            <a:r>
              <a:rPr lang="en-US" sz="1200" kern="1200" dirty="0">
                <a:solidFill>
                  <a:schemeClr val="tx1"/>
                </a:solidFill>
                <a:effectLst/>
                <a:latin typeface="+mn-lt"/>
                <a:ea typeface="+mn-ea"/>
                <a:cs typeface="+mn-cs"/>
              </a:rPr>
              <a:t>, E.C., &amp; </a:t>
            </a:r>
            <a:r>
              <a:rPr lang="en-US" sz="1200" dirty="0"/>
              <a:t>McCullough</a:t>
            </a:r>
            <a:r>
              <a:rPr lang="en-US" sz="1200" kern="1200" dirty="0">
                <a:solidFill>
                  <a:schemeClr val="tx1"/>
                </a:solidFill>
                <a:effectLst/>
                <a:latin typeface="+mn-lt"/>
                <a:ea typeface="+mn-ea"/>
                <a:cs typeface="+mn-cs"/>
              </a:rPr>
              <a:t>, M.E. (2014). Publication bias and the limited strength model of self-control: has the evidence for ego depletion been overestimated? </a:t>
            </a:r>
            <a:r>
              <a:rPr lang="en-US" sz="1200" i="1" kern="1200" dirty="0">
                <a:solidFill>
                  <a:schemeClr val="tx1"/>
                </a:solidFill>
                <a:effectLst/>
                <a:latin typeface="+mn-lt"/>
                <a:ea typeface="+mn-ea"/>
                <a:cs typeface="+mn-cs"/>
              </a:rPr>
              <a:t>Frontiers in Psychology</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Full text: </a:t>
            </a:r>
            <a:r>
              <a:rPr lang="en-US" sz="1200" u="sng" kern="1200" dirty="0">
                <a:solidFill>
                  <a:schemeClr val="tx1"/>
                </a:solidFill>
                <a:effectLst/>
                <a:latin typeface="+mn-lt"/>
                <a:ea typeface="+mn-ea"/>
                <a:cs typeface="+mn-cs"/>
                <a:hlinkClick r:id="rId3"/>
              </a:rPr>
              <a:t>http://journal.frontiersin.org/article/10.3389/fpsyg.2014.00823/full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20</a:t>
            </a:fld>
            <a:endParaRPr lang="en-US"/>
          </a:p>
        </p:txBody>
      </p:sp>
    </p:spTree>
    <p:extLst>
      <p:ext uri="{BB962C8B-B14F-4D97-AF65-F5344CB8AC3E}">
        <p14:creationId xmlns:p14="http://schemas.microsoft.com/office/powerpoint/2010/main" val="3753001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t"/>
            <a:r>
              <a:rPr lang="en-US" sz="1200" kern="1200" dirty="0">
                <a:solidFill>
                  <a:schemeClr val="tx1"/>
                </a:solidFill>
                <a:effectLst/>
                <a:latin typeface="+mn-lt"/>
                <a:ea typeface="+mn-ea"/>
                <a:cs typeface="+mn-cs"/>
              </a:rPr>
              <a:t>And here are the results. No significant ego depletion effect</a:t>
            </a:r>
            <a:r>
              <a:rPr lang="en-US" sz="1200" kern="1200" baseline="0" dirty="0">
                <a:solidFill>
                  <a:schemeClr val="tx1"/>
                </a:solidFill>
                <a:effectLst/>
                <a:latin typeface="+mn-lt"/>
                <a:ea typeface="+mn-ea"/>
                <a:cs typeface="+mn-cs"/>
              </a:rPr>
              <a:t> across 24 laboratories. </a:t>
            </a:r>
            <a:endParaRPr lang="en-US" sz="1200" kern="1200" dirty="0">
              <a:solidFill>
                <a:schemeClr val="tx1"/>
              </a:solidFill>
              <a:effectLst/>
              <a:latin typeface="+mn-lt"/>
              <a:ea typeface="+mn-ea"/>
              <a:cs typeface="+mn-cs"/>
            </a:endParaRPr>
          </a:p>
          <a:p>
            <a:pPr rtl="0" fontAlgn="t"/>
            <a:endParaRPr lang="en-US" sz="1200" kern="1200" dirty="0">
              <a:solidFill>
                <a:schemeClr val="tx1"/>
              </a:solidFill>
              <a:effectLst/>
              <a:latin typeface="+mn-lt"/>
              <a:ea typeface="+mn-ea"/>
              <a:cs typeface="+mn-cs"/>
            </a:endParaRPr>
          </a:p>
          <a:p>
            <a:pPr marL="0" marR="0" indent="0" algn="l" defTabSz="914400" rtl="0" eaLnBrk="1" fontAlgn="t" latinLnBrk="0" hangingPunct="1">
              <a:lnSpc>
                <a:spcPct val="100000"/>
              </a:lnSpc>
              <a:spcBef>
                <a:spcPts val="0"/>
              </a:spcBef>
              <a:spcAft>
                <a:spcPts val="0"/>
              </a:spcAft>
              <a:buClrTx/>
              <a:buSzTx/>
              <a:buFontTx/>
              <a:buNone/>
              <a:tabLst/>
              <a:defRPr/>
            </a:pPr>
            <a:r>
              <a:rPr lang="en-US" b="0" dirty="0"/>
              <a:t>Relevant links:</a:t>
            </a:r>
          </a:p>
          <a:p>
            <a:pPr rtl="0" fontAlgn="t"/>
            <a:endParaRPr lang="en-US" sz="1200" kern="1200" dirty="0">
              <a:solidFill>
                <a:schemeClr val="tx1"/>
              </a:solidFill>
              <a:effectLst/>
              <a:latin typeface="+mn-lt"/>
              <a:ea typeface="+mn-ea"/>
              <a:cs typeface="+mn-cs"/>
            </a:endParaRPr>
          </a:p>
          <a:p>
            <a:pPr rtl="0" fontAlgn="t"/>
            <a:r>
              <a:rPr lang="en-US" sz="1200" kern="1200" dirty="0">
                <a:solidFill>
                  <a:schemeClr val="tx1"/>
                </a:solidFill>
                <a:effectLst/>
                <a:latin typeface="+mn-lt"/>
                <a:ea typeface="+mn-ea"/>
                <a:cs typeface="+mn-cs"/>
              </a:rPr>
              <a:t>Ego depletion RRR</a:t>
            </a:r>
          </a:p>
          <a:p>
            <a:pPr rtl="0" fontAlgn="t"/>
            <a:r>
              <a:rPr lang="en-US" sz="1200" kern="1200" dirty="0">
                <a:solidFill>
                  <a:schemeClr val="tx1"/>
                </a:solidFill>
                <a:effectLst/>
                <a:latin typeface="+mn-lt"/>
                <a:ea typeface="+mn-ea"/>
                <a:cs typeface="+mn-cs"/>
                <a:hlinkClick r:id="rId3"/>
              </a:rPr>
              <a:t>http://www.psychologicalscience.org/index.php/publications/rrr-the-ego-depletion-paradigm</a:t>
            </a:r>
            <a:endParaRPr lang="en-US" sz="1200" kern="1200" dirty="0">
              <a:solidFill>
                <a:schemeClr val="tx1"/>
              </a:solidFill>
              <a:effectLst/>
              <a:latin typeface="+mn-lt"/>
              <a:ea typeface="+mn-ea"/>
              <a:cs typeface="+mn-cs"/>
            </a:endParaRPr>
          </a:p>
          <a:p>
            <a:endParaRPr lang="en-US" dirty="0"/>
          </a:p>
          <a:p>
            <a:r>
              <a:rPr lang="en-US" sz="1200" kern="1200" dirty="0" err="1">
                <a:solidFill>
                  <a:schemeClr val="tx1"/>
                </a:solidFill>
                <a:effectLst/>
                <a:latin typeface="+mn-lt"/>
                <a:ea typeface="+mn-ea"/>
                <a:cs typeface="+mn-cs"/>
              </a:rPr>
              <a:t>Baumeister</a:t>
            </a:r>
            <a:r>
              <a:rPr lang="en-US" sz="1200" kern="1200" dirty="0">
                <a:solidFill>
                  <a:schemeClr val="tx1"/>
                </a:solidFill>
                <a:effectLst/>
                <a:latin typeface="+mn-lt"/>
                <a:ea typeface="+mn-ea"/>
                <a:cs typeface="+mn-cs"/>
              </a:rPr>
              <a:t> and</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Vohs</a:t>
            </a:r>
            <a:r>
              <a:rPr lang="en-US" sz="1200" kern="1200" dirty="0">
                <a:solidFill>
                  <a:schemeClr val="tx1"/>
                </a:solidFill>
                <a:effectLst/>
                <a:latin typeface="+mn-lt"/>
                <a:ea typeface="+mn-ea"/>
                <a:cs typeface="+mn-cs"/>
              </a:rPr>
              <a:t> response to ego depletion RRR</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hlinkClick r:id="rId4"/>
              </a:rPr>
              <a:t>http://www.psychologicalscience.org/redesign/wp-content/uploads/2016/03/RRR-comment-BaumeisterVohs-revised-March17-002.pdf</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 Index blog response to </a:t>
            </a:r>
            <a:r>
              <a:rPr lang="en-US" sz="1200" kern="1200" dirty="0" err="1">
                <a:solidFill>
                  <a:schemeClr val="tx1"/>
                </a:solidFill>
                <a:effectLst/>
                <a:latin typeface="+mn-lt"/>
                <a:ea typeface="+mn-ea"/>
                <a:cs typeface="+mn-cs"/>
              </a:rPr>
              <a:t>Baumeister</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Vohs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hlinkClick r:id="rId5"/>
              </a:rPr>
              <a:t>https://replicationindex.wordpress.com/2016/03/26/open-ego-depletion-replication-initiative/</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reduction of ego depletion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hlinkClick r:id="rId6"/>
              </a:rPr>
              <a:t>http://m.huffpost.com/us/entry/the-reduction-of-egodeple_b_9554874.html</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21</a:t>
            </a:fld>
            <a:endParaRPr lang="en-US"/>
          </a:p>
        </p:txBody>
      </p:sp>
    </p:spTree>
    <p:extLst>
      <p:ext uri="{BB962C8B-B14F-4D97-AF65-F5344CB8AC3E}">
        <p14:creationId xmlns:p14="http://schemas.microsoft.com/office/powerpoint/2010/main" val="3248541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Credit: Slide</a:t>
            </a:r>
            <a:r>
              <a:rPr lang="en-US" i="1" baseline="0" dirty="0"/>
              <a:t> from </a:t>
            </a:r>
            <a:r>
              <a:rPr lang="en-US" i="1" baseline="0" dirty="0" err="1"/>
              <a:t>Nosek</a:t>
            </a:r>
            <a:r>
              <a:rPr lang="en-US" i="1" baseline="0" dirty="0"/>
              <a:t> presentation, posted on OSF</a:t>
            </a:r>
          </a:p>
          <a:p>
            <a:endParaRPr lang="en-US" baseline="0" dirty="0"/>
          </a:p>
          <a:p>
            <a:r>
              <a:rPr lang="en-US" sz="1200" kern="1200" dirty="0">
                <a:solidFill>
                  <a:schemeClr val="tx1"/>
                </a:solidFill>
                <a:effectLst/>
                <a:latin typeface="+mn-lt"/>
                <a:ea typeface="+mn-ea"/>
                <a:cs typeface="+mn-cs"/>
              </a:rPr>
              <a:t>As noted earlier, in the second type of crowdsourced replication project, a large number of individual labs each attempt to replicate one original finding. The idea is to get an overall estimate of the replicability rate in a scientific field or subfield. The most well known  example of this approach is the Reproducibility Project: Psychology from the Center for Open Science.</a:t>
            </a:r>
            <a:br>
              <a:rPr lang="en-US" sz="1200" kern="1200" dirty="0">
                <a:solidFill>
                  <a:schemeClr val="tx1"/>
                </a:solidFill>
                <a:effectLst/>
                <a:latin typeface="+mn-lt"/>
                <a:ea typeface="+mn-ea"/>
                <a:cs typeface="+mn-cs"/>
              </a:rPr>
            </a:br>
            <a:endParaRPr lang="en-US" baseline="0" dirty="0"/>
          </a:p>
          <a:p>
            <a:r>
              <a:rPr lang="en-US" baseline="0" dirty="0"/>
              <a:t>Relevant links:</a:t>
            </a:r>
          </a:p>
          <a:p>
            <a:endParaRPr lang="en-US" baseline="0" dirty="0"/>
          </a:p>
          <a:p>
            <a:r>
              <a:rPr lang="en-US" b="0" dirty="0"/>
              <a:t>Estimating the reproducibility of psychological science</a:t>
            </a:r>
          </a:p>
          <a:p>
            <a:r>
              <a:rPr lang="en-US" sz="1200" b="0" kern="1200" dirty="0">
                <a:solidFill>
                  <a:schemeClr val="tx1"/>
                </a:solidFill>
                <a:effectLst/>
                <a:latin typeface="+mn-lt"/>
                <a:ea typeface="+mn-ea"/>
                <a:cs typeface="+mn-cs"/>
              </a:rPr>
              <a:t>http://science.sciencemag.org/content/349/6251/aac4716.full</a:t>
            </a: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22</a:t>
            </a:fld>
            <a:endParaRPr lang="en-US"/>
          </a:p>
        </p:txBody>
      </p:sp>
    </p:spTree>
    <p:extLst>
      <p:ext uri="{BB962C8B-B14F-4D97-AF65-F5344CB8AC3E}">
        <p14:creationId xmlns:p14="http://schemas.microsoft.com/office/powerpoint/2010/main" val="3224466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i="1" dirty="0"/>
              <a:t>Credit:</a:t>
            </a:r>
            <a:r>
              <a:rPr lang="en-US" i="1" baseline="0" dirty="0"/>
              <a:t> </a:t>
            </a:r>
            <a:r>
              <a:rPr lang="en-US" i="1" dirty="0"/>
              <a:t>Slide</a:t>
            </a:r>
            <a:r>
              <a:rPr lang="en-US" i="1" baseline="0" dirty="0"/>
              <a:t> from </a:t>
            </a:r>
            <a:r>
              <a:rPr lang="en-US" i="1" baseline="0" dirty="0" err="1"/>
              <a:t>Nosek</a:t>
            </a:r>
            <a:r>
              <a:rPr lang="en-US" i="1" baseline="0" dirty="0"/>
              <a:t> presentation, posted on OSF</a:t>
            </a:r>
          </a:p>
          <a:p>
            <a:pPr lvl="0" rtl="0">
              <a:spcBef>
                <a:spcPts val="0"/>
              </a:spcBef>
              <a:buNone/>
            </a:pPr>
            <a:endParaRPr lang="en" dirty="0"/>
          </a:p>
          <a:p>
            <a:pPr lvl="0" rtl="0">
              <a:spcBef>
                <a:spcPts val="0"/>
              </a:spcBef>
              <a:buNone/>
            </a:pPr>
            <a:r>
              <a:rPr lang="en" dirty="0"/>
              <a:t>100 laboratories</a:t>
            </a:r>
            <a:r>
              <a:rPr lang="en" baseline="0" dirty="0"/>
              <a:t> attempted to replicate 100 original studies published in 2008 in three major journals. </a:t>
            </a:r>
            <a:r>
              <a:rPr lang="en" dirty="0"/>
              <a:t>Replicators chose a study to replicate from a long list of articles from these journals in that year. That</a:t>
            </a:r>
            <a:r>
              <a:rPr lang="en" baseline="0" dirty="0"/>
              <a:t> not all of the available studies were selected for replication and that replicators were allowed to chose which study they wanted to replicate would be the basis for later critiques. We will get to the critiques later, first I want to share the results with you.  </a:t>
            </a:r>
            <a:endParaRPr lang="en" dirty="0"/>
          </a:p>
          <a:p>
            <a:pPr lvl="0" rtl="0">
              <a:spcBef>
                <a:spcPts val="0"/>
              </a:spcBef>
              <a:buNone/>
            </a:pPr>
            <a:endParaRPr lang="en" dirty="0"/>
          </a:p>
        </p:txBody>
      </p:sp>
      <p:sp>
        <p:nvSpPr>
          <p:cNvPr id="4" name="Foliennummernplatzhalter 3"/>
          <p:cNvSpPr>
            <a:spLocks noGrp="1"/>
          </p:cNvSpPr>
          <p:nvPr>
            <p:ph type="sldNum" sz="quarter" idx="10"/>
          </p:nvPr>
        </p:nvSpPr>
        <p:spPr/>
        <p:txBody>
          <a:bodyPr/>
          <a:lstStyle/>
          <a:p>
            <a:fld id="{03DC0250-2BA5-489B-A667-5A2BADBAB9CE}" type="slidenum">
              <a:rPr lang="de-DE" smtClean="0"/>
              <a:t>23</a:t>
            </a:fld>
            <a:endParaRPr lang="de-DE"/>
          </a:p>
        </p:txBody>
      </p:sp>
    </p:spTree>
    <p:extLst>
      <p:ext uri="{BB962C8B-B14F-4D97-AF65-F5344CB8AC3E}">
        <p14:creationId xmlns:p14="http://schemas.microsoft.com/office/powerpoint/2010/main" val="2477265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rgbClr val="FF0000"/>
                </a:solidFill>
              </a:rPr>
              <a:t>How many original findings do you think replicated, in that the</a:t>
            </a:r>
            <a:r>
              <a:rPr lang="en-US" sz="1200" b="0" baseline="0" dirty="0">
                <a:solidFill>
                  <a:srgbClr val="FF0000"/>
                </a:solidFill>
              </a:rPr>
              <a:t> replication effect was </a:t>
            </a:r>
            <a:r>
              <a:rPr lang="en-US" sz="1200" b="0" i="1" baseline="0" dirty="0">
                <a:solidFill>
                  <a:srgbClr val="FF0000"/>
                </a:solidFill>
              </a:rPr>
              <a:t>p</a:t>
            </a:r>
            <a:r>
              <a:rPr lang="en-US" sz="1200" b="0" baseline="0" dirty="0">
                <a:solidFill>
                  <a:srgbClr val="FF0000"/>
                </a:solidFill>
              </a:rPr>
              <a:t> &lt; .05 like the original effect was</a:t>
            </a:r>
            <a:r>
              <a:rPr lang="en-US" sz="1200" b="0" dirty="0">
                <a:solidFill>
                  <a:srgbClr val="FF0000"/>
                </a:solidFill>
              </a:rPr>
              <a:t>?</a:t>
            </a:r>
          </a:p>
          <a:p>
            <a:endParaRPr lang="en-US" b="0" dirty="0"/>
          </a:p>
          <a:p>
            <a:r>
              <a:rPr lang="en-US" sz="1200" b="0" dirty="0"/>
              <a:t>Relevant links:</a:t>
            </a:r>
          </a:p>
          <a:p>
            <a:endParaRPr lang="en-US" sz="1200" b="1" dirty="0"/>
          </a:p>
          <a:p>
            <a:r>
              <a:rPr lang="en-US" b="0" dirty="0"/>
              <a:t>Estimating the reproducibility of psychological science</a:t>
            </a:r>
          </a:p>
          <a:p>
            <a:r>
              <a:rPr lang="en-US" sz="1200" b="0" kern="1200" dirty="0">
                <a:solidFill>
                  <a:schemeClr val="tx1"/>
                </a:solidFill>
                <a:effectLst/>
                <a:latin typeface="+mn-lt"/>
                <a:ea typeface="+mn-ea"/>
                <a:cs typeface="+mn-cs"/>
              </a:rPr>
              <a:t>http://science.sciencemag.org/content/349/6251/aac4716.full</a:t>
            </a:r>
          </a:p>
          <a:p>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Scholarly kitchen on minute differences in procedure affecting replication results</a:t>
            </a:r>
          </a:p>
          <a:p>
            <a:r>
              <a:rPr lang="en-US" sz="1200" b="0" kern="1200" dirty="0">
                <a:solidFill>
                  <a:schemeClr val="tx1"/>
                </a:solidFill>
                <a:effectLst/>
                <a:latin typeface="+mn-lt"/>
                <a:ea typeface="+mn-ea"/>
                <a:cs typeface="+mn-cs"/>
                <a:hlinkClick r:id="rId3"/>
              </a:rPr>
              <a:t>http://scholarlykitchen.sspnet.org/2014/03/26/reproducible-research-a-cautionary-tale/</a:t>
            </a:r>
            <a:br>
              <a:rPr lang="en-US" sz="1200" b="0" kern="1200" dirty="0">
                <a:solidFill>
                  <a:schemeClr val="tx1"/>
                </a:solidFill>
                <a:effectLst/>
                <a:latin typeface="+mn-lt"/>
                <a:ea typeface="+mn-ea"/>
                <a:cs typeface="+mn-cs"/>
              </a:rPr>
            </a:b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24</a:t>
            </a:fld>
            <a:endParaRPr lang="en-US"/>
          </a:p>
        </p:txBody>
      </p:sp>
    </p:spTree>
    <p:extLst>
      <p:ext uri="{BB962C8B-B14F-4D97-AF65-F5344CB8AC3E}">
        <p14:creationId xmlns:p14="http://schemas.microsoft.com/office/powerpoint/2010/main" val="1336071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Only </a:t>
            </a:r>
            <a:r>
              <a:rPr lang="en-US" sz="1200" b="0" dirty="0"/>
              <a:t>37% of the original effects replicated at the </a:t>
            </a:r>
            <a:r>
              <a:rPr lang="en-US" sz="1200" b="0" i="1" dirty="0"/>
              <a:t>p</a:t>
            </a:r>
            <a:r>
              <a:rPr lang="en-US" sz="1200" b="0" dirty="0"/>
              <a:t> &lt; .05 level.</a:t>
            </a:r>
          </a:p>
          <a:p>
            <a:endParaRPr lang="en-US" b="0" dirty="0"/>
          </a:p>
          <a:p>
            <a:r>
              <a:rPr lang="en-US" sz="1200" b="0" dirty="0"/>
              <a:t>Relevant links:</a:t>
            </a:r>
          </a:p>
          <a:p>
            <a:endParaRPr lang="en-US" sz="1200" b="1" dirty="0"/>
          </a:p>
          <a:p>
            <a:r>
              <a:rPr lang="en-US" sz="1200" kern="1200" dirty="0">
                <a:solidFill>
                  <a:schemeClr val="tx1"/>
                </a:solidFill>
                <a:effectLst/>
                <a:latin typeface="+mn-lt"/>
                <a:ea typeface="+mn-ea"/>
                <a:cs typeface="+mn-cs"/>
              </a:rPr>
              <a:t>Baker, M. (2015). First results from psychology’s largest reproducibility test: Crowd-sourced effort raises nuanced questions about what counts as replication.</a:t>
            </a:r>
          </a:p>
          <a:p>
            <a:r>
              <a:rPr lang="en-US" sz="1200" kern="1200" dirty="0">
                <a:solidFill>
                  <a:schemeClr val="tx1"/>
                </a:solidFill>
                <a:effectLst/>
                <a:latin typeface="+mn-lt"/>
                <a:ea typeface="+mn-ea"/>
                <a:cs typeface="+mn-cs"/>
              </a:rPr>
              <a:t>Full text available at: </a:t>
            </a:r>
            <a:r>
              <a:rPr lang="en-US" sz="1200" u="sng" kern="1200" dirty="0">
                <a:solidFill>
                  <a:schemeClr val="tx1"/>
                </a:solidFill>
                <a:effectLst/>
                <a:latin typeface="+mn-lt"/>
                <a:ea typeface="+mn-ea"/>
                <a:cs typeface="+mn-cs"/>
                <a:hlinkClick r:id="rId3"/>
              </a:rPr>
              <a:t>http://www.nature.com/news/first-results-from-psychology-s-largest-reproducibility-test-1.17433</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b="1" dirty="0"/>
          </a:p>
          <a:p>
            <a:r>
              <a:rPr lang="en-US" b="0" dirty="0"/>
              <a:t>Estimating the reproducibility of psychological science</a:t>
            </a:r>
          </a:p>
          <a:p>
            <a:r>
              <a:rPr lang="en-US" sz="1200" b="0" kern="1200" dirty="0">
                <a:solidFill>
                  <a:schemeClr val="tx1"/>
                </a:solidFill>
                <a:effectLst/>
                <a:latin typeface="+mn-lt"/>
                <a:ea typeface="+mn-ea"/>
                <a:cs typeface="+mn-cs"/>
              </a:rPr>
              <a:t>http://science.sciencemag.org/content/349/6251/aac4716.full</a:t>
            </a:r>
          </a:p>
          <a:p>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Scholarly kitchen on minute differences in procedure affecting replication results</a:t>
            </a:r>
          </a:p>
          <a:p>
            <a:r>
              <a:rPr lang="en-US" sz="1200" b="0" kern="1200" dirty="0">
                <a:solidFill>
                  <a:schemeClr val="tx1"/>
                </a:solidFill>
                <a:effectLst/>
                <a:latin typeface="+mn-lt"/>
                <a:ea typeface="+mn-ea"/>
                <a:cs typeface="+mn-cs"/>
                <a:hlinkClick r:id="rId4"/>
              </a:rPr>
              <a:t>http://scholarlykitchen.sspnet.org/2014/03/26/reproducible-research-a-cautionary-tale/</a:t>
            </a:r>
            <a:br>
              <a:rPr lang="en-US" sz="1200" b="0" kern="1200" dirty="0">
                <a:solidFill>
                  <a:schemeClr val="tx1"/>
                </a:solidFill>
                <a:effectLst/>
                <a:latin typeface="+mn-lt"/>
                <a:ea typeface="+mn-ea"/>
                <a:cs typeface="+mn-cs"/>
              </a:rPr>
            </a:b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25</a:t>
            </a:fld>
            <a:endParaRPr lang="en-US"/>
          </a:p>
        </p:txBody>
      </p:sp>
    </p:spTree>
    <p:extLst>
      <p:ext uri="{BB962C8B-B14F-4D97-AF65-F5344CB8AC3E}">
        <p14:creationId xmlns:p14="http://schemas.microsoft.com/office/powerpoint/2010/main" val="1336071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a:t>Credit: Slide from </a:t>
            </a:r>
            <a:r>
              <a:rPr lang="en-US" i="1" dirty="0" err="1"/>
              <a:t>Nosek</a:t>
            </a:r>
            <a:r>
              <a:rPr lang="en-US" i="1" dirty="0"/>
              <a:t> presentation on OSF</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indent="0" algn="l" defTabSz="914400" rtl="0" eaLnBrk="1" fontAlgn="auto" latinLnBrk="0" hangingPunct="1">
              <a:lnSpc>
                <a:spcPct val="100000"/>
              </a:lnSpc>
              <a:spcBef>
                <a:spcPts val="0"/>
              </a:spcBef>
              <a:spcAft>
                <a:spcPts val="0"/>
              </a:spcAft>
              <a:buClrTx/>
              <a:buSzTx/>
              <a:buFontTx/>
              <a:buNone/>
              <a:tabLst/>
              <a:defRPr/>
            </a:pPr>
            <a:r>
              <a:rPr lang="en-US" i="0" dirty="0"/>
              <a:t>One rather</a:t>
            </a:r>
            <a:r>
              <a:rPr lang="en-US" i="0" baseline="0" dirty="0"/>
              <a:t> dramatic way to illustrate the differences in results between the original studies and replications is to plot the p values. Here on the left we see the p values from the original studies: almost all significant, in other words below the .05 threshold. </a:t>
            </a:r>
            <a:endParaRPr lang="en-US" i="0" dirty="0"/>
          </a:p>
        </p:txBody>
      </p:sp>
      <p:sp>
        <p:nvSpPr>
          <p:cNvPr id="4" name="Slide Number Placeholder 3"/>
          <p:cNvSpPr>
            <a:spLocks noGrp="1"/>
          </p:cNvSpPr>
          <p:nvPr>
            <p:ph type="sldNum" sz="quarter" idx="10"/>
          </p:nvPr>
        </p:nvSpPr>
        <p:spPr/>
        <p:txBody>
          <a:bodyPr/>
          <a:lstStyle/>
          <a:p>
            <a:fld id="{4074AC74-468A-49DE-B98E-5D6E34CF22B6}" type="slidenum">
              <a:rPr lang="en-US" smtClean="0"/>
              <a:t>26</a:t>
            </a:fld>
            <a:endParaRPr lang="en-US"/>
          </a:p>
        </p:txBody>
      </p:sp>
    </p:spTree>
    <p:extLst>
      <p:ext uri="{BB962C8B-B14F-4D97-AF65-F5344CB8AC3E}">
        <p14:creationId xmlns:p14="http://schemas.microsoft.com/office/powerpoint/2010/main" val="1744959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a:t>Credit: Slide from </a:t>
            </a:r>
            <a:r>
              <a:rPr lang="en-US" i="1" dirty="0" err="1"/>
              <a:t>Nosek</a:t>
            </a:r>
            <a:r>
              <a:rPr lang="en-US" i="1" dirty="0"/>
              <a:t> presentation on OSF</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indent="0" algn="l" defTabSz="914400" rtl="0" eaLnBrk="1" fontAlgn="auto" latinLnBrk="0" hangingPunct="1">
              <a:lnSpc>
                <a:spcPct val="100000"/>
              </a:lnSpc>
              <a:spcBef>
                <a:spcPts val="0"/>
              </a:spcBef>
              <a:spcAft>
                <a:spcPts val="0"/>
              </a:spcAft>
              <a:buClrTx/>
              <a:buSzTx/>
              <a:buFontTx/>
              <a:buNone/>
              <a:tabLst/>
              <a:defRPr/>
            </a:pPr>
            <a:r>
              <a:rPr lang="en-US" i="0" dirty="0"/>
              <a:t>And on the right</a:t>
            </a:r>
            <a:r>
              <a:rPr lang="en-US" i="0" baseline="0" dirty="0"/>
              <a:t> are the p values in the replications studies. Same materials and protocol, but quite different results.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Relevant links: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0" dirty="0"/>
              <a:t>Estimating the reproducibility of psychological science</a:t>
            </a:r>
          </a:p>
          <a:p>
            <a:r>
              <a:rPr lang="en-US" sz="1200" b="0" kern="1200" dirty="0">
                <a:solidFill>
                  <a:schemeClr val="tx1"/>
                </a:solidFill>
                <a:effectLst/>
                <a:latin typeface="+mn-lt"/>
                <a:ea typeface="+mn-ea"/>
                <a:cs typeface="+mn-cs"/>
              </a:rPr>
              <a:t>http://science.sciencemag.org/content/349/6251/aac4716.full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0" kern="1200" dirty="0">
                <a:solidFill>
                  <a:schemeClr val="tx1"/>
                </a:solidFill>
                <a:effectLst/>
                <a:latin typeface="+mn-lt"/>
                <a:ea typeface="+mn-ea"/>
                <a:cs typeface="+mn-cs"/>
              </a:rPr>
              <a:t>Lisa Feldman Barrett: psychology is not in crisis</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hlinkClick r:id="rId3"/>
              </a:rPr>
              <a:t>http://mobile.nytimes.com/2015/09/01/opinion/psychology-is-not-in-crisis.html?referrer=</a:t>
            </a:r>
            <a:endParaRPr lang="en-US"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Psychology is not in crisis? Depends on what you mean by crisis</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hlinkClick r:id="rId4"/>
              </a:rPr>
              <a:t>http://m.huffpost.com/us/entry/8077522?utm_hp_ref=tw</a:t>
            </a: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27</a:t>
            </a:fld>
            <a:endParaRPr lang="en-US"/>
          </a:p>
        </p:txBody>
      </p:sp>
    </p:spTree>
    <p:extLst>
      <p:ext uri="{BB962C8B-B14F-4D97-AF65-F5344CB8AC3E}">
        <p14:creationId xmlns:p14="http://schemas.microsoft.com/office/powerpoint/2010/main" val="51005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0000"/>
                </a:solidFill>
              </a:rPr>
              <a:t>What subfield</a:t>
            </a:r>
            <a:r>
              <a:rPr lang="en-US" sz="1200" b="0" baseline="0" dirty="0">
                <a:solidFill>
                  <a:srgbClr val="FF0000"/>
                </a:solidFill>
              </a:rPr>
              <a:t> do you think is more </a:t>
            </a:r>
            <a:r>
              <a:rPr lang="en-US" sz="1200" b="0" dirty="0">
                <a:solidFill>
                  <a:srgbClr val="FF0000"/>
                </a:solidFill>
              </a:rPr>
              <a:t>replicable overall,</a:t>
            </a:r>
            <a:r>
              <a:rPr lang="en-US" sz="1200" b="0" baseline="0" dirty="0">
                <a:solidFill>
                  <a:srgbClr val="FF0000"/>
                </a:solidFill>
              </a:rPr>
              <a:t> c</a:t>
            </a:r>
            <a:r>
              <a:rPr lang="en-US" sz="1200" b="0" dirty="0">
                <a:solidFill>
                  <a:srgbClr val="FF0000"/>
                </a:solidFill>
              </a:rPr>
              <a:t>ognitive or social psychology?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Note: In</a:t>
            </a:r>
            <a:r>
              <a:rPr lang="en-US" baseline="0" dirty="0"/>
              <a:t> the RP:P, </a:t>
            </a:r>
            <a:r>
              <a:rPr lang="en-US" dirty="0"/>
              <a:t>cognitive </a:t>
            </a:r>
            <a:r>
              <a:rPr lang="en-US" i="1" dirty="0"/>
              <a:t>n</a:t>
            </a:r>
            <a:r>
              <a:rPr lang="en-US" dirty="0"/>
              <a:t> = 43 studies, social-personality </a:t>
            </a:r>
            <a:r>
              <a:rPr lang="en-US" i="1" dirty="0"/>
              <a:t>n</a:t>
            </a:r>
            <a:r>
              <a:rPr lang="en-US" dirty="0"/>
              <a:t> = 57 studies)</a:t>
            </a:r>
          </a:p>
          <a:p>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Relevant links:</a:t>
            </a:r>
          </a:p>
          <a:p>
            <a:endParaRPr lang="en-US" b="0" dirty="0"/>
          </a:p>
          <a:p>
            <a:r>
              <a:rPr lang="en-US" b="0" dirty="0"/>
              <a:t>Estimating the reproducibility of psychological science</a:t>
            </a:r>
          </a:p>
          <a:p>
            <a:r>
              <a:rPr lang="en-US" sz="1200" b="0" kern="1200" dirty="0">
                <a:solidFill>
                  <a:schemeClr val="tx1"/>
                </a:solidFill>
                <a:effectLst/>
                <a:latin typeface="+mn-lt"/>
                <a:ea typeface="+mn-ea"/>
                <a:cs typeface="+mn-cs"/>
              </a:rPr>
              <a:t>http://science.sciencemag.org/content/349/6251/aac4716.full</a:t>
            </a: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28</a:t>
            </a:fld>
            <a:endParaRPr lang="en-US"/>
          </a:p>
        </p:txBody>
      </p:sp>
    </p:spTree>
    <p:extLst>
      <p:ext uri="{BB962C8B-B14F-4D97-AF65-F5344CB8AC3E}">
        <p14:creationId xmlns:p14="http://schemas.microsoft.com/office/powerpoint/2010/main" val="3609709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Cognitive psychology was twice as replicable as social psychology. This makes sense, </a:t>
            </a:r>
            <a:r>
              <a:rPr lang="en-US" sz="1200" dirty="0"/>
              <a:t>we </a:t>
            </a:r>
            <a:r>
              <a:rPr lang="en-US" sz="1200" u="none" dirty="0"/>
              <a:t>should</a:t>
            </a:r>
            <a:r>
              <a:rPr lang="en-US" sz="1200" dirty="0"/>
              <a:t> expect more variability in social phenomena across different populations</a:t>
            </a:r>
            <a:r>
              <a:rPr lang="en-US" sz="1200" baseline="0" dirty="0"/>
              <a:t>. </a:t>
            </a:r>
            <a:endParaRPr lang="en-US" sz="1200" dirty="0"/>
          </a:p>
          <a:p>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Relevant links:</a:t>
            </a:r>
          </a:p>
          <a:p>
            <a:endParaRPr lang="en-US" b="0" dirty="0"/>
          </a:p>
          <a:p>
            <a:r>
              <a:rPr lang="en-US" b="0" dirty="0"/>
              <a:t>Estimating the reproducibility of psychological science</a:t>
            </a:r>
          </a:p>
          <a:p>
            <a:r>
              <a:rPr lang="en-US" sz="1200" b="0" kern="1200" dirty="0">
                <a:solidFill>
                  <a:schemeClr val="tx1"/>
                </a:solidFill>
                <a:effectLst/>
                <a:latin typeface="+mn-lt"/>
                <a:ea typeface="+mn-ea"/>
                <a:cs typeface="+mn-cs"/>
              </a:rPr>
              <a:t>http://science.sciencemag.org/content/349/6251/aac4716.full</a:t>
            </a: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29</a:t>
            </a:fld>
            <a:endParaRPr lang="en-US"/>
          </a:p>
        </p:txBody>
      </p:sp>
    </p:spTree>
    <p:extLst>
      <p:ext uri="{BB962C8B-B14F-4D97-AF65-F5344CB8AC3E}">
        <p14:creationId xmlns:p14="http://schemas.microsoft.com/office/powerpoint/2010/main" val="3609709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In a conceptual replication, the same hypothesis is tested but with new materials. </a:t>
            </a:r>
            <a:r>
              <a:rPr lang="en-US" sz="2400" baseline="0" dirty="0"/>
              <a:t>Same idea, new method, to show generalizability. </a:t>
            </a:r>
            <a:r>
              <a:rPr lang="en-US" sz="2400" dirty="0"/>
              <a:t>This is</a:t>
            </a:r>
            <a:r>
              <a:rPr lang="en-US" sz="2400" baseline="0" dirty="0"/>
              <a:t> </a:t>
            </a:r>
            <a:r>
              <a:rPr lang="en-US" sz="2400" dirty="0"/>
              <a:t>common practice, we</a:t>
            </a:r>
            <a:r>
              <a:rPr lang="en-US" sz="2400" baseline="0" dirty="0"/>
              <a:t> see it in practically all</a:t>
            </a:r>
            <a:r>
              <a:rPr lang="en-US" sz="2400" dirty="0"/>
              <a:t> multi-study papers.</a:t>
            </a:r>
            <a:r>
              <a:rPr lang="en-US" sz="2400" baseline="0" dirty="0"/>
              <a:t> In contrast, there has been little focus on </a:t>
            </a:r>
            <a:r>
              <a:rPr lang="en-US" sz="2400" dirty="0"/>
              <a:t>direct replications until recently.</a:t>
            </a:r>
            <a:r>
              <a:rPr lang="en-US" sz="2400" baseline="0" dirty="0"/>
              <a:t> </a:t>
            </a:r>
            <a:r>
              <a:rPr lang="en-US" sz="2400" dirty="0"/>
              <a:t>Here the same study materials and protocol are used in a new subject population.</a:t>
            </a:r>
            <a:r>
              <a:rPr lang="en-US" sz="2400" baseline="0" dirty="0"/>
              <a:t> If the study does not work in the new laboratory, it raises the possibility the original finding is a false positive. A note on terminology: </a:t>
            </a:r>
            <a:r>
              <a:rPr lang="en-US" sz="2400" b="0" dirty="0">
                <a:solidFill>
                  <a:srgbClr val="7030A0"/>
                </a:solidFill>
              </a:rPr>
              <a:t>in this class, when we say just “replication”</a:t>
            </a:r>
            <a:r>
              <a:rPr lang="en-US" sz="2400" b="0" baseline="0" dirty="0">
                <a:solidFill>
                  <a:srgbClr val="7030A0"/>
                </a:solidFill>
              </a:rPr>
              <a:t> </a:t>
            </a:r>
            <a:r>
              <a:rPr lang="en-US" sz="2400" b="0" dirty="0">
                <a:solidFill>
                  <a:srgbClr val="7030A0"/>
                </a:solidFill>
              </a:rPr>
              <a:t>we mean a direct replication. The replication</a:t>
            </a:r>
            <a:r>
              <a:rPr lang="en-US" sz="2400" b="0" baseline="0" dirty="0">
                <a:solidFill>
                  <a:srgbClr val="7030A0"/>
                </a:solidFill>
              </a:rPr>
              <a:t> revolution is about direct replications, not conceptual replications. </a:t>
            </a:r>
          </a:p>
          <a:p>
            <a:endParaRPr lang="en-US" sz="2400" b="0" baseline="0" dirty="0">
              <a:solidFill>
                <a:srgbClr val="7030A0"/>
              </a:solidFill>
            </a:endParaRPr>
          </a:p>
          <a:p>
            <a:r>
              <a:rPr lang="en-US" sz="2400" b="0" baseline="0" dirty="0">
                <a:solidFill>
                  <a:srgbClr val="7030A0"/>
                </a:solidFill>
              </a:rPr>
              <a:t>Note: Ideally students should have come up with these points themselves in the preceding discussion. </a:t>
            </a:r>
          </a:p>
          <a:p>
            <a:endParaRPr lang="en-US" sz="2400" b="0" dirty="0">
              <a:solidFill>
                <a:srgbClr val="7030A0"/>
              </a:solidFill>
            </a:endParaRPr>
          </a:p>
          <a:p>
            <a:pPr lvl="1"/>
            <a:endParaRPr lang="en-US" sz="2400" dirty="0"/>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3</a:t>
            </a:fld>
            <a:endParaRPr lang="en-US"/>
          </a:p>
        </p:txBody>
      </p:sp>
    </p:spTree>
    <p:extLst>
      <p:ext uri="{BB962C8B-B14F-4D97-AF65-F5344CB8AC3E}">
        <p14:creationId xmlns:p14="http://schemas.microsoft.com/office/powerpoint/2010/main" val="15339695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One of</a:t>
            </a:r>
            <a:r>
              <a:rPr lang="en-US" baseline="0" dirty="0"/>
              <a:t> the predictors of replicability was the p-value associated with the original finding. </a:t>
            </a:r>
            <a:r>
              <a:rPr lang="en-US" sz="1200" dirty="0"/>
              <a:t>63% of original studies with p values less than .001 replicated, whereas</a:t>
            </a:r>
            <a:r>
              <a:rPr lang="en-US" sz="1200" baseline="0" dirty="0"/>
              <a:t> only </a:t>
            </a:r>
            <a:r>
              <a:rPr lang="en-US" sz="1200" dirty="0"/>
              <a:t>18% of original studies with p-values greater than .04 replicated. Should we then </a:t>
            </a:r>
            <a:r>
              <a:rPr lang="en-US" sz="1200" dirty="0">
                <a:solidFill>
                  <a:srgbClr val="FF0000"/>
                </a:solidFill>
              </a:rPr>
              <a:t>make the significance criterion more conservative to avoid false positives? How about just making it </a:t>
            </a:r>
            <a:r>
              <a:rPr lang="en-US" sz="1200" i="1" dirty="0">
                <a:solidFill>
                  <a:srgbClr val="FF0000"/>
                </a:solidFill>
              </a:rPr>
              <a:t>p</a:t>
            </a:r>
            <a:r>
              <a:rPr lang="en-US" sz="1200" dirty="0">
                <a:solidFill>
                  <a:srgbClr val="FF0000"/>
                </a:solidFill>
              </a:rPr>
              <a:t> &lt; .001?</a:t>
            </a:r>
            <a:r>
              <a:rPr lang="en-US" sz="1200" baseline="0" dirty="0">
                <a:solidFill>
                  <a:srgbClr val="FF0000"/>
                </a:solidFill>
              </a:rPr>
              <a:t> </a:t>
            </a:r>
            <a:r>
              <a:rPr lang="en-US" sz="1200" dirty="0">
                <a:solidFill>
                  <a:srgbClr val="FF0000"/>
                </a:solidFill>
              </a:rPr>
              <a:t>(</a:t>
            </a:r>
            <a:r>
              <a:rPr lang="en-US" sz="1200" i="1" dirty="0">
                <a:solidFill>
                  <a:srgbClr val="FF0000"/>
                </a:solidFill>
              </a:rPr>
              <a:t>students give their views</a:t>
            </a:r>
            <a:r>
              <a:rPr lang="en-US" sz="1200" i="1" baseline="0" dirty="0">
                <a:solidFill>
                  <a:srgbClr val="FF0000"/>
                </a:solidFill>
              </a:rPr>
              <a:t> and the class discusses</a:t>
            </a:r>
            <a:r>
              <a:rPr lang="en-US" sz="1200" dirty="0">
                <a:solidFill>
                  <a:srgbClr val="FF0000"/>
                </a:solidFill>
              </a:rPr>
              <a:t>).</a:t>
            </a:r>
            <a:r>
              <a:rPr lang="en-US" sz="1200" baseline="0" dirty="0">
                <a:solidFill>
                  <a:srgbClr val="FF0000"/>
                </a:solidFill>
              </a:rPr>
              <a:t> </a:t>
            </a:r>
            <a:r>
              <a:rPr lang="en-US" sz="1200" dirty="0">
                <a:solidFill>
                  <a:srgbClr val="FF0000"/>
                </a:solidFill>
              </a:rPr>
              <a:t>Keep in mind here that we need to balance the risk of false positives and false negatives. (</a:t>
            </a:r>
            <a:r>
              <a:rPr lang="en-US" sz="1200" i="1" dirty="0">
                <a:solidFill>
                  <a:srgbClr val="FF0000"/>
                </a:solidFill>
              </a:rPr>
              <a:t>class</a:t>
            </a:r>
            <a:r>
              <a:rPr lang="en-US" sz="1200" i="1" baseline="0" dirty="0">
                <a:solidFill>
                  <a:srgbClr val="FF0000"/>
                </a:solidFill>
              </a:rPr>
              <a:t> discusses further</a:t>
            </a:r>
            <a:r>
              <a:rPr lang="en-US" sz="1200" baseline="0" dirty="0">
                <a:solidFill>
                  <a:srgbClr val="FF0000"/>
                </a:solidFill>
              </a:rPr>
              <a:t>).</a:t>
            </a:r>
            <a:endParaRPr lang="en-US" sz="1200" dirty="0"/>
          </a:p>
          <a:p>
            <a:endParaRPr lang="en-US" sz="1200" dirty="0"/>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30</a:t>
            </a:fld>
            <a:endParaRPr lang="en-US"/>
          </a:p>
        </p:txBody>
      </p:sp>
    </p:spTree>
    <p:extLst>
      <p:ext uri="{BB962C8B-B14F-4D97-AF65-F5344CB8AC3E}">
        <p14:creationId xmlns:p14="http://schemas.microsoft.com/office/powerpoint/2010/main" val="2224957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Do you think conceptual replications predict direct replications? </a:t>
            </a:r>
            <a:r>
              <a:rPr lang="en-US" sz="1200" dirty="0"/>
              <a:t>Suppose the original authors ran two, three, four, conceptual replications of their effect, as opposed to just publishing a single-study paper.  After many</a:t>
            </a:r>
            <a:r>
              <a:rPr lang="en-US" sz="1200" baseline="0" dirty="0"/>
              <a:t> conceptual replications by the original research team, </a:t>
            </a:r>
            <a:r>
              <a:rPr lang="en-US" sz="1200" dirty="0">
                <a:solidFill>
                  <a:srgbClr val="FF0000"/>
                </a:solidFill>
              </a:rPr>
              <a:t>are independent teams then more likely to succeed with a direct replication? (</a:t>
            </a:r>
            <a:r>
              <a:rPr lang="en-US" sz="1200" i="1" dirty="0">
                <a:solidFill>
                  <a:srgbClr val="FF0000"/>
                </a:solidFill>
              </a:rPr>
              <a:t>students give their predictions </a:t>
            </a:r>
            <a:r>
              <a:rPr lang="en-US" sz="1200" i="1" baseline="0" dirty="0">
                <a:solidFill>
                  <a:srgbClr val="FF0000"/>
                </a:solidFill>
              </a:rPr>
              <a:t>and the class discusses</a:t>
            </a:r>
            <a:r>
              <a:rPr lang="en-US" sz="1200" dirty="0">
                <a:solidFill>
                  <a:srgbClr val="FF0000"/>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 </a:t>
            </a:r>
            <a:endParaRPr lang="en-US" sz="1200" dirty="0"/>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31</a:t>
            </a:fld>
            <a:endParaRPr lang="en-US"/>
          </a:p>
        </p:txBody>
      </p:sp>
    </p:spTree>
    <p:extLst>
      <p:ext uri="{BB962C8B-B14F-4D97-AF65-F5344CB8AC3E}">
        <p14:creationId xmlns:p14="http://schemas.microsoft.com/office/powerpoint/2010/main" val="9158459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a:t>
            </a:r>
            <a:r>
              <a:rPr lang="en-US" sz="1200" kern="1200" baseline="0" dirty="0">
                <a:solidFill>
                  <a:schemeClr val="tx1"/>
                </a:solidFill>
                <a:effectLst/>
                <a:latin typeface="+mn-lt"/>
                <a:ea typeface="+mn-ea"/>
                <a:cs typeface="+mn-cs"/>
              </a:rPr>
              <a:t> It is remarkable, but conceptual replications are no safeguard against failed direct replications.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The original figure caption is pasted to the side of the above slide.</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Relevant links:</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Kunert</a:t>
            </a:r>
            <a:r>
              <a:rPr lang="en-US" sz="1200" kern="1200" dirty="0">
                <a:solidFill>
                  <a:schemeClr val="tx1"/>
                </a:solidFill>
                <a:effectLst/>
                <a:latin typeface="+mn-lt"/>
                <a:ea typeface="+mn-ea"/>
                <a:cs typeface="+mn-cs"/>
              </a:rPr>
              <a:t> (2016). Conceptual replications don't predict direct replications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hlinkClick r:id="rId3"/>
              </a:rPr>
              <a:t>https://e8d47356-a-62cb3a1a-s-sites.googlegroups.com/site/rikunert/CV/Kunert_PRE_PRINT_v.3.1.pdf?attachauth=ANoY7cqa-yUwmgaKVrmCRaxedmgQ_r0O067IT61x80QD8QGnsYFdhDevBL4Zi07icCygA9yNzMpBqtpntz5Ea2vkIrCqNuow3Qz-RHZw0KpkH1DgW5I3Q9dI7qWUjLfGt5Q-84pHB1gL4ZVsxhaDRq47NN1Mkbj9kWrqdLKrHchVsOeqN6vOLD1hyp-T5xDe66A0Q-OqUipeInyYmPVktak1UpKnP0mxbyBzuO9pGT52j_IgsqNJk4k%3D&amp;attredirects=0</a:t>
            </a:r>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32</a:t>
            </a:fld>
            <a:endParaRPr lang="en-US"/>
          </a:p>
        </p:txBody>
      </p:sp>
    </p:spTree>
    <p:extLst>
      <p:ext uri="{BB962C8B-B14F-4D97-AF65-F5344CB8AC3E}">
        <p14:creationId xmlns:p14="http://schemas.microsoft.com/office/powerpoint/2010/main" val="28776399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Earlier I mentioned Bayesian alternatives to null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hypothesis significance testing.</a:t>
            </a:r>
            <a:r>
              <a:rPr lang="en-US" sz="1200" dirty="0"/>
              <a:t> Bayesian approaches to replication can quantify evidence both for and against the original hypothesis.</a:t>
            </a:r>
            <a:r>
              <a:rPr lang="en-US" sz="1200" baseline="0" dirty="0"/>
              <a:t> One </a:t>
            </a:r>
            <a:r>
              <a:rPr lang="en-US" sz="1200" dirty="0"/>
              <a:t>Bayesian re-analysis of the Reproducibility Project: Psychology found 20% strong replication failures and 25% strong successes.</a:t>
            </a:r>
            <a:r>
              <a:rPr lang="en-US" sz="1200" baseline="0" dirty="0"/>
              <a:t> </a:t>
            </a:r>
            <a:r>
              <a:rPr lang="en-US" sz="1200" kern="1200" dirty="0">
                <a:solidFill>
                  <a:schemeClr val="tx1"/>
                </a:solidFill>
                <a:effectLst/>
                <a:latin typeface="+mn-lt"/>
                <a:ea typeface="+mn-ea"/>
                <a:cs typeface="+mn-cs"/>
              </a:rPr>
              <a:t>From a </a:t>
            </a:r>
            <a:r>
              <a:rPr lang="en-US" sz="1200" dirty="0"/>
              <a:t>Bayesian</a:t>
            </a:r>
            <a:r>
              <a:rPr lang="en-US" sz="1200" kern="1200" dirty="0">
                <a:solidFill>
                  <a:schemeClr val="tx1"/>
                </a:solidFill>
                <a:effectLst/>
                <a:latin typeface="+mn-lt"/>
                <a:ea typeface="+mn-ea"/>
                <a:cs typeface="+mn-cs"/>
              </a:rPr>
              <a:t> perspective, </a:t>
            </a:r>
            <a:r>
              <a:rPr lang="en-US" sz="1200" dirty="0"/>
              <a:t>no firm conclusions can be drawn about most of the original effects. Not only can</a:t>
            </a:r>
            <a:r>
              <a:rPr lang="en-US" sz="1200" baseline="0" dirty="0"/>
              <a:t> this be defended on principled statistical grounds, </a:t>
            </a:r>
            <a:r>
              <a:rPr lang="en-US" sz="2400" dirty="0"/>
              <a:t>it</a:t>
            </a:r>
            <a:r>
              <a:rPr lang="en-US" sz="2400" baseline="0" dirty="0"/>
              <a:t> is also arguably f</a:t>
            </a:r>
            <a:r>
              <a:rPr lang="en-US" sz="2400" dirty="0"/>
              <a:t>airer to original authors than calling every </a:t>
            </a:r>
            <a:r>
              <a:rPr lang="en-US" sz="2400" i="1" dirty="0"/>
              <a:t>p</a:t>
            </a:r>
            <a:r>
              <a:rPr lang="en-US" sz="2400" dirty="0"/>
              <a:t> &gt; .05 a “failed replication.”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Relevant links: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p>
          <a:p>
            <a:r>
              <a:rPr lang="en-US" sz="2400" b="0" kern="1200" dirty="0">
                <a:solidFill>
                  <a:schemeClr val="tx1"/>
                </a:solidFill>
                <a:effectLst/>
                <a:latin typeface="+mn-lt"/>
                <a:ea typeface="+mn-ea"/>
                <a:cs typeface="+mn-cs"/>
              </a:rPr>
              <a:t>The Bayesian Reproducibility Project</a:t>
            </a:r>
          </a:p>
          <a:p>
            <a:r>
              <a:rPr lang="en-US" sz="2400" b="0" kern="1200" dirty="0">
                <a:solidFill>
                  <a:schemeClr val="tx1"/>
                </a:solidFill>
                <a:effectLst/>
                <a:latin typeface="+mn-lt"/>
                <a:ea typeface="+mn-ea"/>
                <a:cs typeface="+mn-cs"/>
              </a:rPr>
              <a:t>http://alexanderetz.com/2015/08/30/the-bayesian-reproducibility-project/</a:t>
            </a:r>
          </a:p>
          <a:p>
            <a:endParaRPr lang="en-US" sz="2400" b="1" kern="1200" dirty="0">
              <a:solidFill>
                <a:schemeClr val="tx1"/>
              </a:solidFill>
              <a:effectLst/>
              <a:latin typeface="+mn-lt"/>
              <a:ea typeface="+mn-ea"/>
              <a:cs typeface="+mn-cs"/>
            </a:endParaRPr>
          </a:p>
          <a:p>
            <a:r>
              <a:rPr lang="en-US" sz="2400" b="0" dirty="0"/>
              <a:t>A Bayesian Perspective on the Reproducibility Project: Psychology</a:t>
            </a:r>
            <a:endParaRPr lang="en-US" sz="2400" b="0" kern="1200" dirty="0">
              <a:solidFill>
                <a:schemeClr val="tx1"/>
              </a:solidFill>
              <a:effectLst/>
              <a:latin typeface="+mn-lt"/>
              <a:ea typeface="+mn-ea"/>
              <a:cs typeface="+mn-cs"/>
            </a:endParaRPr>
          </a:p>
          <a:p>
            <a:r>
              <a:rPr lang="en-US" sz="2400" dirty="0">
                <a:hlinkClick r:id="rId3"/>
              </a:rPr>
              <a:t>http://journals.plos.org/plosone/article?id=10.1371/journal.pone.0149794</a:t>
            </a:r>
            <a:endParaRPr lang="en-US" sz="2400" dirty="0"/>
          </a:p>
          <a:p>
            <a:endParaRPr lang="en-US" sz="2400" b="1" kern="1200" dirty="0">
              <a:solidFill>
                <a:schemeClr val="tx1"/>
              </a:solidFill>
              <a:effectLst/>
              <a:latin typeface="+mn-lt"/>
              <a:ea typeface="+mn-ea"/>
              <a:cs typeface="+mn-cs"/>
            </a:endParaRPr>
          </a:p>
          <a:p>
            <a:r>
              <a:rPr lang="en-US" sz="2400" kern="1200" dirty="0">
                <a:solidFill>
                  <a:schemeClr val="tx1"/>
                </a:solidFill>
                <a:latin typeface="+mn-lt"/>
                <a:ea typeface="+mn-ea"/>
                <a:cs typeface="+mn-cs"/>
              </a:rPr>
              <a:t>Bayesian Tests to Quantify the Result of a Replication Attempt</a:t>
            </a:r>
            <a:endParaRPr lang="en-US" sz="2400" b="1" dirty="0">
              <a:effectLst/>
            </a:endParaRPr>
          </a:p>
          <a:p>
            <a:r>
              <a:rPr lang="en-US" sz="2400" b="0" dirty="0">
                <a:effectLst/>
              </a:rPr>
              <a:t>http://www.ejwagenmakers.com/2014/VerhagenWagenmakers2014.pdf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33</a:t>
            </a:fld>
            <a:endParaRPr lang="en-US"/>
          </a:p>
        </p:txBody>
      </p:sp>
    </p:spTree>
    <p:extLst>
      <p:ext uri="{BB962C8B-B14F-4D97-AF65-F5344CB8AC3E}">
        <p14:creationId xmlns:p14="http://schemas.microsoft.com/office/powerpoint/2010/main" val="18587556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0000"/>
                </a:solidFill>
              </a:rPr>
              <a:t>Have you heard of a prediction market? </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students answer</a:t>
            </a:r>
            <a:r>
              <a:rPr lang="en-US" sz="1200" kern="1200" dirty="0">
                <a:solidFill>
                  <a:schemeClr val="tx1"/>
                </a:solidFill>
                <a:effectLst/>
                <a:latin typeface="+mn-lt"/>
                <a:ea typeface="+mn-ea"/>
                <a:cs typeface="+mn-cs"/>
              </a:rPr>
              <a:t>).</a:t>
            </a:r>
          </a:p>
          <a:p>
            <a:endParaRPr lang="en-US" b="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Relevant links:</a:t>
            </a:r>
          </a:p>
          <a:p>
            <a:endParaRPr lang="en-US" b="0" dirty="0">
              <a:effectLst/>
            </a:endParaRPr>
          </a:p>
          <a:p>
            <a:r>
              <a:rPr lang="en-US" b="0" dirty="0">
                <a:effectLst/>
              </a:rPr>
              <a:t>Using prediction markets to estimate the reproducibility of scientific research</a:t>
            </a:r>
          </a:p>
          <a:p>
            <a:r>
              <a:rPr lang="en-US" b="0" dirty="0"/>
              <a:t>http://www.pnas.org/content/112/50/15343.abstract</a:t>
            </a:r>
          </a:p>
          <a:p>
            <a:endParaRPr lang="en-US" b="0" dirty="0"/>
          </a:p>
          <a:p>
            <a:r>
              <a:rPr lang="en-US" sz="1200" b="0" kern="1200" dirty="0">
                <a:solidFill>
                  <a:schemeClr val="tx1"/>
                </a:solidFill>
                <a:effectLst/>
                <a:latin typeface="+mn-lt"/>
                <a:ea typeface="+mn-ea"/>
                <a:cs typeface="+mn-cs"/>
              </a:rPr>
              <a:t>The scientist: gambling on reproducibility</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hlinkClick r:id="rId3"/>
              </a:rPr>
              <a:t>http://mobile.the-scientist.com/article/44444/gambling-on-reproducibility</a:t>
            </a:r>
            <a:endParaRPr lang="en-US"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538 story on replication market paper </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hlinkClick r:id="rId4"/>
              </a:rPr>
              <a:t>http://fivethirtyeight.com/features/how-to-tell-good-studies-from-bad-bet-on-them/</a:t>
            </a:r>
            <a:br>
              <a:rPr lang="en-US" sz="1200" b="0" kern="1200" dirty="0">
                <a:solidFill>
                  <a:schemeClr val="tx1"/>
                </a:solidFill>
                <a:effectLst/>
                <a:latin typeface="+mn-lt"/>
                <a:ea typeface="+mn-ea"/>
                <a:cs typeface="+mn-cs"/>
              </a:rPr>
            </a:b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Atlantic: Can a futures market save science?</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hlinkClick r:id="rId5"/>
              </a:rPr>
              <a:t>http://www.theatlantic.com/science/archive/2015/11/gambling-on-the-reliability-on-science-literally/414834/</a:t>
            </a:r>
            <a:endParaRPr lang="en-US"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p>
          <a:p>
            <a:endParaRPr lang="en-US" b="0" dirty="0"/>
          </a:p>
        </p:txBody>
      </p:sp>
      <p:sp>
        <p:nvSpPr>
          <p:cNvPr id="4" name="Slide Number Placeholder 3"/>
          <p:cNvSpPr>
            <a:spLocks noGrp="1"/>
          </p:cNvSpPr>
          <p:nvPr>
            <p:ph type="sldNum" sz="quarter" idx="10"/>
          </p:nvPr>
        </p:nvSpPr>
        <p:spPr/>
        <p:txBody>
          <a:bodyPr/>
          <a:lstStyle/>
          <a:p>
            <a:fld id="{86867B29-706A-4EE2-A454-98F9F7A8D995}" type="slidenum">
              <a:rPr lang="en-US" smtClean="0"/>
              <a:t>34</a:t>
            </a:fld>
            <a:endParaRPr lang="en-US"/>
          </a:p>
        </p:txBody>
      </p:sp>
    </p:spTree>
    <p:extLst>
      <p:ext uri="{BB962C8B-B14F-4D97-AF65-F5344CB8AC3E}">
        <p14:creationId xmlns:p14="http://schemas.microsoft.com/office/powerpoint/2010/main" val="15768431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effectLst/>
              </a:rPr>
              <a:t>In</a:t>
            </a:r>
            <a:r>
              <a:rPr lang="en-US" b="0" baseline="0" dirty="0">
                <a:effectLst/>
              </a:rPr>
              <a:t> a </a:t>
            </a:r>
            <a:r>
              <a:rPr lang="en-US" sz="1200" b="0" dirty="0"/>
              <a:t>prediction market,</a:t>
            </a:r>
            <a:r>
              <a:rPr lang="en-US" sz="1200" b="0" baseline="0" dirty="0"/>
              <a:t> p</a:t>
            </a:r>
            <a:r>
              <a:rPr lang="en-US" sz="1200" dirty="0"/>
              <a:t>articipants trade on the outcome of an event, with the market prices indicating what the crowd thinks</a:t>
            </a:r>
            <a:r>
              <a:rPr lang="en-US" sz="1200" baseline="0" dirty="0"/>
              <a:t> the probability of an event is</a:t>
            </a:r>
            <a:r>
              <a:rPr lang="en-US" sz="1200" dirty="0"/>
              <a:t>. The remarkable thing is, the crowd</a:t>
            </a:r>
            <a:r>
              <a:rPr lang="en-US" sz="1200" baseline="0" dirty="0"/>
              <a:t> is often pretty accurate, in other words a wisdom of the crowd effect. </a:t>
            </a:r>
            <a:r>
              <a:rPr lang="en-US" sz="1200" b="0" dirty="0"/>
              <a:t>Prediction markets have been</a:t>
            </a:r>
            <a:r>
              <a:rPr lang="en-US" sz="1200" b="0" baseline="0" dirty="0"/>
              <a:t> used to predict outcomes ranging from academy award nominations to sports matches to presidential races. And prediction markets using scientists are further able to predict whether studies will replicate or not.  </a:t>
            </a:r>
            <a:endParaRPr lang="en-US" b="0" dirty="0">
              <a:effectLst/>
            </a:endParaRPr>
          </a:p>
          <a:p>
            <a:endParaRPr lang="en-US" b="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Relevant links:</a:t>
            </a:r>
          </a:p>
          <a:p>
            <a:endParaRPr lang="en-US" b="0" dirty="0">
              <a:effectLst/>
            </a:endParaRPr>
          </a:p>
          <a:p>
            <a:r>
              <a:rPr lang="en-US" b="0" dirty="0">
                <a:effectLst/>
              </a:rPr>
              <a:t>Using prediction markets to estimate the reproducibility of scientific research</a:t>
            </a:r>
          </a:p>
          <a:p>
            <a:r>
              <a:rPr lang="en-US" b="0" dirty="0"/>
              <a:t>http://www.pnas.org/content/112/50/15343.abstract</a:t>
            </a:r>
          </a:p>
          <a:p>
            <a:endParaRPr lang="en-US" b="0" dirty="0"/>
          </a:p>
          <a:p>
            <a:r>
              <a:rPr lang="en-US" sz="1200" b="0" kern="1200" dirty="0">
                <a:solidFill>
                  <a:schemeClr val="tx1"/>
                </a:solidFill>
                <a:effectLst/>
                <a:latin typeface="+mn-lt"/>
                <a:ea typeface="+mn-ea"/>
                <a:cs typeface="+mn-cs"/>
              </a:rPr>
              <a:t>The scientist: gambling on reproducibility</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hlinkClick r:id="rId3"/>
              </a:rPr>
              <a:t>http://mobile.the-scientist.com/article/44444/gambling-on-reproducibility</a:t>
            </a:r>
            <a:endParaRPr lang="en-US"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538 story on replication market paper </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hlinkClick r:id="rId4"/>
              </a:rPr>
              <a:t>http://fivethirtyeight.com/features/how-to-tell-good-studies-from-bad-bet-on-them/</a:t>
            </a:r>
            <a:br>
              <a:rPr lang="en-US" sz="1200" b="0" kern="1200" dirty="0">
                <a:solidFill>
                  <a:schemeClr val="tx1"/>
                </a:solidFill>
                <a:effectLst/>
                <a:latin typeface="+mn-lt"/>
                <a:ea typeface="+mn-ea"/>
                <a:cs typeface="+mn-cs"/>
              </a:rPr>
            </a:b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Atlantic: Can a futures market save science?</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hlinkClick r:id="rId5"/>
              </a:rPr>
              <a:t>http://www.theatlantic.com/science/archive/2015/11/gambling-on-the-reliability-on-science-literally/414834/</a:t>
            </a:r>
            <a:endParaRPr lang="en-US"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p>
          <a:p>
            <a:endParaRPr lang="en-US" b="0" dirty="0"/>
          </a:p>
        </p:txBody>
      </p:sp>
      <p:sp>
        <p:nvSpPr>
          <p:cNvPr id="4" name="Slide Number Placeholder 3"/>
          <p:cNvSpPr>
            <a:spLocks noGrp="1"/>
          </p:cNvSpPr>
          <p:nvPr>
            <p:ph type="sldNum" sz="quarter" idx="10"/>
          </p:nvPr>
        </p:nvSpPr>
        <p:spPr/>
        <p:txBody>
          <a:bodyPr/>
          <a:lstStyle/>
          <a:p>
            <a:fld id="{86867B29-706A-4EE2-A454-98F9F7A8D995}" type="slidenum">
              <a:rPr lang="en-US" smtClean="0"/>
              <a:t>35</a:t>
            </a:fld>
            <a:endParaRPr lang="en-US"/>
          </a:p>
        </p:txBody>
      </p:sp>
    </p:spTree>
    <p:extLst>
      <p:ext uri="{BB962C8B-B14F-4D97-AF65-F5344CB8AC3E}">
        <p14:creationId xmlns:p14="http://schemas.microsoft.com/office/powerpoint/2010/main" val="15768431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a:t>Credit:</a:t>
            </a:r>
            <a:r>
              <a:rPr lang="en-US" i="1" baseline="0" dirty="0"/>
              <a:t> </a:t>
            </a:r>
            <a:r>
              <a:rPr lang="en-US" i="1" dirty="0"/>
              <a:t>Slide from </a:t>
            </a:r>
            <a:r>
              <a:rPr lang="en-US" i="1" dirty="0" err="1"/>
              <a:t>Nosek</a:t>
            </a:r>
            <a:r>
              <a:rPr lang="en-US" i="1" dirty="0"/>
              <a:t> presentation</a:t>
            </a:r>
          </a:p>
          <a:p>
            <a:endParaRPr lang="en-US" baseline="0" dirty="0"/>
          </a:p>
          <a:p>
            <a:r>
              <a:rPr lang="en-US" baseline="0" dirty="0"/>
              <a:t>A crowd of scientists was able to accurately predict, just from the abstract of the paper, which original findings would replicate and which would not. Should we use prediction markets to save the effort of running some replications? How should we allocate scarce replication resources, to findings considered dubious, to those considered solid, or regardless of our priors? (</a:t>
            </a:r>
            <a:r>
              <a:rPr lang="en-US" i="1" baseline="0" dirty="0"/>
              <a:t>students give their thoughts and the class discusses these issues</a:t>
            </a:r>
            <a:r>
              <a:rPr lang="en-US" baseline="0" dirty="0"/>
              <a:t>).</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Relevant links:</a:t>
            </a:r>
          </a:p>
          <a:p>
            <a:br>
              <a:rPr lang="en-US" b="0" dirty="0">
                <a:effectLst/>
              </a:rPr>
            </a:br>
            <a:r>
              <a:rPr lang="en-US" b="0" dirty="0">
                <a:effectLst/>
              </a:rPr>
              <a:t>Using prediction markets to estimate the reproducibility of scientific research</a:t>
            </a:r>
          </a:p>
          <a:p>
            <a:r>
              <a:rPr lang="en-US" b="0" dirty="0"/>
              <a:t>http://www.pnas.org/content/112/50/15343.abstract</a:t>
            </a:r>
          </a:p>
          <a:p>
            <a:endParaRPr lang="en-US" b="0" dirty="0"/>
          </a:p>
          <a:p>
            <a:r>
              <a:rPr lang="en-US" sz="1200" b="0" kern="1200" dirty="0">
                <a:solidFill>
                  <a:schemeClr val="tx1"/>
                </a:solidFill>
                <a:effectLst/>
                <a:latin typeface="+mn-lt"/>
                <a:ea typeface="+mn-ea"/>
                <a:cs typeface="+mn-cs"/>
              </a:rPr>
              <a:t>The scientist: gambling on reproducibility</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hlinkClick r:id="rId3"/>
              </a:rPr>
              <a:t>http://mobile.the-scientist.com/article/44444/gambling-on-reproducibility</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p>
          <a:p>
            <a:endParaRPr lang="en-US" b="0" dirty="0"/>
          </a:p>
        </p:txBody>
      </p:sp>
      <p:sp>
        <p:nvSpPr>
          <p:cNvPr id="4" name="Slide Number Placeholder 3"/>
          <p:cNvSpPr>
            <a:spLocks noGrp="1"/>
          </p:cNvSpPr>
          <p:nvPr>
            <p:ph type="sldNum" sz="quarter" idx="10"/>
          </p:nvPr>
        </p:nvSpPr>
        <p:spPr/>
        <p:txBody>
          <a:bodyPr/>
          <a:lstStyle/>
          <a:p>
            <a:fld id="{86867B29-706A-4EE2-A454-98F9F7A8D995}" type="slidenum">
              <a:rPr lang="en-US" smtClean="0"/>
              <a:t>36</a:t>
            </a:fld>
            <a:endParaRPr lang="en-US"/>
          </a:p>
        </p:txBody>
      </p:sp>
    </p:spTree>
    <p:extLst>
      <p:ext uri="{BB962C8B-B14F-4D97-AF65-F5344CB8AC3E}">
        <p14:creationId xmlns:p14="http://schemas.microsoft.com/office/powerpoint/2010/main" val="15768431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Daniel Gilbert of Harvard University and colleagues wrote a strongly worded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critique of the Reproducibility Project: Psychology.</a:t>
            </a:r>
            <a:r>
              <a:rPr lang="en-US" sz="1200" kern="1200" baseline="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Relevant links:</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Gilbert et al commentary full text</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hlinkClick r:id="rId3"/>
              </a:rPr>
              <a:t>http://science.sciencemag.org/content/351/6277/1037.2.full</a:t>
            </a:r>
            <a:br>
              <a:rPr lang="nb-NO"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Online appendix to Gilbert commentary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hlinkClick r:id="rId4"/>
              </a:rPr>
              <a:t>https://dl.dropboxusercontent.com/u/133567/gilbert_king_pettigrew_wilson_supplementary_appendix.pdf</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OSC response full text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hlinkClick r:id="rId5"/>
              </a:rPr>
              <a:t>http://science.sciencemag.org/content/351/6277/1037.3</a:t>
            </a:r>
            <a:br>
              <a:rPr lang="en-US"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Gilbert response to OSC response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hlinkClick r:id="rId6"/>
              </a:rPr>
              <a:t>https://dl.dropboxusercontent.com/u/133567/response_to_osc_rebuttal.pdf</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Data Colada</a:t>
            </a:r>
            <a:r>
              <a:rPr lang="en-US" sz="1200" kern="1200" baseline="0" dirty="0">
                <a:solidFill>
                  <a:schemeClr val="tx1"/>
                </a:solidFill>
                <a:effectLst/>
                <a:latin typeface="+mn-lt"/>
                <a:ea typeface="+mn-ea"/>
                <a:cs typeface="+mn-cs"/>
              </a:rPr>
              <a:t> commentary by </a:t>
            </a:r>
            <a:r>
              <a:rPr lang="en-US" sz="1200" kern="1200" baseline="0" dirty="0" err="1">
                <a:solidFill>
                  <a:schemeClr val="tx1"/>
                </a:solidFill>
                <a:effectLst/>
                <a:latin typeface="+mn-lt"/>
                <a:ea typeface="+mn-ea"/>
                <a:cs typeface="+mn-cs"/>
              </a:rPr>
              <a:t>Simonsohn</a:t>
            </a:r>
            <a:r>
              <a:rPr lang="en-US" sz="1200" kern="1200" baseline="0" dirty="0">
                <a:solidFill>
                  <a:schemeClr val="tx1"/>
                </a:solidFill>
                <a:effectLst/>
                <a:latin typeface="+mn-lt"/>
                <a:ea typeface="+mn-ea"/>
                <a:cs typeface="+mn-cs"/>
              </a:rPr>
              <a:t> on this debate: “</a:t>
            </a:r>
            <a:r>
              <a:rPr lang="en-US" b="0" dirty="0"/>
              <a:t>Evaluating Replications: 40% full ≠ 60% empty”</a:t>
            </a:r>
          </a:p>
          <a:p>
            <a:r>
              <a:rPr lang="en-US" sz="1200" kern="1200" dirty="0">
                <a:solidFill>
                  <a:schemeClr val="tx1"/>
                </a:solidFill>
                <a:effectLst/>
                <a:latin typeface="+mn-lt"/>
                <a:ea typeface="+mn-ea"/>
                <a:cs typeface="+mn-cs"/>
              </a:rPr>
              <a:t>http://datacolada.org/2016/03/03/47/</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Hardest Science blog post on the</a:t>
            </a:r>
            <a:r>
              <a:rPr lang="en-US" sz="1200" kern="1200" baseline="0" dirty="0">
                <a:solidFill>
                  <a:schemeClr val="tx1"/>
                </a:solidFill>
                <a:effectLst/>
                <a:latin typeface="+mn-lt"/>
                <a:ea typeface="+mn-ea"/>
                <a:cs typeface="+mn-cs"/>
              </a:rPr>
              <a:t> Gilbert critique</a:t>
            </a:r>
          </a:p>
          <a:p>
            <a:r>
              <a:rPr lang="en-US" sz="1200" kern="1200" dirty="0">
                <a:solidFill>
                  <a:schemeClr val="tx1"/>
                </a:solidFill>
                <a:effectLst/>
                <a:latin typeface="+mn-lt"/>
                <a:ea typeface="+mn-ea"/>
                <a:cs typeface="+mn-cs"/>
                <a:hlinkClick r:id="rId7"/>
              </a:rPr>
              <a:t>https://hardsci.wordpress.com/2016/03/03/evaluating-a-new-critique-of-the-reproducibility-project/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dirty="0"/>
              <a:t>Ed Yong</a:t>
            </a:r>
            <a:r>
              <a:rPr lang="en-US" baseline="0" dirty="0"/>
              <a:t> in the Atlantic</a:t>
            </a:r>
          </a:p>
          <a:p>
            <a:r>
              <a:rPr lang="en-US" sz="1200" kern="1200" dirty="0">
                <a:solidFill>
                  <a:schemeClr val="tx1"/>
                </a:solidFill>
                <a:effectLst/>
                <a:latin typeface="+mn-lt"/>
                <a:ea typeface="+mn-ea"/>
                <a:cs typeface="+mn-cs"/>
              </a:rPr>
              <a:t>Psychology's replication crisis can't be wished away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hlinkClick r:id="rId8"/>
              </a:rPr>
              <a:t>http://www.theatlantic.com/science/archive/2016/03/psychologys-replication-crisis-cant-be-wished-away/472272/?utm_source=SFTwitter</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Nature: Psychology's reproducibility problem is exaggerated, say psychologists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hlinkClick r:id="rId9"/>
              </a:rPr>
              <a:t>http://www.nature.com/news/psychology-s-reproducibility-problem-is-exaggerated-say-psychologists-1.19498</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New York Times: new critique sees flaws in landmark analysis of psychology studies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hlinkClick r:id="rId10"/>
              </a:rPr>
              <a:t>http://mobile.nytimes.com/2016/03/04/science/psychology-replication-reproducibility-project.html?_r=1&amp;referer=http://retractionwatch.com/2016/03/05/weekend-reads-replication-debate-heats-up-again-nejm-fooled-how-to-boost-your-alt-metrics/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Slate: Psychologists call out the study that called out the field of psychology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hlinkClick r:id="rId11"/>
              </a:rPr>
              <a:t>http://www.slate.com/blogs/the_slatest/2016/03/03/psychology_study_that_induced_the_reproducibility_crisis_was_wrong.html</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Wired: Psychology is in crisis over whether it is in crisis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hlinkClick r:id="rId12"/>
              </a:rPr>
              <a:t>http://www.wired.com/2016/03/psychology-crisis-whether-crisis/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Lakens</a:t>
            </a:r>
            <a:r>
              <a:rPr lang="en-US" sz="1200" kern="1200" dirty="0">
                <a:solidFill>
                  <a:schemeClr val="tx1"/>
                </a:solidFill>
                <a:effectLst/>
                <a:latin typeface="+mn-lt"/>
                <a:ea typeface="+mn-ea"/>
                <a:cs typeface="+mn-cs"/>
              </a:rPr>
              <a:t>: The statistical conclusions in Gilbert et al are completely invalid</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hlinkClick r:id="rId13"/>
              </a:rPr>
              <a:t>http://daniellakens.blogspot.sg/2016/03/the-statistical-conclusions-in-gilbert.html?m=1</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David Funder: What if Gilbert is right?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hlinkClick r:id="rId14"/>
              </a:rPr>
              <a:t>https://funderstorms.wordpress.com/2016/03/06/what-if-gilbert-is-right/</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37</a:t>
            </a:fld>
            <a:endParaRPr lang="en-US"/>
          </a:p>
        </p:txBody>
      </p:sp>
    </p:spTree>
    <p:extLst>
      <p:ext uri="{BB962C8B-B14F-4D97-AF65-F5344CB8AC3E}">
        <p14:creationId xmlns:p14="http://schemas.microsoft.com/office/powerpoint/2010/main" val="10171821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of their major critiques was that a number of the replications departed in meaningful ways from the original studies.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074AC74-468A-49DE-B98E-5D6E34CF22B6}" type="slidenum">
              <a:rPr lang="en-US" smtClean="0"/>
              <a:t>38</a:t>
            </a:fld>
            <a:endParaRPr lang="en-US"/>
          </a:p>
        </p:txBody>
      </p:sp>
    </p:spTree>
    <p:extLst>
      <p:ext uri="{BB962C8B-B14F-4D97-AF65-F5344CB8AC3E}">
        <p14:creationId xmlns:p14="http://schemas.microsoft.com/office/powerpoint/2010/main" val="35211199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Gilbert and colleagues argue</a:t>
            </a:r>
            <a:r>
              <a:rPr lang="en-US" sz="1200" kern="1200" baseline="0" dirty="0">
                <a:solidFill>
                  <a:schemeClr val="tx1"/>
                </a:solidFill>
                <a:effectLst/>
                <a:latin typeface="+mn-lt"/>
                <a:ea typeface="+mn-ea"/>
                <a:cs typeface="+mn-cs"/>
              </a:rPr>
              <a:t> that </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instructor reads the excerpt on the slide verbatim</a:t>
            </a:r>
            <a:r>
              <a:rPr lang="en-US" sz="1200" kern="1200" dirty="0">
                <a:solidFill>
                  <a:schemeClr val="tx1"/>
                </a:solidFill>
                <a:effectLst/>
                <a:latin typeface="+mn-lt"/>
                <a:ea typeface="+mn-ea"/>
                <a:cs typeface="+mn-cs"/>
              </a:rPr>
              <a:t>)</a:t>
            </a:r>
            <a:br>
              <a:rPr lang="en-US" sz="1200" kern="1200" dirty="0">
                <a:solidFill>
                  <a:schemeClr val="tx1"/>
                </a:solidFill>
                <a:effectLst/>
                <a:latin typeface="+mn-lt"/>
                <a:ea typeface="+mn-ea"/>
                <a:cs typeface="+mn-cs"/>
              </a:rPr>
            </a:b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Relevant links: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Response by one replicator: “Let's not mischaracterize replication studies”</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hlinkClick r:id="rId3"/>
              </a:rPr>
              <a:t>http://retractionwatch.com/2016/03/07/lets-not-mischaracterize-replication-studies-authors/</a:t>
            </a: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39</a:t>
            </a:fld>
            <a:endParaRPr lang="en-US"/>
          </a:p>
        </p:txBody>
      </p:sp>
    </p:spTree>
    <p:extLst>
      <p:ext uri="{BB962C8B-B14F-4D97-AF65-F5344CB8AC3E}">
        <p14:creationId xmlns:p14="http://schemas.microsoft.com/office/powerpoint/2010/main" val="2570807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Direct replications have played</a:t>
            </a:r>
            <a:r>
              <a:rPr lang="en-US" sz="1200" b="0" baseline="0" dirty="0"/>
              <a:t> a huge role in</a:t>
            </a:r>
            <a:r>
              <a:rPr lang="en-US" sz="1200" b="0" dirty="0"/>
              <a:t> the crisis of confidence in science. We have seen </a:t>
            </a:r>
            <a:r>
              <a:rPr lang="en-US" sz="2400" b="0" dirty="0"/>
              <a:t>high profile replication failures of published studies, findings that were in introductory textbooks and everyone’s lectures. These have occurred in two contexts: first,</a:t>
            </a:r>
            <a:r>
              <a:rPr lang="en-US" sz="2400" b="0" baseline="0" dirty="0"/>
              <a:t> cases in which individual labs have failed to replicate each others’ work, and second, cases in which large crowdsourced projects involving dozens of laboratories systematically failed to replicate findings. Because of this replication revolution, </a:t>
            </a:r>
            <a:r>
              <a:rPr lang="en-US" sz="2400" b="0" dirty="0"/>
              <a:t>the reliability of previously well-established findings, even some foundational findings, is now in question. </a:t>
            </a: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4</a:t>
            </a:fld>
            <a:endParaRPr lang="en-US"/>
          </a:p>
        </p:txBody>
      </p:sp>
    </p:spTree>
    <p:extLst>
      <p:ext uri="{BB962C8B-B14F-4D97-AF65-F5344CB8AC3E}">
        <p14:creationId xmlns:p14="http://schemas.microsoft.com/office/powerpoint/2010/main" val="39937948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Gilbert and colleagues also note that replications endorsed by the original authors as a legitimate test of their hypothesis were considerably more likely to be successful.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40</a:t>
            </a:fld>
            <a:endParaRPr lang="en-US"/>
          </a:p>
        </p:txBody>
      </p:sp>
    </p:spTree>
    <p:extLst>
      <p:ext uri="{BB962C8B-B14F-4D97-AF65-F5344CB8AC3E}">
        <p14:creationId xmlns:p14="http://schemas.microsoft.com/office/powerpoint/2010/main" val="32698486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Indeed, replications that were endorsed beforehand by the original authors were four times as likely to be successful as those that were rejected as inappropriate tests of their prediction.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Relevant links: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Many Labs 5 will attempt to respond to this</a:t>
            </a:r>
            <a:r>
              <a:rPr lang="en-US" sz="1200" kern="1200" baseline="0" dirty="0">
                <a:solidFill>
                  <a:schemeClr val="tx1"/>
                </a:solidFill>
                <a:effectLst/>
                <a:latin typeface="+mn-lt"/>
                <a:ea typeface="+mn-ea"/>
                <a:cs typeface="+mn-cs"/>
              </a:rPr>
              <a:t> particular criticism empirically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hlinkClick r:id="rId3"/>
              </a:rPr>
              <a:t>https://docs.google.com/document/d/1tnPqr2JSpODQjJ8yB-lC6sCwuWoJn0kWEfgg8mZH5nY/mobilebasic?pli=1</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41</a:t>
            </a:fld>
            <a:endParaRPr lang="en-US"/>
          </a:p>
        </p:txBody>
      </p:sp>
    </p:spTree>
    <p:extLst>
      <p:ext uri="{BB962C8B-B14F-4D97-AF65-F5344CB8AC3E}">
        <p14:creationId xmlns:p14="http://schemas.microsoft.com/office/powerpoint/2010/main" val="19091922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Gilbert and colleagues further argued that most </a:t>
            </a:r>
            <a:r>
              <a:rPr lang="en-US" sz="1200" dirty="0"/>
              <a:t>replication effect sizes fell within the confidence interval of the original effect sizes</a:t>
            </a:r>
            <a:r>
              <a:rPr lang="en-US" sz="1200" baseline="0" dirty="0"/>
              <a:t> and therefore failed to overturn the original finding. </a:t>
            </a:r>
            <a:r>
              <a:rPr lang="en-US" sz="1200" kern="1200" dirty="0">
                <a:solidFill>
                  <a:schemeClr val="tx1"/>
                </a:solidFill>
                <a:effectLst/>
                <a:latin typeface="+mn-lt"/>
                <a:ea typeface="+mn-ea"/>
                <a:cs typeface="+mn-cs"/>
              </a:rPr>
              <a:t>Finally, their</a:t>
            </a:r>
            <a:r>
              <a:rPr lang="en-US" sz="1200" kern="1200" baseline="0" dirty="0">
                <a:solidFill>
                  <a:schemeClr val="tx1"/>
                </a:solidFill>
                <a:effectLst/>
                <a:latin typeface="+mn-lt"/>
                <a:ea typeface="+mn-ea"/>
                <a:cs typeface="+mn-cs"/>
              </a:rPr>
              <a:t> critique</a:t>
            </a:r>
            <a:r>
              <a:rPr lang="en-US" sz="1200" kern="1200" dirty="0">
                <a:solidFill>
                  <a:schemeClr val="tx1"/>
                </a:solidFill>
                <a:effectLst/>
                <a:latin typeface="+mn-lt"/>
                <a:ea typeface="+mn-ea"/>
                <a:cs typeface="+mn-cs"/>
              </a:rPr>
              <a:t> made the points about sampling I mentioned</a:t>
            </a:r>
            <a:r>
              <a:rPr lang="en-US" sz="1200" kern="1200" baseline="0" dirty="0">
                <a:solidFill>
                  <a:schemeClr val="tx1"/>
                </a:solidFill>
                <a:effectLst/>
                <a:latin typeface="+mn-lt"/>
                <a:ea typeface="+mn-ea"/>
                <a:cs typeface="+mn-cs"/>
              </a:rPr>
              <a:t> earlier: since replicators could choose their own study and not all studies were chosen, the final sample of studies was not necessarily representative of psychology as a whole. </a:t>
            </a:r>
          </a:p>
          <a:p>
            <a:endParaRPr lang="en-US" sz="1200" kern="1200" baseline="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42</a:t>
            </a:fld>
            <a:endParaRPr lang="en-US"/>
          </a:p>
        </p:txBody>
      </p:sp>
    </p:spTree>
    <p:extLst>
      <p:ext uri="{BB962C8B-B14F-4D97-AF65-F5344CB8AC3E}">
        <p14:creationId xmlns:p14="http://schemas.microsoft.com/office/powerpoint/2010/main" val="15279608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rece</a:t>
            </a:r>
            <a:r>
              <a:rPr lang="en-US" b="0" dirty="0"/>
              <a:t>nt </a:t>
            </a:r>
            <a:r>
              <a:rPr lang="en-US" sz="1200" b="0" dirty="0"/>
              <a:t>crowdsourced initiative comes from Colin </a:t>
            </a:r>
            <a:r>
              <a:rPr lang="en-US" sz="1200" b="0" dirty="0" err="1"/>
              <a:t>Camerer</a:t>
            </a:r>
            <a:r>
              <a:rPr lang="en-US" sz="1200" b="0" dirty="0"/>
              <a:t> and colleagues. They attempted</a:t>
            </a:r>
            <a:r>
              <a:rPr lang="en-US" sz="1200" b="0" baseline="0" dirty="0"/>
              <a:t> to </a:t>
            </a:r>
            <a:r>
              <a:rPr lang="en-US" sz="1200" dirty="0"/>
              <a:t>replicate 18 experimental studies from top economics journals.</a:t>
            </a:r>
            <a:r>
              <a:rPr lang="en-US" sz="1200" baseline="0" dirty="0"/>
              <a:t> </a:t>
            </a:r>
            <a:r>
              <a:rPr lang="en-US" sz="2400" dirty="0"/>
              <a:t>Using an approach similar to the Reproducibility Project: Psychology,</a:t>
            </a:r>
            <a:r>
              <a:rPr lang="en-US" sz="2400" baseline="0" dirty="0"/>
              <a:t> </a:t>
            </a:r>
            <a:r>
              <a:rPr lang="en-US" sz="2400" dirty="0"/>
              <a:t>18 independent laboratories each attempted to replicate a single original study. </a:t>
            </a:r>
          </a:p>
          <a:p>
            <a:pPr lvl="1"/>
            <a:endParaRPr lang="en-US" sz="2400" dirty="0"/>
          </a:p>
          <a:p>
            <a:endParaRPr lang="en-US" b="0" dirty="0"/>
          </a:p>
        </p:txBody>
      </p:sp>
      <p:sp>
        <p:nvSpPr>
          <p:cNvPr id="4" name="Slide Number Placeholder 3"/>
          <p:cNvSpPr>
            <a:spLocks noGrp="1"/>
          </p:cNvSpPr>
          <p:nvPr>
            <p:ph type="sldNum" sz="quarter" idx="10"/>
          </p:nvPr>
        </p:nvSpPr>
        <p:spPr/>
        <p:txBody>
          <a:bodyPr/>
          <a:lstStyle/>
          <a:p>
            <a:fld id="{4074AC74-468A-49DE-B98E-5D6E34CF22B6}" type="slidenum">
              <a:rPr lang="en-US" smtClean="0"/>
              <a:t>43</a:t>
            </a:fld>
            <a:endParaRPr lang="en-US"/>
          </a:p>
        </p:txBody>
      </p:sp>
    </p:spTree>
    <p:extLst>
      <p:ext uri="{BB962C8B-B14F-4D97-AF65-F5344CB8AC3E}">
        <p14:creationId xmlns:p14="http://schemas.microsoft.com/office/powerpoint/2010/main" val="38466450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do you think they found? (</a:t>
            </a:r>
            <a:r>
              <a:rPr lang="en-US" sz="1200" i="1" kern="1200" dirty="0">
                <a:solidFill>
                  <a:schemeClr val="tx1"/>
                </a:solidFill>
                <a:effectLst/>
                <a:latin typeface="+mn-lt"/>
                <a:ea typeface="+mn-ea"/>
                <a:cs typeface="+mn-cs"/>
              </a:rPr>
              <a:t>students give estimates</a:t>
            </a:r>
            <a:r>
              <a:rPr lang="en-US" sz="1200" kern="1200" dirty="0">
                <a:solidFill>
                  <a:schemeClr val="tx1"/>
                </a:solidFill>
                <a:effectLst/>
                <a:latin typeface="+mn-lt"/>
                <a:ea typeface="+mn-ea"/>
                <a:cs typeface="+mn-cs"/>
              </a:rPr>
              <a:t>).</a:t>
            </a:r>
          </a:p>
          <a:p>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44</a:t>
            </a:fld>
            <a:endParaRPr lang="en-US"/>
          </a:p>
        </p:txBody>
      </p:sp>
    </p:spTree>
    <p:extLst>
      <p:ext uri="{BB962C8B-B14F-4D97-AF65-F5344CB8AC3E}">
        <p14:creationId xmlns:p14="http://schemas.microsoft.com/office/powerpoint/2010/main" val="10547967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61% of the original studies replicated.</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45</a:t>
            </a:fld>
            <a:endParaRPr lang="en-US"/>
          </a:p>
        </p:txBody>
      </p:sp>
    </p:spTree>
    <p:extLst>
      <p:ext uri="{BB962C8B-B14F-4D97-AF65-F5344CB8AC3E}">
        <p14:creationId xmlns:p14="http://schemas.microsoft.com/office/powerpoint/2010/main" val="5423383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are the results of another replication project. C</a:t>
            </a:r>
            <a:r>
              <a:rPr lang="en-US" sz="1200" kern="1200" baseline="0" dirty="0">
                <a:solidFill>
                  <a:schemeClr val="tx1"/>
                </a:solidFill>
                <a:effectLst/>
                <a:latin typeface="+mn-lt"/>
                <a:ea typeface="+mn-ea"/>
                <a:cs typeface="+mn-cs"/>
              </a:rPr>
              <a:t>alling it crowdsourced isn’t right since the replications were all run by a single graduate student who is the sole author on the paper! </a:t>
            </a:r>
            <a:r>
              <a:rPr lang="en-US" sz="1200" kern="1200" dirty="0">
                <a:solidFill>
                  <a:schemeClr val="tx1"/>
                </a:solidFill>
                <a:latin typeface="+mn-lt"/>
                <a:ea typeface="+mn-ea"/>
                <a:cs typeface="+mn-cs"/>
              </a:rPr>
              <a:t>Alexander </a:t>
            </a:r>
            <a:r>
              <a:rPr lang="en-US" sz="1200" kern="1200" dirty="0" err="1">
                <a:solidFill>
                  <a:schemeClr val="tx1"/>
                </a:solidFill>
                <a:latin typeface="+mn-lt"/>
                <a:ea typeface="+mn-ea"/>
                <a:cs typeface="+mn-cs"/>
              </a:rPr>
              <a:t>Coppock</a:t>
            </a:r>
            <a:r>
              <a:rPr lang="en-US" sz="1200" kern="1200" dirty="0">
                <a:solidFill>
                  <a:schemeClr val="tx1"/>
                </a:solidFill>
                <a:latin typeface="+mn-lt"/>
                <a:ea typeface="+mn-ea"/>
                <a:cs typeface="+mn-cs"/>
              </a:rPr>
              <a:t> re-ran 12 studies originally</a:t>
            </a:r>
            <a:r>
              <a:rPr lang="en-US" sz="1200" kern="1200" baseline="0" dirty="0">
                <a:solidFill>
                  <a:schemeClr val="tx1"/>
                </a:solidFill>
                <a:latin typeface="+mn-lt"/>
                <a:ea typeface="+mn-ea"/>
                <a:cs typeface="+mn-cs"/>
              </a:rPr>
              <a:t> from </a:t>
            </a:r>
            <a:r>
              <a:rPr lang="en-US" sz="1200" kern="1200" dirty="0">
                <a:solidFill>
                  <a:schemeClr val="tx1"/>
                </a:solidFill>
                <a:effectLst/>
                <a:latin typeface="+mn-lt"/>
                <a:ea typeface="+mn-ea"/>
                <a:cs typeface="+mn-cs"/>
              </a:rPr>
              <a:t>the Timesharing Experiments for the Social Sciences or</a:t>
            </a:r>
            <a:r>
              <a:rPr lang="en-US" sz="1200" kern="1200" baseline="0" dirty="0">
                <a:solidFill>
                  <a:schemeClr val="tx1"/>
                </a:solidFill>
                <a:effectLst/>
                <a:latin typeface="+mn-lt"/>
                <a:ea typeface="+mn-ea"/>
                <a:cs typeface="+mn-cs"/>
              </a:rPr>
              <a:t> TESS</a:t>
            </a:r>
            <a:r>
              <a:rPr lang="en-US" sz="1200" kern="1200" dirty="0">
                <a:solidFill>
                  <a:schemeClr val="tx1"/>
                </a:solidFill>
                <a:effectLst/>
                <a:latin typeface="+mn-lt"/>
                <a:ea typeface="+mn-ea"/>
                <a:cs typeface="+mn-cs"/>
              </a:rPr>
              <a:t> initiative, which I described</a:t>
            </a:r>
            <a:r>
              <a:rPr lang="en-US" sz="1200" kern="1200" baseline="0" dirty="0">
                <a:solidFill>
                  <a:schemeClr val="tx1"/>
                </a:solidFill>
                <a:effectLst/>
                <a:latin typeface="+mn-lt"/>
                <a:ea typeface="+mn-ea"/>
                <a:cs typeface="+mn-cs"/>
              </a:rPr>
              <a:t> in an earlier lecture. The replications were all done on </a:t>
            </a:r>
            <a:r>
              <a:rPr lang="en-US" sz="1200" kern="1200" dirty="0">
                <a:solidFill>
                  <a:schemeClr val="tx1"/>
                </a:solidFill>
                <a:effectLst/>
                <a:latin typeface="+mn-lt"/>
                <a:ea typeface="+mn-ea"/>
                <a:cs typeface="+mn-cs"/>
              </a:rPr>
              <a:t>Mechanical Turk. These direct replications were 72% successful. </a:t>
            </a:r>
          </a:p>
          <a:p>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Relevant links: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Full text: Generalizing from Survey Experiments Conducted on</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Mechanical Turk: A Replication Approach</a:t>
            </a:r>
          </a:p>
          <a:p>
            <a:r>
              <a:rPr lang="en-US" sz="1200" kern="1200" dirty="0">
                <a:solidFill>
                  <a:schemeClr val="tx1"/>
                </a:solidFill>
                <a:latin typeface="+mn-lt"/>
                <a:ea typeface="+mn-ea"/>
                <a:cs typeface="+mn-cs"/>
              </a:rPr>
              <a:t>https://alexandercoppock.files.wordpress.com/2016/02/coppock_generalizability.pdf</a:t>
            </a:r>
          </a:p>
          <a:p>
            <a:endParaRPr lang="en-US" sz="1200" kern="1200" dirty="0">
              <a:solidFill>
                <a:schemeClr val="tx1"/>
              </a:solidFill>
              <a:latin typeface="+mn-lt"/>
              <a:ea typeface="+mn-ea"/>
              <a:cs typeface="+mn-cs"/>
            </a:endParaRPr>
          </a:p>
          <a:p>
            <a:r>
              <a:rPr lang="en-US" dirty="0"/>
              <a:t>Description</a:t>
            </a:r>
            <a:r>
              <a:rPr lang="en-US" baseline="0" dirty="0"/>
              <a:t> on w</a:t>
            </a:r>
            <a:r>
              <a:rPr lang="en-US" dirty="0"/>
              <a:t>ebsite</a:t>
            </a:r>
          </a:p>
          <a:p>
            <a:r>
              <a:rPr lang="en-US" dirty="0"/>
              <a:t>http://alexandercoppock.com/research/generalizability/</a:t>
            </a:r>
          </a:p>
          <a:p>
            <a:endParaRPr lang="en-US" dirty="0"/>
          </a:p>
          <a:p>
            <a:r>
              <a:rPr lang="en-US" dirty="0"/>
              <a:t>News coverage of this and a second study</a:t>
            </a:r>
          </a:p>
          <a:p>
            <a:r>
              <a:rPr lang="en-US" dirty="0">
                <a:solidFill>
                  <a:srgbClr val="FF0000"/>
                </a:solidFill>
                <a:hlinkClick r:id="rId3"/>
              </a:rPr>
              <a:t>https://www.washingtonpost.com/news/monkey-cage/wp/2016/03/09/does-social-science-have-a-replication-crisis/?postshare=5761457539634667&amp;tid=ss_tw</a:t>
            </a:r>
            <a:endParaRPr lang="en-US" dirty="0"/>
          </a:p>
          <a:p>
            <a:endParaRPr lang="en-US" sz="1200" kern="1200" dirty="0">
              <a:solidFill>
                <a:schemeClr val="tx1"/>
              </a:solidFill>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46</a:t>
            </a:fld>
            <a:endParaRPr lang="en-US"/>
          </a:p>
        </p:txBody>
      </p:sp>
    </p:spTree>
    <p:extLst>
      <p:ext uri="{BB962C8B-B14F-4D97-AF65-F5344CB8AC3E}">
        <p14:creationId xmlns:p14="http://schemas.microsoft.com/office/powerpoint/2010/main" val="27456451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dirty="0"/>
              <a:t>Importantly, it isn’t only the</a:t>
            </a:r>
            <a:r>
              <a:rPr lang="en-US" sz="1200" b="0" baseline="0" dirty="0"/>
              <a:t> social sciences that face issues regarding replication. Indeed, </a:t>
            </a:r>
            <a:r>
              <a:rPr lang="en-US" sz="1200" b="0" dirty="0"/>
              <a:t>medical studies– even highly influential</a:t>
            </a:r>
            <a:r>
              <a:rPr lang="en-US" sz="1200" b="0" baseline="0" dirty="0"/>
              <a:t> and well cited investigations—</a:t>
            </a:r>
            <a:r>
              <a:rPr lang="en-US" sz="1200" b="0" dirty="0"/>
              <a:t> typically fail to replicate. </a:t>
            </a:r>
            <a:r>
              <a:rPr lang="en-US" sz="1200" dirty="0"/>
              <a:t>An initiative by Bayer Healthcare to replicate 67 medical studies led to a reproducibility rate of only 20-30%.</a:t>
            </a:r>
            <a:r>
              <a:rPr lang="en-US" sz="1200" baseline="0" dirty="0"/>
              <a:t> And </a:t>
            </a:r>
            <a:r>
              <a:rPr lang="en-US" sz="1200" dirty="0"/>
              <a:t>researchers at Amgen were only able to replicate 6 of 53 influential cancer biology studies. Which studies were included in these replication initiatives cannot be disclosed due to legal agreements the companies signed with the original investigators</a:t>
            </a:r>
            <a:r>
              <a:rPr lang="en-US" sz="1200" baseline="0" dirty="0"/>
              <a:t> to get them to participate</a:t>
            </a:r>
            <a:r>
              <a:rPr lang="en-US" sz="1200" dirty="0"/>
              <a:t>.</a:t>
            </a:r>
            <a:r>
              <a:rPr lang="en-US" sz="1200" baseline="0" dirty="0"/>
              <a:t> </a:t>
            </a:r>
            <a:endParaRPr lang="en-US" sz="1200" dirty="0">
              <a:solidFill>
                <a:srgbClr val="FF0000"/>
              </a:solidFill>
            </a:endParaRPr>
          </a:p>
          <a:p>
            <a:pPr marL="0" indent="0">
              <a:buNone/>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Relevant links:</a:t>
            </a:r>
          </a:p>
          <a:p>
            <a:pPr marL="0" indent="0">
              <a:buNone/>
            </a:pPr>
            <a:endParaRPr lang="en-US" dirty="0"/>
          </a:p>
          <a:p>
            <a:pPr marL="0" indent="0">
              <a:buNone/>
            </a:pPr>
            <a:r>
              <a:rPr lang="en-US" dirty="0"/>
              <a:t>Maybe further</a:t>
            </a:r>
            <a:r>
              <a:rPr lang="en-US" baseline="0" dirty="0"/>
              <a:t> </a:t>
            </a:r>
            <a:r>
              <a:rPr lang="en-US" dirty="0"/>
              <a:t>note JAMA paper which tracked papers and found follow ups failed to replicate or found smaller effect sizes</a:t>
            </a:r>
          </a:p>
          <a:p>
            <a:pPr marL="0" indent="0">
              <a:buNone/>
            </a:pPr>
            <a:r>
              <a:rPr lang="en-US" dirty="0"/>
              <a:t>News coverage:</a:t>
            </a:r>
          </a:p>
          <a:p>
            <a:pPr marL="0" indent="0">
              <a:buNone/>
            </a:pPr>
            <a:r>
              <a:rPr lang="en-US" u="sng" dirty="0">
                <a:hlinkClick r:id="rId3"/>
              </a:rPr>
              <a:t>http://www.newyorker.com/magazine/2010/12/13/the-truth-wears-off</a:t>
            </a:r>
            <a:endParaRPr lang="en-US" u="sng" dirty="0"/>
          </a:p>
          <a:p>
            <a:pPr marL="0" indent="0">
              <a:buNone/>
            </a:pPr>
            <a:r>
              <a:rPr lang="en-US" b="0" u="none" dirty="0"/>
              <a:t>QUOTE: In </a:t>
            </a:r>
            <a:r>
              <a:rPr lang="en-US" dirty="0"/>
              <a:t>2005, Ioannidis published an article in the </a:t>
            </a:r>
            <a:r>
              <a:rPr lang="en-US" i="1" dirty="0"/>
              <a:t>Journal of the American Medical Association </a:t>
            </a:r>
            <a:r>
              <a:rPr lang="en-US" dirty="0"/>
              <a:t>that looked at the forty-nine most cited clinical-research studies in three major medical journals. Forty-five of these studies reported positive results, suggesting that the intervention being tested was effective. Because most of these studies were randomized controlled trials—the “gold standard” of medical evidence—they tended to have a significant impact on clinical practice, and led to the spread of treatments such as hormone replacement therapy for menopausal women and daily low-dose aspirin to prevent heart attacks and strokes. Nevertheless, the data Ioannidis found were disturbing: of the thirty-four claims that had been subject to replication, forty-one per cent had either been directly contradicted or had their effect sizes significantly downgraded.</a:t>
            </a: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47</a:t>
            </a:fld>
            <a:endParaRPr lang="en-US"/>
          </a:p>
        </p:txBody>
      </p:sp>
    </p:spTree>
    <p:extLst>
      <p:ext uri="{BB962C8B-B14F-4D97-AF65-F5344CB8AC3E}">
        <p14:creationId xmlns:p14="http://schemas.microsoft.com/office/powerpoint/2010/main" val="35083422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 ongoing</a:t>
            </a:r>
            <a:r>
              <a:rPr lang="en-US" baseline="0" dirty="0"/>
              <a:t> crowdsourced replication project that will be huge news when the results come out is The </a:t>
            </a:r>
            <a:r>
              <a:rPr lang="en-US" baseline="0" dirty="0" err="1"/>
              <a:t>Reproducibiity</a:t>
            </a:r>
            <a:r>
              <a:rPr lang="en-US" baseline="0" dirty="0"/>
              <a:t> Project: Cancer Biology which seeks to replicate influential studies in the field of cancer biology. In this case which findings replicated and which ones did not will be transparent.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Relevant links:</a:t>
            </a:r>
          </a:p>
          <a:p>
            <a:endParaRPr lang="en-US" dirty="0"/>
          </a:p>
          <a:p>
            <a:r>
              <a:rPr lang="en-US" baseline="0" dirty="0"/>
              <a:t>The </a:t>
            </a:r>
            <a:r>
              <a:rPr lang="en-US" baseline="0" dirty="0" err="1"/>
              <a:t>Reproducibiity</a:t>
            </a:r>
            <a:r>
              <a:rPr lang="en-US" baseline="0" dirty="0"/>
              <a:t> Project: Cancer Biology</a:t>
            </a:r>
          </a:p>
          <a:p>
            <a:r>
              <a:rPr lang="en-US" dirty="0"/>
              <a:t>https://osf.io/e81xl/</a:t>
            </a:r>
          </a:p>
          <a:p>
            <a:endParaRPr lang="en-US" dirty="0"/>
          </a:p>
          <a:p>
            <a:pPr marL="0" indent="0">
              <a:buNone/>
            </a:pPr>
            <a:r>
              <a:rPr lang="en-US" dirty="0"/>
              <a:t>Cancer reproducibility effort faces backlash</a:t>
            </a:r>
          </a:p>
          <a:p>
            <a:pPr marL="0" indent="0">
              <a:buNone/>
            </a:pPr>
            <a:r>
              <a:rPr lang="en-US" u="sng" dirty="0">
                <a:hlinkClick r:id="rId3"/>
              </a:rPr>
              <a:t>http://news.sciencemag.org/biology/2015/06/feature-cancer-reproducibility-effort-faces-backlash</a:t>
            </a:r>
            <a:endParaRPr lang="en-US" u="sng" dirty="0"/>
          </a:p>
          <a:p>
            <a:endParaRPr lang="en-US" u="sng" dirty="0"/>
          </a:p>
          <a:p>
            <a:pPr marL="0" indent="0">
              <a:buNone/>
            </a:pPr>
            <a:r>
              <a:rPr lang="en-US" dirty="0"/>
              <a:t>The Cancer Reproducibility Project is Incredibly Naive, Probably Useless, and Potentially Damaging</a:t>
            </a:r>
          </a:p>
          <a:p>
            <a:pPr marL="0" indent="0">
              <a:buNone/>
            </a:pPr>
            <a:r>
              <a:rPr lang="en-US" u="sng" dirty="0">
                <a:hlinkClick r:id="rId4"/>
              </a:rPr>
              <a:t>http://thefinchandpea.com/2015/07/01/the-cancer-reproducibility-project-is-incredibly-naive-probably-useless-and-potentially-damaging-2/</a:t>
            </a:r>
            <a:endParaRPr lang="en-US" dirty="0"/>
          </a:p>
          <a:p>
            <a:endParaRPr lang="en-US" dirty="0"/>
          </a:p>
        </p:txBody>
      </p:sp>
      <p:sp>
        <p:nvSpPr>
          <p:cNvPr id="4" name="Slide Number Placeholder 3"/>
          <p:cNvSpPr>
            <a:spLocks noGrp="1"/>
          </p:cNvSpPr>
          <p:nvPr>
            <p:ph type="sldNum" sz="quarter" idx="10"/>
          </p:nvPr>
        </p:nvSpPr>
        <p:spPr/>
        <p:txBody>
          <a:bodyPr/>
          <a:lstStyle/>
          <a:p>
            <a:fld id="{12EE43D5-14E0-4B7B-8CF2-1E0EC9FB802F}" type="slidenum">
              <a:rPr lang="en-US" smtClean="0"/>
              <a:t>48</a:t>
            </a:fld>
            <a:endParaRPr lang="en-US"/>
          </a:p>
        </p:txBody>
      </p:sp>
    </p:spTree>
    <p:extLst>
      <p:ext uri="{BB962C8B-B14F-4D97-AF65-F5344CB8AC3E}">
        <p14:creationId xmlns:p14="http://schemas.microsoft.com/office/powerpoint/2010/main" val="23565275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Crowdsourcing</a:t>
            </a:r>
            <a:r>
              <a:rPr lang="en-US" sz="1200" kern="1200" baseline="0" dirty="0">
                <a:solidFill>
                  <a:schemeClr val="tx1"/>
                </a:solidFill>
                <a:effectLst/>
                <a:latin typeface="+mn-lt"/>
                <a:ea typeface="+mn-ea"/>
                <a:cs typeface="+mn-cs"/>
              </a:rPr>
              <a:t> scientific projects are more costly financially than standard science projects. A lot of time and energy is invested to produce a single paper. But think about all the wastefulness of standard science. </a:t>
            </a:r>
            <a:r>
              <a:rPr lang="en-US" sz="1200" kern="1200" dirty="0">
                <a:solidFill>
                  <a:schemeClr val="tx1"/>
                </a:solidFill>
                <a:effectLst/>
                <a:latin typeface="+mn-lt"/>
                <a:ea typeface="+mn-ea"/>
                <a:cs typeface="+mn-cs"/>
              </a:rPr>
              <a:t>The estimated financial cost of irreproducible biology research in</a:t>
            </a:r>
            <a:r>
              <a:rPr lang="en-US" sz="1200" kern="1200" baseline="0" dirty="0">
                <a:solidFill>
                  <a:schemeClr val="tx1"/>
                </a:solidFill>
                <a:effectLst/>
                <a:latin typeface="+mn-lt"/>
                <a:ea typeface="+mn-ea"/>
                <a:cs typeface="+mn-cs"/>
              </a:rPr>
              <a:t> the United States is </a:t>
            </a:r>
            <a:r>
              <a:rPr lang="en-US" sz="1200" kern="1200" dirty="0">
                <a:solidFill>
                  <a:schemeClr val="tx1"/>
                </a:solidFill>
                <a:effectLst/>
                <a:latin typeface="+mn-lt"/>
                <a:ea typeface="+mn-ea"/>
                <a:cs typeface="+mn-cs"/>
              </a:rPr>
              <a:t>28 b</a:t>
            </a:r>
            <a:r>
              <a:rPr lang="en-US" sz="1200" b="0" kern="1200" dirty="0">
                <a:solidFill>
                  <a:schemeClr val="tx1"/>
                </a:solidFill>
                <a:effectLst/>
                <a:latin typeface="+mn-lt"/>
                <a:ea typeface="+mn-ea"/>
                <a:cs typeface="+mn-cs"/>
              </a:rPr>
              <a:t>illion dollars a year. </a:t>
            </a:r>
            <a:r>
              <a:rPr lang="en-US" sz="1200" b="0" dirty="0"/>
              <a:t>This cost estimate is just for research in one field</a:t>
            </a:r>
            <a:r>
              <a:rPr lang="en-US" sz="1200" b="0" baseline="0" dirty="0"/>
              <a:t> in one country. Think about all the value we could create– and not just monetary value– if we could find better, more reliable ways to do science. </a:t>
            </a:r>
            <a:endParaRPr lang="en-US" sz="1200" b="0" dirty="0"/>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Relevant links: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Nature: Irreproducible biology research costs 28 billion dollars a year</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hlinkClick r:id="rId3"/>
              </a:rPr>
              <a:t>http://www.nature.com/news/irreproducible-biology-research-costs-put-at-28-billion-per-year-1.17711</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Freedman et al. 2015, PLOS:</a:t>
            </a:r>
          </a:p>
          <a:p>
            <a:r>
              <a:rPr lang="en-US" b="0" dirty="0"/>
              <a:t>The Economics of Reproducibility in Preclinical Research</a:t>
            </a:r>
          </a:p>
          <a:p>
            <a:r>
              <a:rPr lang="en-US" sz="1200" kern="1200" dirty="0">
                <a:solidFill>
                  <a:schemeClr val="tx1"/>
                </a:solidFill>
                <a:effectLst/>
                <a:latin typeface="+mn-lt"/>
                <a:ea typeface="+mn-ea"/>
                <a:cs typeface="+mn-cs"/>
              </a:rPr>
              <a:t>http://journals.plos.org/plosbiology/article?id=10.1371/journal.pbio.1002165</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49</a:t>
            </a:fld>
            <a:endParaRPr lang="en-US"/>
          </a:p>
        </p:txBody>
      </p:sp>
    </p:spTree>
    <p:extLst>
      <p:ext uri="{BB962C8B-B14F-4D97-AF65-F5344CB8AC3E}">
        <p14:creationId xmlns:p14="http://schemas.microsoft.com/office/powerpoint/2010/main" val="2434666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A student was done of the top </a:t>
            </a:r>
            <a:r>
              <a:rPr lang="en-US" sz="1200" dirty="0"/>
              <a:t>100 psychology journals examining their complete publication history. </a:t>
            </a:r>
            <a:r>
              <a:rPr lang="en-US" sz="1200" dirty="0">
                <a:solidFill>
                  <a:srgbClr val="FF0000"/>
                </a:solidFill>
              </a:rPr>
              <a:t>What percentage of papers do you think reported direct replications</a:t>
            </a:r>
            <a:r>
              <a:rPr lang="en-US" sz="1200" baseline="0" dirty="0">
                <a:solidFill>
                  <a:srgbClr val="FF0000"/>
                </a:solidFill>
              </a:rPr>
              <a:t> of a finding from another research group? (</a:t>
            </a:r>
            <a:r>
              <a:rPr lang="en-US" sz="1200" i="1" baseline="0" dirty="0">
                <a:solidFill>
                  <a:srgbClr val="FF0000"/>
                </a:solidFill>
              </a:rPr>
              <a:t>students estimate</a:t>
            </a:r>
            <a:r>
              <a:rPr lang="en-US" sz="1200" baseline="0" dirty="0">
                <a:solidFill>
                  <a:srgbClr val="FF0000"/>
                </a:solidFill>
              </a:rPr>
              <a:t>).</a:t>
            </a:r>
            <a:endParaRPr lang="en-US" sz="1200"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5</a:t>
            </a:fld>
            <a:endParaRPr lang="en-US"/>
          </a:p>
        </p:txBody>
      </p:sp>
    </p:spTree>
    <p:extLst>
      <p:ext uri="{BB962C8B-B14F-4D97-AF65-F5344CB8AC3E}">
        <p14:creationId xmlns:p14="http://schemas.microsoft.com/office/powerpoint/2010/main" val="37489889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rgbClr val="FF0000"/>
                </a:solidFill>
              </a:rPr>
              <a:t>What does it mean to you when a finding fails to replicate in an independent laboratory? (</a:t>
            </a:r>
            <a:r>
              <a:rPr lang="en-US" sz="1200" b="0" i="1" dirty="0">
                <a:solidFill>
                  <a:srgbClr val="FF0000"/>
                </a:solidFill>
              </a:rPr>
              <a:t>students</a:t>
            </a:r>
            <a:r>
              <a:rPr lang="en-US" sz="1200" b="0" i="1" baseline="0" dirty="0">
                <a:solidFill>
                  <a:srgbClr val="FF0000"/>
                </a:solidFill>
              </a:rPr>
              <a:t> respond and class discusses</a:t>
            </a:r>
            <a:r>
              <a:rPr lang="en-US" sz="1200" b="0" baseline="0" dirty="0">
                <a:solidFill>
                  <a:srgbClr val="FF0000"/>
                </a:solidFill>
              </a:rPr>
              <a:t>).</a:t>
            </a:r>
            <a:endParaRPr lang="en-US" b="0" dirty="0"/>
          </a:p>
        </p:txBody>
      </p:sp>
      <p:sp>
        <p:nvSpPr>
          <p:cNvPr id="4" name="Slide Number Placeholder 3"/>
          <p:cNvSpPr>
            <a:spLocks noGrp="1"/>
          </p:cNvSpPr>
          <p:nvPr>
            <p:ph type="sldNum" sz="quarter" idx="10"/>
          </p:nvPr>
        </p:nvSpPr>
        <p:spPr/>
        <p:txBody>
          <a:bodyPr/>
          <a:lstStyle/>
          <a:p>
            <a:fld id="{4074AC74-468A-49DE-B98E-5D6E34CF22B6}" type="slidenum">
              <a:rPr lang="en-US" smtClean="0"/>
              <a:t>50</a:t>
            </a:fld>
            <a:endParaRPr lang="en-US"/>
          </a:p>
        </p:txBody>
      </p:sp>
    </p:spTree>
    <p:extLst>
      <p:ext uri="{BB962C8B-B14F-4D97-AF65-F5344CB8AC3E}">
        <p14:creationId xmlns:p14="http://schemas.microsoft.com/office/powerpoint/2010/main" val="20387034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Earlier we talked</a:t>
            </a:r>
            <a:r>
              <a:rPr lang="en-US" baseline="0" dirty="0"/>
              <a:t> about how prediction markets can accurately forecast which studies will replicate and which one’s will not. How do you think a prediction </a:t>
            </a:r>
            <a:r>
              <a:rPr lang="en-US" sz="1200" b="0" dirty="0">
                <a:solidFill>
                  <a:srgbClr val="FF0000"/>
                </a:solidFill>
              </a:rPr>
              <a:t>market of scientists reacts to a single replication failure? Their median</a:t>
            </a:r>
            <a:r>
              <a:rPr lang="en-US" sz="1200" b="0" baseline="0" dirty="0">
                <a:solidFill>
                  <a:srgbClr val="FF0000"/>
                </a:solidFill>
              </a:rPr>
              <a:t> prior for each original study was 56% likelihood that the published effect is robust. What do you think happens after a single failed replication? (</a:t>
            </a:r>
            <a:r>
              <a:rPr lang="en-US" sz="1200" b="0" i="1" baseline="0" dirty="0">
                <a:solidFill>
                  <a:srgbClr val="FF0000"/>
                </a:solidFill>
              </a:rPr>
              <a:t>students make % estimates</a:t>
            </a:r>
            <a:r>
              <a:rPr lang="en-US" sz="1200" b="0" baseline="0" dirty="0">
                <a:solidFill>
                  <a:srgbClr val="FF0000"/>
                </a:solidFill>
              </a:rPr>
              <a:t>).</a:t>
            </a:r>
            <a:endParaRPr lang="en-US" sz="1200" b="0" dirty="0">
              <a:solidFill>
                <a:srgbClr val="FF0000"/>
              </a:solidFill>
            </a:endParaRPr>
          </a:p>
        </p:txBody>
      </p:sp>
      <p:sp>
        <p:nvSpPr>
          <p:cNvPr id="4" name="Slide Number Placeholder 3"/>
          <p:cNvSpPr>
            <a:spLocks noGrp="1"/>
          </p:cNvSpPr>
          <p:nvPr>
            <p:ph type="sldNum" sz="quarter" idx="10"/>
          </p:nvPr>
        </p:nvSpPr>
        <p:spPr/>
        <p:txBody>
          <a:bodyPr/>
          <a:lstStyle/>
          <a:p>
            <a:fld id="{4074AC74-468A-49DE-B98E-5D6E34CF22B6}" type="slidenum">
              <a:rPr lang="en-US" smtClean="0"/>
              <a:t>51</a:t>
            </a:fld>
            <a:endParaRPr lang="en-US"/>
          </a:p>
        </p:txBody>
      </p:sp>
    </p:spTree>
    <p:extLst>
      <p:ext uri="{BB962C8B-B14F-4D97-AF65-F5344CB8AC3E}">
        <p14:creationId xmlns:p14="http://schemas.microsoft.com/office/powerpoint/2010/main" val="13499398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When a single replication is successful, the crowd of scientists’ belief in the hypothesis increases to a median of 98%. A single successful replication gives the original finding a huge boost in terms</a:t>
            </a:r>
            <a:r>
              <a:rPr lang="en-US" sz="1200" b="0" baseline="0" dirty="0"/>
              <a:t> of its truth value. W</a:t>
            </a:r>
            <a:r>
              <a:rPr lang="en-US" sz="1200" b="0" dirty="0"/>
              <a:t>hen the</a:t>
            </a:r>
            <a:r>
              <a:rPr lang="en-US" sz="1200" b="0" baseline="0" dirty="0"/>
              <a:t> original</a:t>
            </a:r>
            <a:r>
              <a:rPr lang="en-US" sz="1200" b="0" dirty="0"/>
              <a:t> study fails to replicate, priors drop to a median of 6%. This</a:t>
            </a:r>
            <a:r>
              <a:rPr lang="en-US" sz="1200" b="0" baseline="0" dirty="0"/>
              <a:t> is a pretty reasonable and measured response. </a:t>
            </a:r>
            <a:r>
              <a:rPr lang="en-US" sz="1200" b="0" dirty="0"/>
              <a:t>In contrast, in the media we have</a:t>
            </a:r>
            <a:r>
              <a:rPr lang="en-US" sz="1200" b="0" baseline="0" dirty="0"/>
              <a:t> this ritual of an original study being published and overhyped in the media and failed replications being published and overhyped in the media. </a:t>
            </a:r>
            <a:br>
              <a:rPr lang="en-US" sz="1200" b="0" dirty="0"/>
            </a:b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p>
            <a:endParaRPr lang="en-US" sz="900" b="1" dirty="0"/>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52</a:t>
            </a:fld>
            <a:endParaRPr lang="en-US"/>
          </a:p>
        </p:txBody>
      </p:sp>
    </p:spTree>
    <p:extLst>
      <p:ext uri="{BB962C8B-B14F-4D97-AF65-F5344CB8AC3E}">
        <p14:creationId xmlns:p14="http://schemas.microsoft.com/office/powerpoint/2010/main" val="3958720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In a commentary</a:t>
            </a:r>
            <a:r>
              <a:rPr lang="en-US" sz="1200" b="0" baseline="0" dirty="0"/>
              <a:t> in Nature, Jonathan Schooler proposed an alternative. What if we seek to </a:t>
            </a:r>
            <a:r>
              <a:rPr lang="en-US" dirty="0"/>
              <a:t>replicate studies in independent laboratories before, rather than after they are published?</a:t>
            </a:r>
            <a:r>
              <a:rPr lang="en-US"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Relevant links:</a:t>
            </a:r>
          </a:p>
          <a:p>
            <a:endParaRPr lang="en-US" dirty="0"/>
          </a:p>
          <a:p>
            <a:r>
              <a:rPr lang="en-US" b="0" dirty="0" err="1"/>
              <a:t>Metascience</a:t>
            </a:r>
            <a:r>
              <a:rPr lang="en-US" b="0" dirty="0"/>
              <a:t> could rescue the ‘replication crisis’</a:t>
            </a:r>
          </a:p>
          <a:p>
            <a:r>
              <a:rPr lang="en-US" b="0" dirty="0"/>
              <a:t>http://www.nature.com/news/metascience-could-rescue-the-replication-crisis-1.16275</a:t>
            </a:r>
          </a:p>
        </p:txBody>
      </p:sp>
      <p:sp>
        <p:nvSpPr>
          <p:cNvPr id="4" name="Slide Number Placeholder 3"/>
          <p:cNvSpPr>
            <a:spLocks noGrp="1"/>
          </p:cNvSpPr>
          <p:nvPr>
            <p:ph type="sldNum" sz="quarter" idx="10"/>
          </p:nvPr>
        </p:nvSpPr>
        <p:spPr/>
        <p:txBody>
          <a:bodyPr/>
          <a:lstStyle/>
          <a:p>
            <a:fld id="{4074AC74-468A-49DE-B98E-5D6E34CF22B6}" type="slidenum">
              <a:rPr lang="en-US" smtClean="0"/>
              <a:t>53</a:t>
            </a:fld>
            <a:endParaRPr lang="en-US"/>
          </a:p>
        </p:txBody>
      </p:sp>
    </p:spTree>
    <p:extLst>
      <p:ext uri="{BB962C8B-B14F-4D97-AF65-F5344CB8AC3E}">
        <p14:creationId xmlns:p14="http://schemas.microsoft.com/office/powerpoint/2010/main" val="15026838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We referred</a:t>
            </a:r>
            <a:r>
              <a:rPr lang="en-US" sz="1200" b="0" baseline="0" dirty="0"/>
              <a:t> to this as </a:t>
            </a:r>
            <a:r>
              <a:rPr lang="en-US" sz="1200" b="0" dirty="0"/>
              <a:t>the Pre-Publication Independent Replication (PPIR) approach in a</a:t>
            </a:r>
            <a:r>
              <a:rPr lang="en-US" sz="1200" b="0" baseline="0" dirty="0"/>
              <a:t> recent paper that attempted to systematically follow Schooler’s advice. In the PPIR approach, </a:t>
            </a:r>
            <a:r>
              <a:rPr lang="en-US" sz="1200" b="0" dirty="0"/>
              <a:t>findings are replicated in independent laboratories before </a:t>
            </a:r>
            <a:r>
              <a:rPr lang="en-US" sz="1200" dirty="0"/>
              <a:t>they are ever</a:t>
            </a:r>
            <a:r>
              <a:rPr lang="en-US" sz="1200" baseline="0" dirty="0"/>
              <a:t> submitted for </a:t>
            </a:r>
            <a:r>
              <a:rPr lang="en-US" sz="1200" dirty="0"/>
              <a:t>publication.</a:t>
            </a:r>
            <a:r>
              <a:rPr lang="en-US" sz="1200" baseline="0" dirty="0"/>
              <a:t> </a:t>
            </a:r>
            <a:r>
              <a:rPr lang="en-US" sz="1200" dirty="0"/>
              <a:t>Original authors volunteer their finding and select expert replication labs with subject populations they expect to show the effect. </a:t>
            </a:r>
          </a:p>
          <a:p>
            <a:endParaRPr lang="en-US" dirty="0"/>
          </a:p>
          <a:p>
            <a:r>
              <a:rPr lang="en-US" dirty="0"/>
              <a:t>Note:</a:t>
            </a:r>
            <a:r>
              <a:rPr lang="en-US" baseline="0" dirty="0"/>
              <a:t> Instructors who </a:t>
            </a:r>
            <a:r>
              <a:rPr lang="en-US" baseline="0"/>
              <a:t>were not </a:t>
            </a:r>
            <a:r>
              <a:rPr lang="en-US" baseline="0" dirty="0"/>
              <a:t>co-authors on the Pipeline Project 1 will need to change the “we” language in these slides. </a:t>
            </a:r>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54</a:t>
            </a:fld>
            <a:endParaRPr lang="en-US"/>
          </a:p>
        </p:txBody>
      </p:sp>
    </p:spTree>
    <p:extLst>
      <p:ext uri="{BB962C8B-B14F-4D97-AF65-F5344CB8AC3E}">
        <p14:creationId xmlns:p14="http://schemas.microsoft.com/office/powerpoint/2010/main" val="9106785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What are </a:t>
            </a:r>
            <a:r>
              <a:rPr lang="en-US" sz="1200" b="0" dirty="0">
                <a:solidFill>
                  <a:srgbClr val="FF0000"/>
                </a:solidFill>
              </a:rPr>
              <a:t>some benefits of PPIRs? (</a:t>
            </a:r>
            <a:r>
              <a:rPr lang="en-US" sz="1200" b="0" i="1" dirty="0">
                <a:solidFill>
                  <a:srgbClr val="FF0000"/>
                </a:solidFill>
              </a:rPr>
              <a:t>students answer</a:t>
            </a:r>
            <a:r>
              <a:rPr lang="en-US" sz="1200" b="0" dirty="0">
                <a:solidFill>
                  <a:srgbClr val="FF0000"/>
                </a:solidFill>
              </a:rPr>
              <a:t>).</a:t>
            </a:r>
            <a:endParaRPr lang="en-US" b="0" dirty="0"/>
          </a:p>
        </p:txBody>
      </p:sp>
      <p:sp>
        <p:nvSpPr>
          <p:cNvPr id="4" name="Slide Number Placeholder 3"/>
          <p:cNvSpPr>
            <a:spLocks noGrp="1"/>
          </p:cNvSpPr>
          <p:nvPr>
            <p:ph type="sldNum" sz="quarter" idx="10"/>
          </p:nvPr>
        </p:nvSpPr>
        <p:spPr/>
        <p:txBody>
          <a:bodyPr/>
          <a:lstStyle/>
          <a:p>
            <a:fld id="{4074AC74-468A-49DE-B98E-5D6E34CF22B6}" type="slidenum">
              <a:rPr lang="en-US" smtClean="0"/>
              <a:t>55</a:t>
            </a:fld>
            <a:endParaRPr lang="en-US"/>
          </a:p>
        </p:txBody>
      </p:sp>
    </p:spTree>
    <p:extLst>
      <p:ext uri="{BB962C8B-B14F-4D97-AF65-F5344CB8AC3E}">
        <p14:creationId xmlns:p14="http://schemas.microsoft.com/office/powerpoint/2010/main" val="9106785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are a few benefits.</a:t>
            </a:r>
            <a:r>
              <a:rPr lang="en-US" baseline="0" dirty="0"/>
              <a:t> PPIR </a:t>
            </a:r>
            <a:r>
              <a:rPr lang="en-US" sz="1200" dirty="0"/>
              <a:t>ensures published findings are reliable before they are widely disseminated, rather than checking after-the-fact. It also </a:t>
            </a:r>
            <a:r>
              <a:rPr lang="en-US" sz="2400" dirty="0"/>
              <a:t>increases the informational value of failed replications since the study was run by expert replicators</a:t>
            </a:r>
            <a:r>
              <a:rPr lang="en-US" sz="2400" baseline="0" dirty="0"/>
              <a:t> and in locations picked by the original authors, reducing the original authors’ ability to dismiss null results post-hoc. An </a:t>
            </a:r>
            <a:r>
              <a:rPr lang="en-US" sz="2400" dirty="0"/>
              <a:t>effect is overestimated and even a false positive if it consistently fails to replicate in PPIRs. Last</a:t>
            </a:r>
            <a:r>
              <a:rPr lang="en-US" sz="2400" baseline="0" dirty="0"/>
              <a:t> but not least, </a:t>
            </a:r>
            <a:r>
              <a:rPr lang="en-US" sz="2400" dirty="0"/>
              <a:t>PPIR is much less adversarial than existing replication approaches. Consider</a:t>
            </a:r>
            <a:r>
              <a:rPr lang="en-US" sz="2400" baseline="0" dirty="0"/>
              <a:t> the </a:t>
            </a:r>
            <a:r>
              <a:rPr lang="en-US" sz="2400" baseline="0" dirty="0" err="1"/>
              <a:t>Repligate</a:t>
            </a:r>
            <a:r>
              <a:rPr lang="en-US" sz="2400" baseline="0" dirty="0"/>
              <a:t> case. </a:t>
            </a:r>
            <a:endParaRPr lang="en-US" sz="2400" dirty="0"/>
          </a:p>
          <a:p>
            <a:endParaRPr lang="en-US" dirty="0"/>
          </a:p>
          <a:p>
            <a:r>
              <a:rPr lang="en-US" dirty="0"/>
              <a:t>Note:</a:t>
            </a:r>
            <a:r>
              <a:rPr lang="en-US" baseline="0" dirty="0"/>
              <a:t> The instructor should skip any points students have already mentioned. </a:t>
            </a:r>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56</a:t>
            </a:fld>
            <a:endParaRPr lang="en-US"/>
          </a:p>
        </p:txBody>
      </p:sp>
    </p:spTree>
    <p:extLst>
      <p:ext uri="{BB962C8B-B14F-4D97-AF65-F5344CB8AC3E}">
        <p14:creationId xmlns:p14="http://schemas.microsoft.com/office/powerpoint/2010/main" val="9106785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In the Pipeline Project, </a:t>
            </a:r>
            <a:r>
              <a:rPr lang="en-US" sz="1200" dirty="0"/>
              <a:t>25 research laboratories attempted to replicate all 10 moral judgment effects the last author and colleagues had "in the pipeline" as of August 2014. We selected laboratories with directly relevant expertise and who had access</a:t>
            </a:r>
            <a:r>
              <a:rPr lang="en-US" sz="1200" baseline="0" dirty="0"/>
              <a:t> </a:t>
            </a:r>
            <a:r>
              <a:rPr lang="en-US" sz="1200" dirty="0"/>
              <a:t>to subject populations theoretically expected to show the effect</a:t>
            </a:r>
            <a:r>
              <a:rPr lang="en-US" sz="1200" baseline="0" dirty="0"/>
              <a:t> without making any modifications to the study materials. </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Relevant links:</a:t>
            </a:r>
          </a:p>
          <a:p>
            <a:endParaRPr lang="en-US" dirty="0"/>
          </a:p>
          <a:p>
            <a:r>
              <a:rPr lang="en-US" sz="1200" kern="1200" dirty="0" err="1">
                <a:solidFill>
                  <a:schemeClr val="tx1"/>
                </a:solidFill>
                <a:effectLst/>
                <a:latin typeface="+mn-lt"/>
                <a:ea typeface="+mn-ea"/>
                <a:cs typeface="+mn-cs"/>
              </a:rPr>
              <a:t>Schweinsberg</a:t>
            </a:r>
            <a:r>
              <a:rPr lang="en-US" sz="1200" kern="1200" dirty="0">
                <a:solidFill>
                  <a:schemeClr val="tx1"/>
                </a:solidFill>
                <a:effectLst/>
                <a:latin typeface="+mn-lt"/>
                <a:ea typeface="+mn-ea"/>
                <a:cs typeface="+mn-cs"/>
              </a:rPr>
              <a:t> et al. (2016). The pipeline project: Pre-publication independent replications of a single laboratory’s research pipeline. </a:t>
            </a:r>
            <a:r>
              <a:rPr lang="en-US" sz="1200" i="1" kern="1200" dirty="0">
                <a:solidFill>
                  <a:schemeClr val="tx1"/>
                </a:solidFill>
                <a:effectLst/>
                <a:latin typeface="+mn-lt"/>
                <a:ea typeface="+mn-ea"/>
                <a:cs typeface="+mn-cs"/>
              </a:rPr>
              <a:t>Journal of Experimental Social Psychology</a:t>
            </a:r>
            <a:r>
              <a:rPr lang="en-US" sz="1200" kern="1200" dirty="0">
                <a:solidFill>
                  <a:schemeClr val="tx1"/>
                </a:solidFill>
                <a:effectLst/>
                <a:latin typeface="+mn-lt"/>
                <a:ea typeface="+mn-ea"/>
                <a:cs typeface="+mn-cs"/>
              </a:rPr>
              <a:t>.</a:t>
            </a:r>
          </a:p>
          <a:p>
            <a:r>
              <a:rPr lang="en-US" sz="1200" u="sng" kern="1200" dirty="0">
                <a:solidFill>
                  <a:schemeClr val="tx1"/>
                </a:solidFill>
                <a:effectLst/>
                <a:latin typeface="+mn-lt"/>
                <a:ea typeface="+mn-ea"/>
                <a:cs typeface="+mn-cs"/>
                <a:hlinkClick r:id="rId3"/>
              </a:rPr>
              <a:t>http://home.uchicago.edu/davetannenbaum/documents/pipeline%20project.pdf</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57</a:t>
            </a:fld>
            <a:endParaRPr lang="en-US"/>
          </a:p>
        </p:txBody>
      </p:sp>
    </p:spTree>
    <p:extLst>
      <p:ext uri="{BB962C8B-B14F-4D97-AF65-F5344CB8AC3E}">
        <p14:creationId xmlns:p14="http://schemas.microsoft.com/office/powerpoint/2010/main" val="13102077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What do you think we found? How many of the 10 unpublished effects</a:t>
            </a:r>
            <a:r>
              <a:rPr lang="en-US" sz="1200" b="0" baseline="0" dirty="0"/>
              <a:t> do you think replicated?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Relevant links:</a:t>
            </a:r>
          </a:p>
          <a:p>
            <a:endParaRPr lang="en-US" dirty="0"/>
          </a:p>
          <a:p>
            <a:r>
              <a:rPr lang="en-US" sz="1200" kern="1200" dirty="0" err="1">
                <a:solidFill>
                  <a:schemeClr val="tx1"/>
                </a:solidFill>
                <a:effectLst/>
                <a:latin typeface="+mn-lt"/>
                <a:ea typeface="+mn-ea"/>
                <a:cs typeface="+mn-cs"/>
              </a:rPr>
              <a:t>Schweinsberg</a:t>
            </a:r>
            <a:r>
              <a:rPr lang="en-US" sz="1200" kern="1200" dirty="0">
                <a:solidFill>
                  <a:schemeClr val="tx1"/>
                </a:solidFill>
                <a:effectLst/>
                <a:latin typeface="+mn-lt"/>
                <a:ea typeface="+mn-ea"/>
                <a:cs typeface="+mn-cs"/>
              </a:rPr>
              <a:t> et al. (2016). The pipeline project: Pre-publication independent replications of a single laboratory’s research pipeline. </a:t>
            </a:r>
            <a:r>
              <a:rPr lang="en-US" sz="1200" i="1" kern="1200" dirty="0">
                <a:solidFill>
                  <a:schemeClr val="tx1"/>
                </a:solidFill>
                <a:effectLst/>
                <a:latin typeface="+mn-lt"/>
                <a:ea typeface="+mn-ea"/>
                <a:cs typeface="+mn-cs"/>
              </a:rPr>
              <a:t>Journal of Experimental Social Psychology</a:t>
            </a:r>
            <a:r>
              <a:rPr lang="en-US" sz="1200" kern="1200" dirty="0">
                <a:solidFill>
                  <a:schemeClr val="tx1"/>
                </a:solidFill>
                <a:effectLst/>
                <a:latin typeface="+mn-lt"/>
                <a:ea typeface="+mn-ea"/>
                <a:cs typeface="+mn-cs"/>
              </a:rPr>
              <a:t>.</a:t>
            </a:r>
          </a:p>
          <a:p>
            <a:r>
              <a:rPr lang="en-US" sz="1200" u="sng" kern="1200" dirty="0">
                <a:solidFill>
                  <a:schemeClr val="tx1"/>
                </a:solidFill>
                <a:effectLst/>
                <a:latin typeface="+mn-lt"/>
                <a:ea typeface="+mn-ea"/>
                <a:cs typeface="+mn-cs"/>
                <a:hlinkClick r:id="rId3"/>
              </a:rPr>
              <a:t>http://home.uchicago.edu/davetannenbaum/documents/pipeline%20project.pdf</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58</a:t>
            </a:fld>
            <a:endParaRPr lang="en-US"/>
          </a:p>
        </p:txBody>
      </p:sp>
    </p:spTree>
    <p:extLst>
      <p:ext uri="{BB962C8B-B14F-4D97-AF65-F5344CB8AC3E}">
        <p14:creationId xmlns:p14="http://schemas.microsoft.com/office/powerpoint/2010/main" val="9926964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Here are the results (</a:t>
            </a:r>
            <a:r>
              <a:rPr lang="en-US" sz="1200" b="0" i="1" dirty="0"/>
              <a:t>instructor reads the figure caption, gesturing to relevant elements of the figure</a:t>
            </a:r>
            <a:r>
              <a:rPr lang="en-US" sz="1200" b="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Relevant links:</a:t>
            </a:r>
          </a:p>
          <a:p>
            <a:endParaRPr lang="en-US" dirty="0"/>
          </a:p>
          <a:p>
            <a:r>
              <a:rPr lang="en-US" sz="1200" kern="1200" dirty="0" err="1">
                <a:solidFill>
                  <a:schemeClr val="tx1"/>
                </a:solidFill>
                <a:effectLst/>
                <a:latin typeface="+mn-lt"/>
                <a:ea typeface="+mn-ea"/>
                <a:cs typeface="+mn-cs"/>
              </a:rPr>
              <a:t>Schweinsberg</a:t>
            </a:r>
            <a:r>
              <a:rPr lang="en-US" sz="1200" kern="1200" dirty="0">
                <a:solidFill>
                  <a:schemeClr val="tx1"/>
                </a:solidFill>
                <a:effectLst/>
                <a:latin typeface="+mn-lt"/>
                <a:ea typeface="+mn-ea"/>
                <a:cs typeface="+mn-cs"/>
              </a:rPr>
              <a:t> et al. (2016). The pipeline project: Pre-publication independent replications of a single laboratory’s research pipeline. </a:t>
            </a:r>
            <a:r>
              <a:rPr lang="en-US" sz="1200" i="1" kern="1200" dirty="0">
                <a:solidFill>
                  <a:schemeClr val="tx1"/>
                </a:solidFill>
                <a:effectLst/>
                <a:latin typeface="+mn-lt"/>
                <a:ea typeface="+mn-ea"/>
                <a:cs typeface="+mn-cs"/>
              </a:rPr>
              <a:t>Journal of Experimental Social Psychology</a:t>
            </a:r>
            <a:r>
              <a:rPr lang="en-US" sz="1200" kern="1200" dirty="0">
                <a:solidFill>
                  <a:schemeClr val="tx1"/>
                </a:solidFill>
                <a:effectLst/>
                <a:latin typeface="+mn-lt"/>
                <a:ea typeface="+mn-ea"/>
                <a:cs typeface="+mn-cs"/>
              </a:rPr>
              <a:t>.</a:t>
            </a:r>
          </a:p>
          <a:p>
            <a:r>
              <a:rPr lang="en-US" sz="1200" u="sng" kern="1200" dirty="0">
                <a:solidFill>
                  <a:schemeClr val="tx1"/>
                </a:solidFill>
                <a:effectLst/>
                <a:latin typeface="+mn-lt"/>
                <a:ea typeface="+mn-ea"/>
                <a:cs typeface="+mn-cs"/>
                <a:hlinkClick r:id="rId3"/>
              </a:rPr>
              <a:t>http://home.uchicago.edu/davetannenbaum/documents/pipeline%20project.pdf</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59</a:t>
            </a:fld>
            <a:endParaRPr lang="en-US"/>
          </a:p>
        </p:txBody>
      </p:sp>
    </p:spTree>
    <p:extLst>
      <p:ext uri="{BB962C8B-B14F-4D97-AF65-F5344CB8AC3E}">
        <p14:creationId xmlns:p14="http://schemas.microsoft.com/office/powerpoint/2010/main" val="3150779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Only 1%.</a:t>
            </a:r>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6</a:t>
            </a:fld>
            <a:endParaRPr lang="en-US"/>
          </a:p>
        </p:txBody>
      </p:sp>
    </p:spTree>
    <p:extLst>
      <p:ext uri="{BB962C8B-B14F-4D97-AF65-F5344CB8AC3E}">
        <p14:creationId xmlns:p14="http://schemas.microsoft.com/office/powerpoint/2010/main" val="13991262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Of the 10 original</a:t>
            </a:r>
            <a:r>
              <a:rPr lang="en-US" sz="1200" baseline="0" dirty="0"/>
              <a:t> findings</a:t>
            </a:r>
            <a:r>
              <a:rPr lang="en-US" sz="1200" dirty="0"/>
              <a:t>, 6 replicated according to all criteria.</a:t>
            </a:r>
            <a:r>
              <a:rPr lang="en-US" sz="1200" baseline="0" dirty="0"/>
              <a:t> </a:t>
            </a:r>
            <a:r>
              <a:rPr lang="en-US" sz="1200" dirty="0"/>
              <a:t>Two original findings failed to replicate entirely and are basically just false findings. One original finding replicated but with smaller effect size than original, an</a:t>
            </a:r>
            <a:r>
              <a:rPr lang="en-US" sz="1200" baseline="0" dirty="0"/>
              <a:t> example of what is called the decline effect, in which effect sizes diminish between original studies and replication studies. O</a:t>
            </a:r>
            <a:r>
              <a:rPr lang="en-US" sz="1200" dirty="0"/>
              <a:t>ne finding was unexpectedly moderated by culture, in that it replicated consistently</a:t>
            </a:r>
            <a:r>
              <a:rPr lang="en-US" sz="1200" baseline="0" dirty="0"/>
              <a:t> </a:t>
            </a:r>
            <a:r>
              <a:rPr lang="en-US" sz="1200" dirty="0"/>
              <a:t>in U.S. samples but not outside the United</a:t>
            </a:r>
            <a:r>
              <a:rPr lang="en-US" sz="1200" baseline="0" dirty="0"/>
              <a:t> States.  </a:t>
            </a:r>
          </a:p>
          <a:p>
            <a:pPr marL="0" indent="0">
              <a:buFont typeface="Arial" panose="020B0604020202020204" pitchFamily="34" charset="0"/>
              <a:buNone/>
            </a:pPr>
            <a:endParaRPr lang="en-US" sz="1200" baseline="0" dirty="0"/>
          </a:p>
          <a:p>
            <a:pPr marL="0" indent="0">
              <a:buFont typeface="Arial" panose="020B0604020202020204" pitchFamily="34" charset="0"/>
              <a:buNone/>
            </a:pPr>
            <a:r>
              <a:rPr lang="en-US" sz="1200" baseline="0" dirty="0"/>
              <a:t>Note: Links to articles on criteria for replication below </a:t>
            </a:r>
          </a:p>
          <a:p>
            <a:pPr marL="0" indent="0">
              <a:buFont typeface="Arial" panose="020B0604020202020204" pitchFamily="34" charset="0"/>
              <a:buNone/>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Relevant links:</a:t>
            </a:r>
          </a:p>
          <a:p>
            <a:endParaRPr lang="en-US" dirty="0"/>
          </a:p>
          <a:p>
            <a:r>
              <a:rPr lang="en-US" sz="1200" kern="1200" dirty="0">
                <a:solidFill>
                  <a:schemeClr val="tx1"/>
                </a:solidFill>
                <a:effectLst/>
                <a:latin typeface="+mn-lt"/>
                <a:ea typeface="+mn-ea"/>
                <a:cs typeface="+mn-cs"/>
              </a:rPr>
              <a:t>The replication recipe</a:t>
            </a:r>
          </a:p>
          <a:p>
            <a:r>
              <a:rPr lang="en-US" sz="1200" u="sng" kern="1200" dirty="0">
                <a:solidFill>
                  <a:schemeClr val="tx1"/>
                </a:solidFill>
                <a:effectLst/>
                <a:latin typeface="+mn-lt"/>
                <a:ea typeface="+mn-ea"/>
                <a:cs typeface="+mn-cs"/>
                <a:hlinkClick r:id="rId3"/>
              </a:rPr>
              <a:t>http://www.sciencedirect.com/science/article/pii/S0022103113001819</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0" kern="1200" dirty="0" err="1">
                <a:solidFill>
                  <a:schemeClr val="tx1"/>
                </a:solidFill>
                <a:effectLst/>
                <a:latin typeface="+mn-lt"/>
                <a:ea typeface="+mn-ea"/>
                <a:cs typeface="+mn-cs"/>
              </a:rPr>
              <a:t>Simonsohn</a:t>
            </a:r>
            <a:r>
              <a:rPr lang="en-US" sz="1200" b="0" kern="1200" dirty="0">
                <a:solidFill>
                  <a:schemeClr val="tx1"/>
                </a:solidFill>
                <a:effectLst/>
                <a:latin typeface="+mn-lt"/>
                <a:ea typeface="+mn-ea"/>
                <a:cs typeface="+mn-cs"/>
              </a:rPr>
              <a:t> (2015)  "Small Telescopes: Detectability and the Evaluation of Replication Results" Psychological Science V26(5) p.559-569</a:t>
            </a:r>
          </a:p>
          <a:p>
            <a:r>
              <a:rPr lang="en-US" sz="1200" u="sng" kern="1200" dirty="0">
                <a:solidFill>
                  <a:schemeClr val="tx1"/>
                </a:solidFill>
                <a:effectLst/>
                <a:latin typeface="+mn-lt"/>
                <a:ea typeface="+mn-ea"/>
                <a:cs typeface="+mn-cs"/>
                <a:hlinkClick r:id="rId4"/>
              </a:rPr>
              <a:t>http://papers.ssrn.com/sol3/papers.cfm?abstract_id=2259879</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074AC74-468A-49DE-B98E-5D6E34CF22B6}" type="slidenum">
              <a:rPr lang="en-US" smtClean="0"/>
              <a:t>60</a:t>
            </a:fld>
            <a:endParaRPr lang="en-US"/>
          </a:p>
        </p:txBody>
      </p:sp>
    </p:spTree>
    <p:extLst>
      <p:ext uri="{BB962C8B-B14F-4D97-AF65-F5344CB8AC3E}">
        <p14:creationId xmlns:p14="http://schemas.microsoft.com/office/powerpoint/2010/main" val="5624150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dirty="0"/>
              <a:t>A few implications of the Pipeline Project. </a:t>
            </a:r>
            <a:r>
              <a:rPr lang="en-US" sz="1200" dirty="0"/>
              <a:t>We demonstrate that PPIR approach is feasible, even on a large scale. We also find a modest reproducibility rate despite best possible conditions-- </a:t>
            </a:r>
            <a:r>
              <a:rPr lang="en-US" sz="2400" dirty="0"/>
              <a:t>original and replication studies carried out by experts in the area, and relevant subject populations where the effect theoreticall</a:t>
            </a:r>
            <a:r>
              <a:rPr lang="en-US" sz="2400" baseline="0" dirty="0"/>
              <a:t>y should emerge. The o</a:t>
            </a:r>
            <a:r>
              <a:rPr lang="en-US" sz="2400" dirty="0"/>
              <a:t>riginal studies were carried out transparently,</a:t>
            </a:r>
            <a:r>
              <a:rPr lang="en-US" sz="2400" baseline="0" dirty="0"/>
              <a:t> with the data and materials posted on the internet and all conditions, measures, and observations reported. Failed replications and </a:t>
            </a:r>
            <a:r>
              <a:rPr lang="en-US" sz="2400" dirty="0"/>
              <a:t>irreproducible results are a natural part of science.</a:t>
            </a:r>
            <a:r>
              <a:rPr lang="en-US" sz="2400" baseline="0" dirty="0"/>
              <a:t> </a:t>
            </a:r>
            <a:endParaRPr lang="en-US" sz="24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baseline="0" dirty="0"/>
              <a:t> </a:t>
            </a: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Relevant links:</a:t>
            </a:r>
          </a:p>
          <a:p>
            <a:endParaRPr lang="en-US" dirty="0"/>
          </a:p>
          <a:p>
            <a:r>
              <a:rPr lang="en-US" sz="1200" kern="1200" dirty="0" err="1">
                <a:solidFill>
                  <a:schemeClr val="tx1"/>
                </a:solidFill>
                <a:effectLst/>
                <a:latin typeface="+mn-lt"/>
                <a:ea typeface="+mn-ea"/>
                <a:cs typeface="+mn-cs"/>
              </a:rPr>
              <a:t>Schweinsberg</a:t>
            </a:r>
            <a:r>
              <a:rPr lang="en-US" sz="1200" kern="1200" dirty="0">
                <a:solidFill>
                  <a:schemeClr val="tx1"/>
                </a:solidFill>
                <a:effectLst/>
                <a:latin typeface="+mn-lt"/>
                <a:ea typeface="+mn-ea"/>
                <a:cs typeface="+mn-cs"/>
              </a:rPr>
              <a:t> et al. (2016). The pipeline project: Pre-publication independent replications of a single laboratory’s research pipeline. </a:t>
            </a:r>
            <a:r>
              <a:rPr lang="en-US" sz="1200" i="1" kern="1200" dirty="0">
                <a:solidFill>
                  <a:schemeClr val="tx1"/>
                </a:solidFill>
                <a:effectLst/>
                <a:latin typeface="+mn-lt"/>
                <a:ea typeface="+mn-ea"/>
                <a:cs typeface="+mn-cs"/>
              </a:rPr>
              <a:t>Journal of Experimental Social Psychology</a:t>
            </a:r>
            <a:r>
              <a:rPr lang="en-US" sz="1200" kern="1200" dirty="0">
                <a:solidFill>
                  <a:schemeClr val="tx1"/>
                </a:solidFill>
                <a:effectLst/>
                <a:latin typeface="+mn-lt"/>
                <a:ea typeface="+mn-ea"/>
                <a:cs typeface="+mn-cs"/>
              </a:rPr>
              <a:t>.</a:t>
            </a:r>
          </a:p>
          <a:p>
            <a:r>
              <a:rPr lang="en-US" sz="1200" u="sng" kern="1200" dirty="0">
                <a:solidFill>
                  <a:schemeClr val="tx1"/>
                </a:solidFill>
                <a:effectLst/>
                <a:latin typeface="+mn-lt"/>
                <a:ea typeface="+mn-ea"/>
                <a:cs typeface="+mn-cs"/>
                <a:hlinkClick r:id="rId3"/>
              </a:rPr>
              <a:t>http://home.uchicago.edu/davetannenbaum/documents/pipeline%20project.pdf</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61</a:t>
            </a:fld>
            <a:endParaRPr lang="en-US"/>
          </a:p>
        </p:txBody>
      </p:sp>
    </p:spTree>
    <p:extLst>
      <p:ext uri="{BB962C8B-B14F-4D97-AF65-F5344CB8AC3E}">
        <p14:creationId xmlns:p14="http://schemas.microsoft.com/office/powerpoint/2010/main" val="12865253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What are </a:t>
            </a:r>
            <a:r>
              <a:rPr lang="en-US" sz="1200" b="0" dirty="0">
                <a:solidFill>
                  <a:srgbClr val="FF0000"/>
                </a:solidFill>
              </a:rPr>
              <a:t>some downsides you see of PPIRs? (</a:t>
            </a:r>
            <a:r>
              <a:rPr lang="en-US" sz="1200" b="0" i="1" dirty="0">
                <a:solidFill>
                  <a:srgbClr val="FF0000"/>
                </a:solidFill>
              </a:rPr>
              <a:t>students give their</a:t>
            </a:r>
            <a:r>
              <a:rPr lang="en-US" sz="1200" b="0" i="1" baseline="0" dirty="0">
                <a:solidFill>
                  <a:srgbClr val="FF0000"/>
                </a:solidFill>
              </a:rPr>
              <a:t> thoughts and the class discusses</a:t>
            </a:r>
            <a:r>
              <a:rPr lang="en-US" sz="1200" b="0" dirty="0">
                <a:solidFill>
                  <a:srgbClr val="FF0000"/>
                </a:solidFill>
              </a:rPr>
              <a:t>).</a:t>
            </a:r>
            <a:r>
              <a:rPr lang="en-US" sz="1200" b="0" baseline="0" dirty="0">
                <a:solidFill>
                  <a:srgbClr val="FF0000"/>
                </a:solidFill>
              </a:rPr>
              <a:t> </a:t>
            </a:r>
            <a:endParaRPr lang="en-US" sz="1200" b="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Relevant links:</a:t>
            </a:r>
          </a:p>
          <a:p>
            <a:endParaRPr lang="en-US" dirty="0"/>
          </a:p>
          <a:p>
            <a:r>
              <a:rPr lang="en-US" sz="1200" kern="1200" dirty="0" err="1">
                <a:solidFill>
                  <a:schemeClr val="tx1"/>
                </a:solidFill>
                <a:effectLst/>
                <a:latin typeface="+mn-lt"/>
                <a:ea typeface="+mn-ea"/>
                <a:cs typeface="+mn-cs"/>
              </a:rPr>
              <a:t>Schweinsberg</a:t>
            </a:r>
            <a:r>
              <a:rPr lang="en-US" sz="1200" kern="1200" dirty="0">
                <a:solidFill>
                  <a:schemeClr val="tx1"/>
                </a:solidFill>
                <a:effectLst/>
                <a:latin typeface="+mn-lt"/>
                <a:ea typeface="+mn-ea"/>
                <a:cs typeface="+mn-cs"/>
              </a:rPr>
              <a:t> et al. (2016). The pipeline project: Pre-publication independent replications of a single laboratory’s research pipeline. </a:t>
            </a:r>
            <a:r>
              <a:rPr lang="en-US" sz="1200" i="1" kern="1200" dirty="0">
                <a:solidFill>
                  <a:schemeClr val="tx1"/>
                </a:solidFill>
                <a:effectLst/>
                <a:latin typeface="+mn-lt"/>
                <a:ea typeface="+mn-ea"/>
                <a:cs typeface="+mn-cs"/>
              </a:rPr>
              <a:t>Journal of Experimental Social Psychology</a:t>
            </a:r>
            <a:r>
              <a:rPr lang="en-US" sz="1200" kern="1200" dirty="0">
                <a:solidFill>
                  <a:schemeClr val="tx1"/>
                </a:solidFill>
                <a:effectLst/>
                <a:latin typeface="+mn-lt"/>
                <a:ea typeface="+mn-ea"/>
                <a:cs typeface="+mn-cs"/>
              </a:rPr>
              <a:t>.</a:t>
            </a:r>
          </a:p>
          <a:p>
            <a:r>
              <a:rPr lang="en-US" sz="1200" u="sng" kern="1200" dirty="0">
                <a:solidFill>
                  <a:schemeClr val="tx1"/>
                </a:solidFill>
                <a:effectLst/>
                <a:latin typeface="+mn-lt"/>
                <a:ea typeface="+mn-ea"/>
                <a:cs typeface="+mn-cs"/>
                <a:hlinkClick r:id="rId3"/>
              </a:rPr>
              <a:t>http://home.uchicago.edu/davetannenbaum/documents/pipeline%20project.pdf</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62</a:t>
            </a:fld>
            <a:endParaRPr lang="en-US"/>
          </a:p>
        </p:txBody>
      </p:sp>
    </p:spTree>
    <p:extLst>
      <p:ext uri="{BB962C8B-B14F-4D97-AF65-F5344CB8AC3E}">
        <p14:creationId xmlns:p14="http://schemas.microsoft.com/office/powerpoint/2010/main" val="1848122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Some downsides</a:t>
            </a:r>
            <a:r>
              <a:rPr lang="en-US" sz="1200" baseline="0" dirty="0"/>
              <a:t> of PPIRs. They </a:t>
            </a:r>
            <a:r>
              <a:rPr lang="en-US" sz="1200" dirty="0"/>
              <a:t>deal with new findings, not foundational ones.</a:t>
            </a:r>
            <a:r>
              <a:rPr lang="en-US" sz="1200" baseline="0" dirty="0"/>
              <a:t> They are </a:t>
            </a:r>
            <a:r>
              <a:rPr lang="en-US" sz="1200" dirty="0"/>
              <a:t>inefficient. And they are not incentivized by the current publishing system. </a:t>
            </a:r>
          </a:p>
          <a:p>
            <a:endParaRPr lang="en-US" sz="1200" dirty="0"/>
          </a:p>
          <a:p>
            <a:r>
              <a:rPr lang="en-US" sz="1200" dirty="0"/>
              <a:t>Note: Skip any points students already</a:t>
            </a:r>
            <a:r>
              <a:rPr lang="en-US" sz="1200" baseline="0" dirty="0"/>
              <a:t> mentioned in the preceding discussion. </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Relevant links:</a:t>
            </a:r>
          </a:p>
          <a:p>
            <a:endParaRPr lang="en-US" dirty="0"/>
          </a:p>
          <a:p>
            <a:r>
              <a:rPr lang="en-US" sz="1200" kern="1200" dirty="0" err="1">
                <a:solidFill>
                  <a:schemeClr val="tx1"/>
                </a:solidFill>
                <a:effectLst/>
                <a:latin typeface="+mn-lt"/>
                <a:ea typeface="+mn-ea"/>
                <a:cs typeface="+mn-cs"/>
              </a:rPr>
              <a:t>Schweinsberg</a:t>
            </a:r>
            <a:r>
              <a:rPr lang="en-US" sz="1200" kern="1200" dirty="0">
                <a:solidFill>
                  <a:schemeClr val="tx1"/>
                </a:solidFill>
                <a:effectLst/>
                <a:latin typeface="+mn-lt"/>
                <a:ea typeface="+mn-ea"/>
                <a:cs typeface="+mn-cs"/>
              </a:rPr>
              <a:t> et al. (2016). The pipeline project: Pre-publication independent replications of a single laboratory’s research pipeline. </a:t>
            </a:r>
            <a:r>
              <a:rPr lang="en-US" sz="1200" i="1" kern="1200" dirty="0">
                <a:solidFill>
                  <a:schemeClr val="tx1"/>
                </a:solidFill>
                <a:effectLst/>
                <a:latin typeface="+mn-lt"/>
                <a:ea typeface="+mn-ea"/>
                <a:cs typeface="+mn-cs"/>
              </a:rPr>
              <a:t>Journal of Experimental Social Psychology</a:t>
            </a:r>
            <a:r>
              <a:rPr lang="en-US" sz="1200" kern="1200" dirty="0">
                <a:solidFill>
                  <a:schemeClr val="tx1"/>
                </a:solidFill>
                <a:effectLst/>
                <a:latin typeface="+mn-lt"/>
                <a:ea typeface="+mn-ea"/>
                <a:cs typeface="+mn-cs"/>
              </a:rPr>
              <a:t>.</a:t>
            </a:r>
          </a:p>
          <a:p>
            <a:r>
              <a:rPr lang="en-US" sz="1200" u="sng" kern="1200" dirty="0">
                <a:solidFill>
                  <a:schemeClr val="tx1"/>
                </a:solidFill>
                <a:effectLst/>
                <a:latin typeface="+mn-lt"/>
                <a:ea typeface="+mn-ea"/>
                <a:cs typeface="+mn-cs"/>
                <a:hlinkClick r:id="rId3"/>
              </a:rPr>
              <a:t>http://home.uchicago.edu/davetannenbaum/documents/pipeline%20project.pdf</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63</a:t>
            </a:fld>
            <a:endParaRPr lang="en-US"/>
          </a:p>
        </p:txBody>
      </p:sp>
    </p:spTree>
    <p:extLst>
      <p:ext uri="{BB962C8B-B14F-4D97-AF65-F5344CB8AC3E}">
        <p14:creationId xmlns:p14="http://schemas.microsoft.com/office/powerpoint/2010/main" val="40884266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the author string for the Pipeline Project 1. When there is a crowd of researchers like this, the field does not yet figured out how to properly reward scientists for their contribution. All we can say is thank you to everyone who decided to be a part of our initiative anyway.</a:t>
            </a:r>
            <a:br>
              <a:rPr lang="en-US" sz="1200" kern="1200" dirty="0">
                <a:solidFill>
                  <a:schemeClr val="tx1"/>
                </a:solidFill>
                <a:effectLst/>
                <a:latin typeface="+mn-lt"/>
                <a:ea typeface="+mn-ea"/>
                <a:cs typeface="+mn-cs"/>
              </a:rPr>
            </a:b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Relevant links:</a:t>
            </a:r>
          </a:p>
          <a:p>
            <a:endParaRPr lang="en-US" dirty="0"/>
          </a:p>
          <a:p>
            <a:r>
              <a:rPr lang="en-US" sz="1200" kern="1200" dirty="0" err="1">
                <a:solidFill>
                  <a:schemeClr val="tx1"/>
                </a:solidFill>
                <a:effectLst/>
                <a:latin typeface="+mn-lt"/>
                <a:ea typeface="+mn-ea"/>
                <a:cs typeface="+mn-cs"/>
              </a:rPr>
              <a:t>Schweinsberg</a:t>
            </a:r>
            <a:r>
              <a:rPr lang="en-US" sz="1200" kern="1200" dirty="0">
                <a:solidFill>
                  <a:schemeClr val="tx1"/>
                </a:solidFill>
                <a:effectLst/>
                <a:latin typeface="+mn-lt"/>
                <a:ea typeface="+mn-ea"/>
                <a:cs typeface="+mn-cs"/>
              </a:rPr>
              <a:t> et al. (2016). The pipeline project: Pre-publication independent replications of a single laboratory’s research pipeline. </a:t>
            </a:r>
            <a:r>
              <a:rPr lang="en-US" sz="1200" i="1" kern="1200" dirty="0">
                <a:solidFill>
                  <a:schemeClr val="tx1"/>
                </a:solidFill>
                <a:effectLst/>
                <a:latin typeface="+mn-lt"/>
                <a:ea typeface="+mn-ea"/>
                <a:cs typeface="+mn-cs"/>
              </a:rPr>
              <a:t>Journal of Experimental Social Psychology</a:t>
            </a:r>
            <a:r>
              <a:rPr lang="en-US" sz="1200" kern="1200" dirty="0">
                <a:solidFill>
                  <a:schemeClr val="tx1"/>
                </a:solidFill>
                <a:effectLst/>
                <a:latin typeface="+mn-lt"/>
                <a:ea typeface="+mn-ea"/>
                <a:cs typeface="+mn-cs"/>
              </a:rPr>
              <a:t>.</a:t>
            </a:r>
          </a:p>
          <a:p>
            <a:r>
              <a:rPr lang="en-US" sz="1200" u="sng" kern="1200" dirty="0">
                <a:solidFill>
                  <a:schemeClr val="tx1"/>
                </a:solidFill>
                <a:effectLst/>
                <a:latin typeface="+mn-lt"/>
                <a:ea typeface="+mn-ea"/>
                <a:cs typeface="+mn-cs"/>
                <a:hlinkClick r:id="rId3"/>
              </a:rPr>
              <a:t>http://home.uchicago.edu/davetannenbaum/documents/pipeline%20project.pdf</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074AC74-468A-49DE-B98E-5D6E34CF22B6}" type="slidenum">
              <a:rPr lang="en-US" smtClean="0"/>
              <a:t>64</a:t>
            </a:fld>
            <a:endParaRPr lang="en-US"/>
          </a:p>
        </p:txBody>
      </p:sp>
    </p:spTree>
    <p:extLst>
      <p:ext uri="{BB962C8B-B14F-4D97-AF65-F5344CB8AC3E}">
        <p14:creationId xmlns:p14="http://schemas.microsoft.com/office/powerpoint/2010/main" val="13592528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class</a:t>
            </a:r>
            <a:r>
              <a:rPr lang="en-US" baseline="0" dirty="0"/>
              <a:t> today is the beginning of Pipeline Project 2. Our </a:t>
            </a:r>
            <a:r>
              <a:rPr lang="en-US" sz="1200" dirty="0"/>
              <a:t>goal is to open up Pre-Publication Independent Replication to the world.</a:t>
            </a:r>
            <a:r>
              <a:rPr lang="en-US" sz="1200" baseline="0" dirty="0"/>
              <a:t> </a:t>
            </a:r>
            <a:r>
              <a:rPr lang="en-US" sz="1200" dirty="0"/>
              <a:t>Any researcher will</a:t>
            </a:r>
            <a:r>
              <a:rPr lang="en-US" sz="1200" baseline="0" dirty="0"/>
              <a:t> be able to</a:t>
            </a:r>
            <a:r>
              <a:rPr lang="en-US" sz="1200" dirty="0"/>
              <a:t> nominate their unpublished finding for replication by independent teams at other institutions. Graduate and undergraduate methods classes around the world will adopt them and run replication studies.</a:t>
            </a:r>
            <a:r>
              <a:rPr lang="en-US" sz="1200" baseline="0" dirty="0"/>
              <a:t> The </a:t>
            </a:r>
            <a:r>
              <a:rPr lang="en-US" sz="1200" dirty="0"/>
              <a:t>final project report will include project coordinators, original authors, and instructors and students in participating classes as co-authors. </a:t>
            </a:r>
            <a:br>
              <a:rPr lang="en-US" sz="1200" dirty="0"/>
            </a:br>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65</a:t>
            </a:fld>
            <a:endParaRPr lang="en-US"/>
          </a:p>
        </p:txBody>
      </p:sp>
    </p:spTree>
    <p:extLst>
      <p:ext uri="{BB962C8B-B14F-4D97-AF65-F5344CB8AC3E}">
        <p14:creationId xmlns:p14="http://schemas.microsoft.com/office/powerpoint/2010/main" val="24298284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For</a:t>
            </a:r>
            <a:r>
              <a:rPr lang="en-US" sz="1200" b="0" baseline="0" dirty="0"/>
              <a:t> our c</a:t>
            </a:r>
            <a:r>
              <a:rPr lang="en-US" sz="1200" b="0" dirty="0"/>
              <a:t>ourse PPIR project, you will carry out a replication of an unpublished study from researchers who have nominated their own findings</a:t>
            </a:r>
            <a:r>
              <a:rPr lang="en-US" sz="1200" b="0" baseline="0" dirty="0"/>
              <a:t> for inclusion in the initiative. </a:t>
            </a:r>
            <a:r>
              <a:rPr lang="en-US" sz="1200" dirty="0"/>
              <a:t>Each team will present their replication results in our</a:t>
            </a:r>
            <a:r>
              <a:rPr lang="en-US" sz="1200" baseline="0" dirty="0"/>
              <a:t> final meeting, which will be scheduled once the replications are complete. </a:t>
            </a:r>
            <a:r>
              <a:rPr lang="en-US" sz="1200" dirty="0"/>
              <a:t>Further graduate and undergraduate methods courses at partner universities will likewise participate in the PPIR initiative, and we will all be co-authors together on the Pipeline Project 2.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66</a:t>
            </a:fld>
            <a:endParaRPr lang="en-US"/>
          </a:p>
        </p:txBody>
      </p:sp>
    </p:spTree>
    <p:extLst>
      <p:ext uri="{BB962C8B-B14F-4D97-AF65-F5344CB8AC3E}">
        <p14:creationId xmlns:p14="http://schemas.microsoft.com/office/powerpoint/2010/main" val="24301217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Some key take-</a:t>
            </a:r>
            <a:r>
              <a:rPr lang="en-US" sz="1200" b="0" dirty="0" err="1"/>
              <a:t>aways</a:t>
            </a:r>
            <a:r>
              <a:rPr lang="en-US" sz="1200" b="0" dirty="0"/>
              <a:t> from our lecture on the  replication revolution. Recent initiatives reveal that many findings from the published literature are difficult to replicate in other laboratories.</a:t>
            </a:r>
            <a:r>
              <a:rPr lang="en-US" sz="1200" b="0" baseline="0" dirty="0"/>
              <a:t> </a:t>
            </a:r>
            <a:r>
              <a:rPr lang="en-US" sz="1200" b="0" dirty="0"/>
              <a:t>Replications of published research can provoke controversy and make it unclear</a:t>
            </a:r>
            <a:r>
              <a:rPr lang="en-US" sz="1200" b="0" baseline="0" dirty="0"/>
              <a:t> what to conclude. </a:t>
            </a:r>
            <a:r>
              <a:rPr lang="en-US" sz="1200" b="0" dirty="0"/>
              <a:t>Pre-publication independent replication is a complementary approach that has </a:t>
            </a:r>
            <a:r>
              <a:rPr lang="en-US" sz="1200" b="0" u="none" dirty="0"/>
              <a:t>different</a:t>
            </a:r>
            <a:r>
              <a:rPr lang="en-US" sz="1200" b="0" dirty="0"/>
              <a:t> advantages and disadvantages, as you will experience</a:t>
            </a:r>
            <a:r>
              <a:rPr lang="en-US" sz="1200" b="0" baseline="0" dirty="0"/>
              <a:t> firsthand in the Pipeline Project 2. Thank you so much for coming, and see you next time! </a:t>
            </a:r>
            <a:endParaRPr lang="en-US" sz="1200" b="0" dirty="0"/>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67</a:t>
            </a:fld>
            <a:endParaRPr lang="en-US"/>
          </a:p>
        </p:txBody>
      </p:sp>
    </p:spTree>
    <p:extLst>
      <p:ext uri="{BB962C8B-B14F-4D97-AF65-F5344CB8AC3E}">
        <p14:creationId xmlns:p14="http://schemas.microsoft.com/office/powerpoint/2010/main" val="37227190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a:t>
            </a:r>
            <a:r>
              <a:rPr lang="en-US" baseline="0" dirty="0"/>
              <a:t>efore we do anything else please take 5 minutes or so to remember what you learned in our last session on The Replication Revolution. It doesn’t have to be what we taught you, but something that YOU learnt personally, what did YOU take out of the last class? We’re doing this because this is a GREAT RETURN ON INVESTMENT: we’re spending 5 minutes on this now so you don’t lose the last few hours we spent together. (</a:t>
            </a:r>
            <a:r>
              <a:rPr lang="en-US" i="1" baseline="0" dirty="0"/>
              <a:t>students quietly write down their take-</a:t>
            </a:r>
            <a:r>
              <a:rPr lang="en-US" i="1" baseline="0" dirty="0" err="1"/>
              <a:t>aways</a:t>
            </a:r>
            <a:r>
              <a:rPr lang="en-US" i="1" baseline="0" dirty="0"/>
              <a:t> from the previous lecture</a:t>
            </a:r>
            <a:r>
              <a:rPr lang="en-US" baseline="0" dirty="0"/>
              <a:t>). Ok, let’s share some take-</a:t>
            </a:r>
            <a:r>
              <a:rPr lang="en-US" baseline="0" dirty="0" err="1"/>
              <a:t>aways</a:t>
            </a:r>
            <a:r>
              <a:rPr lang="en-US" baseline="0" dirty="0"/>
              <a:t> (</a:t>
            </a:r>
            <a:r>
              <a:rPr lang="en-US" i="1" baseline="0" dirty="0"/>
              <a:t>students share what they took away from the previous session</a:t>
            </a:r>
            <a:r>
              <a:rPr lang="en-US" baseline="0" dirty="0"/>
              <a:t>).</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69</a:t>
            </a:fld>
            <a:endParaRPr lang="en-US"/>
          </a:p>
        </p:txBody>
      </p:sp>
    </p:spTree>
    <p:extLst>
      <p:ext uri="{BB962C8B-B14F-4D97-AF65-F5344CB8AC3E}">
        <p14:creationId xmlns:p14="http://schemas.microsoft.com/office/powerpoint/2010/main" val="1037044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Practically all research is conducted in the context of what you might call the "standard science" model. O</a:t>
            </a:r>
            <a:r>
              <a:rPr lang="en-US" sz="1200" dirty="0"/>
              <a:t>ne research team conducts a study that is typically underpowered and publishes a paper with limited number of authors.</a:t>
            </a:r>
            <a:r>
              <a:rPr lang="en-US" sz="1200" baseline="0" dirty="0"/>
              <a:t> </a:t>
            </a:r>
            <a:r>
              <a:rPr lang="en-US" sz="1200" dirty="0"/>
              <a:t>The default is private data, and data-sharing is rare.</a:t>
            </a:r>
            <a:r>
              <a:rPr lang="en-US" sz="1200" baseline="0" dirty="0"/>
              <a:t> This approach is </a:t>
            </a:r>
            <a:r>
              <a:rPr lang="en-US" sz="1200" dirty="0"/>
              <a:t>highly vulnerable to perverse incentive to publish in top journals, as we discussed in our opening lecture</a:t>
            </a:r>
            <a:r>
              <a:rPr lang="en-US" sz="1200" baseline="0" dirty="0"/>
              <a:t> on publication bias and questionable research practices.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7</a:t>
            </a:fld>
            <a:endParaRPr lang="en-US"/>
          </a:p>
        </p:txBody>
      </p:sp>
    </p:spTree>
    <p:extLst>
      <p:ext uri="{BB962C8B-B14F-4D97-AF65-F5344CB8AC3E}">
        <p14:creationId xmlns:p14="http://schemas.microsoft.com/office/powerpoint/2010/main" val="24697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An alternative approach is the crowdsourced science model, in which many</a:t>
            </a:r>
            <a:r>
              <a:rPr lang="en-US" sz="1200" b="0" baseline="0" dirty="0"/>
              <a:t> </a:t>
            </a:r>
            <a:r>
              <a:rPr lang="en-US" sz="1200" dirty="0"/>
              <a:t>labs combine resources for one huge investigation with numerous authors.</a:t>
            </a:r>
            <a:r>
              <a:rPr lang="en-US" sz="1200" baseline="0" dirty="0"/>
              <a:t> The </a:t>
            </a:r>
            <a:r>
              <a:rPr lang="en-US" sz="1200" dirty="0"/>
              <a:t>data is publicly posted on the internet for further re-analyses,</a:t>
            </a:r>
            <a:r>
              <a:rPr lang="en-US" sz="1200" baseline="0" dirty="0"/>
              <a:t> which </a:t>
            </a:r>
            <a:r>
              <a:rPr lang="en-US" sz="1200" dirty="0"/>
              <a:t>facilitates transparency and reproducibility.</a:t>
            </a:r>
            <a:r>
              <a:rPr lang="en-US" sz="1200" baseline="0" dirty="0"/>
              <a:t> Like most things in life, the crowdsourcing approach comes with </a:t>
            </a:r>
            <a:r>
              <a:rPr lang="en-US" sz="1200" dirty="0"/>
              <a:t>its own shortcomings, which we will</a:t>
            </a:r>
            <a:r>
              <a:rPr lang="en-US" sz="1200" baseline="0" dirty="0"/>
              <a:t> discuss in greater depth shortly. Many</a:t>
            </a:r>
            <a:r>
              <a:rPr lang="en-US" dirty="0"/>
              <a:t> crowdsourced</a:t>
            </a:r>
            <a:r>
              <a:rPr lang="en-US" baseline="0" dirty="0"/>
              <a:t> projects are run through Brian </a:t>
            </a:r>
            <a:r>
              <a:rPr lang="en-US" baseline="0" dirty="0" err="1"/>
              <a:t>Nosek’s</a:t>
            </a:r>
            <a:r>
              <a:rPr lang="en-US" baseline="0" dirty="0"/>
              <a:t> Center for Open Science at the University of Virginia. </a:t>
            </a:r>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8</a:t>
            </a:fld>
            <a:endParaRPr lang="en-US"/>
          </a:p>
        </p:txBody>
      </p:sp>
    </p:spTree>
    <p:extLst>
      <p:ext uri="{BB962C8B-B14F-4D97-AF65-F5344CB8AC3E}">
        <p14:creationId xmlns:p14="http://schemas.microsoft.com/office/powerpoint/2010/main" val="3427588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dirty="0"/>
              <a:t>In crowdsourced replication projects</a:t>
            </a:r>
            <a:r>
              <a:rPr lang="en-US" sz="1200" b="0" dirty="0"/>
              <a:t>,</a:t>
            </a:r>
            <a:r>
              <a:rPr lang="en-US" sz="1200" b="0" baseline="0" dirty="0"/>
              <a:t> n</a:t>
            </a:r>
            <a:r>
              <a:rPr lang="en-US" sz="1200" b="0" dirty="0"/>
              <a:t>umerous laboratories attempt to replicate findings.</a:t>
            </a:r>
            <a:r>
              <a:rPr lang="en-US" sz="1200" b="0" baseline="0" dirty="0"/>
              <a:t> A small team of p</a:t>
            </a:r>
            <a:r>
              <a:rPr lang="en-US" sz="1200" b="0" dirty="0"/>
              <a:t>roject coordinators handles the logistics. So</a:t>
            </a:r>
            <a:r>
              <a:rPr lang="en-US" sz="1200" b="0" baseline="0" dirty="0"/>
              <a:t> far we have seen two basic types of crowdsourced replication initiatives. The first type is the “Many Labs” </a:t>
            </a:r>
            <a:r>
              <a:rPr lang="en-US" sz="2400" dirty="0"/>
              <a:t>approach, in</a:t>
            </a:r>
            <a:r>
              <a:rPr lang="en-US" sz="2400" baseline="0" dirty="0"/>
              <a:t> which a</a:t>
            </a:r>
            <a:r>
              <a:rPr lang="en-US" sz="2400" dirty="0"/>
              <a:t> small set of original studies is replicated across numerous laboratories. </a:t>
            </a:r>
            <a:r>
              <a:rPr lang="en-US" sz="2400" baseline="0" dirty="0"/>
              <a:t>The combined sample sizes across laboratories can be huge, which radically increases statistical power and should theoretically reduce both false positive and false negative errors. The Many Labs approach can tell us a lot about how robust the original finding is. </a:t>
            </a:r>
            <a:r>
              <a:rPr lang="en-US" sz="2400" dirty="0"/>
              <a:t>The second type is the “Reproducibility</a:t>
            </a:r>
            <a:r>
              <a:rPr lang="en-US" sz="2400" baseline="0" dirty="0"/>
              <a:t> Project” approach, in which </a:t>
            </a:r>
            <a:r>
              <a:rPr lang="en-US" sz="2400" dirty="0"/>
              <a:t>each original effect is replicated by a single independent laboratory. This tells us a lot less about whether each individual finding is true, but gives us some</a:t>
            </a:r>
            <a:r>
              <a:rPr lang="en-US" sz="2400" baseline="0" dirty="0"/>
              <a:t> information about the overall reproducibility of a scientific field or subfield. </a:t>
            </a:r>
            <a:endParaRPr lang="en-US" sz="2400" dirty="0"/>
          </a:p>
          <a:p>
            <a:endParaRPr lang="en-US" sz="2400" dirty="0"/>
          </a:p>
          <a:p>
            <a:endParaRPr lang="en-US" sz="1200" b="0" dirty="0"/>
          </a:p>
          <a:p>
            <a:endParaRPr lang="en-US" sz="1200" dirty="0"/>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9</a:t>
            </a:fld>
            <a:endParaRPr lang="en-US"/>
          </a:p>
        </p:txBody>
      </p:sp>
    </p:spTree>
    <p:extLst>
      <p:ext uri="{BB962C8B-B14F-4D97-AF65-F5344CB8AC3E}">
        <p14:creationId xmlns:p14="http://schemas.microsoft.com/office/powerpoint/2010/main" val="2301257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E967C2C-D5A4-40A0-BB74-5049C16D4E52}"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FB487-34C6-47B1-8AB7-37AB63C15C55}" type="slidenum">
              <a:rPr lang="en-US" smtClean="0"/>
              <a:t>‹Nr.›</a:t>
            </a:fld>
            <a:endParaRPr lang="en-US"/>
          </a:p>
        </p:txBody>
      </p:sp>
    </p:spTree>
    <p:extLst>
      <p:ext uri="{BB962C8B-B14F-4D97-AF65-F5344CB8AC3E}">
        <p14:creationId xmlns:p14="http://schemas.microsoft.com/office/powerpoint/2010/main" val="4252493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967C2C-D5A4-40A0-BB74-5049C16D4E52}"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FB487-34C6-47B1-8AB7-37AB63C15C55}" type="slidenum">
              <a:rPr lang="en-US" smtClean="0"/>
              <a:t>‹Nr.›</a:t>
            </a:fld>
            <a:endParaRPr lang="en-US"/>
          </a:p>
        </p:txBody>
      </p:sp>
    </p:spTree>
    <p:extLst>
      <p:ext uri="{BB962C8B-B14F-4D97-AF65-F5344CB8AC3E}">
        <p14:creationId xmlns:p14="http://schemas.microsoft.com/office/powerpoint/2010/main" val="2387648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967C2C-D5A4-40A0-BB74-5049C16D4E52}"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FB487-34C6-47B1-8AB7-37AB63C15C55}" type="slidenum">
              <a:rPr lang="en-US" smtClean="0"/>
              <a:t>‹Nr.›</a:t>
            </a:fld>
            <a:endParaRPr lang="en-US"/>
          </a:p>
        </p:txBody>
      </p:sp>
    </p:spTree>
    <p:extLst>
      <p:ext uri="{BB962C8B-B14F-4D97-AF65-F5344CB8AC3E}">
        <p14:creationId xmlns:p14="http://schemas.microsoft.com/office/powerpoint/2010/main" val="3706776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967C2C-D5A4-40A0-BB74-5049C16D4E52}"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FB487-34C6-47B1-8AB7-37AB63C15C55}" type="slidenum">
              <a:rPr lang="en-US" smtClean="0"/>
              <a:t>‹Nr.›</a:t>
            </a:fld>
            <a:endParaRPr lang="en-US"/>
          </a:p>
        </p:txBody>
      </p:sp>
    </p:spTree>
    <p:extLst>
      <p:ext uri="{BB962C8B-B14F-4D97-AF65-F5344CB8AC3E}">
        <p14:creationId xmlns:p14="http://schemas.microsoft.com/office/powerpoint/2010/main" val="355676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967C2C-D5A4-40A0-BB74-5049C16D4E52}"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FB487-34C6-47B1-8AB7-37AB63C15C55}" type="slidenum">
              <a:rPr lang="en-US" smtClean="0"/>
              <a:t>‹Nr.›</a:t>
            </a:fld>
            <a:endParaRPr lang="en-US"/>
          </a:p>
        </p:txBody>
      </p:sp>
    </p:spTree>
    <p:extLst>
      <p:ext uri="{BB962C8B-B14F-4D97-AF65-F5344CB8AC3E}">
        <p14:creationId xmlns:p14="http://schemas.microsoft.com/office/powerpoint/2010/main" val="2769780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967C2C-D5A4-40A0-BB74-5049C16D4E52}"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FB487-34C6-47B1-8AB7-37AB63C15C55}" type="slidenum">
              <a:rPr lang="en-US" smtClean="0"/>
              <a:t>‹Nr.›</a:t>
            </a:fld>
            <a:endParaRPr lang="en-US"/>
          </a:p>
        </p:txBody>
      </p:sp>
    </p:spTree>
    <p:extLst>
      <p:ext uri="{BB962C8B-B14F-4D97-AF65-F5344CB8AC3E}">
        <p14:creationId xmlns:p14="http://schemas.microsoft.com/office/powerpoint/2010/main" val="4182858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967C2C-D5A4-40A0-BB74-5049C16D4E52}" type="datetimeFigureOut">
              <a:rPr lang="en-US" smtClean="0"/>
              <a:t>3/30/2022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8FB487-34C6-47B1-8AB7-37AB63C15C55}" type="slidenum">
              <a:rPr lang="en-US" smtClean="0"/>
              <a:t>‹Nr.›</a:t>
            </a:fld>
            <a:endParaRPr lang="en-US"/>
          </a:p>
        </p:txBody>
      </p:sp>
    </p:spTree>
    <p:extLst>
      <p:ext uri="{BB962C8B-B14F-4D97-AF65-F5344CB8AC3E}">
        <p14:creationId xmlns:p14="http://schemas.microsoft.com/office/powerpoint/2010/main" val="3469597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967C2C-D5A4-40A0-BB74-5049C16D4E52}" type="datetimeFigureOut">
              <a:rPr lang="en-US" smtClean="0"/>
              <a:t>3/30/2022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FB487-34C6-47B1-8AB7-37AB63C15C55}" type="slidenum">
              <a:rPr lang="en-US" smtClean="0"/>
              <a:t>‹Nr.›</a:t>
            </a:fld>
            <a:endParaRPr lang="en-US"/>
          </a:p>
        </p:txBody>
      </p:sp>
    </p:spTree>
    <p:extLst>
      <p:ext uri="{BB962C8B-B14F-4D97-AF65-F5344CB8AC3E}">
        <p14:creationId xmlns:p14="http://schemas.microsoft.com/office/powerpoint/2010/main" val="1479447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967C2C-D5A4-40A0-BB74-5049C16D4E52}" type="datetimeFigureOut">
              <a:rPr lang="en-US" smtClean="0"/>
              <a:t>3/30/2022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FB487-34C6-47B1-8AB7-37AB63C15C55}" type="slidenum">
              <a:rPr lang="en-US" smtClean="0"/>
              <a:t>‹Nr.›</a:t>
            </a:fld>
            <a:endParaRPr lang="en-US"/>
          </a:p>
        </p:txBody>
      </p:sp>
    </p:spTree>
    <p:extLst>
      <p:ext uri="{BB962C8B-B14F-4D97-AF65-F5344CB8AC3E}">
        <p14:creationId xmlns:p14="http://schemas.microsoft.com/office/powerpoint/2010/main" val="4116763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967C2C-D5A4-40A0-BB74-5049C16D4E52}"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FB487-34C6-47B1-8AB7-37AB63C15C55}" type="slidenum">
              <a:rPr lang="en-US" smtClean="0"/>
              <a:t>‹Nr.›</a:t>
            </a:fld>
            <a:endParaRPr lang="en-US"/>
          </a:p>
        </p:txBody>
      </p:sp>
    </p:spTree>
    <p:extLst>
      <p:ext uri="{BB962C8B-B14F-4D97-AF65-F5344CB8AC3E}">
        <p14:creationId xmlns:p14="http://schemas.microsoft.com/office/powerpoint/2010/main" val="3804719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967C2C-D5A4-40A0-BB74-5049C16D4E52}"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FB487-34C6-47B1-8AB7-37AB63C15C55}" type="slidenum">
              <a:rPr lang="en-US" smtClean="0"/>
              <a:t>‹Nr.›</a:t>
            </a:fld>
            <a:endParaRPr lang="en-US"/>
          </a:p>
        </p:txBody>
      </p:sp>
    </p:spTree>
    <p:extLst>
      <p:ext uri="{BB962C8B-B14F-4D97-AF65-F5344CB8AC3E}">
        <p14:creationId xmlns:p14="http://schemas.microsoft.com/office/powerpoint/2010/main" val="1911777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67C2C-D5A4-40A0-BB74-5049C16D4E52}" type="datetimeFigureOut">
              <a:rPr lang="en-US" smtClean="0"/>
              <a:t>3/30/2022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FB487-34C6-47B1-8AB7-37AB63C15C55}" type="slidenum">
              <a:rPr lang="en-US" smtClean="0"/>
              <a:t>‹Nr.›</a:t>
            </a:fld>
            <a:endParaRPr lang="en-US"/>
          </a:p>
        </p:txBody>
      </p:sp>
    </p:spTree>
    <p:extLst>
      <p:ext uri="{BB962C8B-B14F-4D97-AF65-F5344CB8AC3E}">
        <p14:creationId xmlns:p14="http://schemas.microsoft.com/office/powerpoint/2010/main" val="434039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s://osf.io/v2r7a/"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0175"/>
            <a:ext cx="7772400" cy="1470025"/>
          </a:xfrm>
        </p:spPr>
        <p:txBody>
          <a:bodyPr>
            <a:normAutofit/>
          </a:bodyPr>
          <a:lstStyle/>
          <a:p>
            <a:r>
              <a:rPr lang="en-US" sz="3800" b="1" dirty="0"/>
              <a:t>The Replication Revolution</a:t>
            </a:r>
          </a:p>
        </p:txBody>
      </p:sp>
      <p:pic>
        <p:nvPicPr>
          <p:cNvPr id="1028" name="Picture 4" descr="C:\Users\Eric Uhlmann\Desktop\care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714746"/>
            <a:ext cx="4809241" cy="3009654"/>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p:cNvSpPr>
            <a:spLocks noGrp="1"/>
          </p:cNvSpPr>
          <p:nvPr>
            <p:ph type="subTitle" idx="1"/>
          </p:nvPr>
        </p:nvSpPr>
        <p:spPr>
          <a:xfrm>
            <a:off x="1371600" y="5029200"/>
            <a:ext cx="6400800" cy="1752600"/>
          </a:xfrm>
        </p:spPr>
        <p:txBody>
          <a:bodyPr>
            <a:normAutofit/>
          </a:bodyPr>
          <a:lstStyle/>
          <a:p>
            <a:r>
              <a:rPr lang="en-US" sz="2800" b="1" dirty="0">
                <a:solidFill>
                  <a:schemeClr val="tx1"/>
                </a:solidFill>
              </a:rPr>
              <a:t>Martin </a:t>
            </a:r>
            <a:r>
              <a:rPr lang="en-US" sz="2800" b="1" dirty="0" err="1">
                <a:solidFill>
                  <a:schemeClr val="tx1"/>
                </a:solidFill>
              </a:rPr>
              <a:t>Schweinsberg</a:t>
            </a:r>
            <a:r>
              <a:rPr lang="en-US" sz="2800" b="1" dirty="0">
                <a:solidFill>
                  <a:schemeClr val="tx1"/>
                </a:solidFill>
              </a:rPr>
              <a:t>, </a:t>
            </a:r>
          </a:p>
          <a:p>
            <a:r>
              <a:rPr lang="en-US" sz="2800" b="1" dirty="0">
                <a:solidFill>
                  <a:schemeClr val="tx1"/>
                </a:solidFill>
              </a:rPr>
              <a:t>Neil Bearden, &amp; Eric Luis </a:t>
            </a:r>
            <a:r>
              <a:rPr lang="en-US" sz="2800" b="1" dirty="0" err="1">
                <a:solidFill>
                  <a:schemeClr val="tx1"/>
                </a:solidFill>
              </a:rPr>
              <a:t>Uhlmann</a:t>
            </a:r>
            <a:endParaRPr lang="en-US" sz="2800" b="1" dirty="0">
              <a:solidFill>
                <a:schemeClr val="tx1"/>
              </a:solidFill>
            </a:endParaRPr>
          </a:p>
          <a:p>
            <a:r>
              <a:rPr lang="en-US" sz="2800" b="1" dirty="0">
                <a:solidFill>
                  <a:schemeClr val="tx1"/>
                </a:solidFill>
              </a:rPr>
              <a:t>INSEAD</a:t>
            </a:r>
          </a:p>
        </p:txBody>
      </p:sp>
    </p:spTree>
    <p:extLst>
      <p:ext uri="{BB962C8B-B14F-4D97-AF65-F5344CB8AC3E}">
        <p14:creationId xmlns:p14="http://schemas.microsoft.com/office/powerpoint/2010/main" val="3427747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Studies Fail to Replicate for Many Reasons</a:t>
            </a:r>
          </a:p>
        </p:txBody>
      </p:sp>
      <p:sp>
        <p:nvSpPr>
          <p:cNvPr id="3" name="Content Placeholder 2"/>
          <p:cNvSpPr>
            <a:spLocks noGrp="1"/>
          </p:cNvSpPr>
          <p:nvPr>
            <p:ph idx="1"/>
          </p:nvPr>
        </p:nvSpPr>
        <p:spPr>
          <a:xfrm>
            <a:off x="457200" y="1722437"/>
            <a:ext cx="8229600" cy="4525963"/>
          </a:xfrm>
        </p:spPr>
        <p:txBody>
          <a:bodyPr>
            <a:normAutofit fontScale="92500"/>
          </a:bodyPr>
          <a:lstStyle/>
          <a:p>
            <a:r>
              <a:rPr lang="en-US" sz="2400" dirty="0"/>
              <a:t>Human populations highly heterogeneous</a:t>
            </a:r>
          </a:p>
          <a:p>
            <a:pPr lvl="1"/>
            <a:r>
              <a:rPr lang="en-US" sz="2400" dirty="0"/>
              <a:t>Cultural and sub-cultural differences in social phenomena</a:t>
            </a:r>
          </a:p>
          <a:p>
            <a:pPr lvl="1"/>
            <a:r>
              <a:rPr lang="en-US" sz="2400" dirty="0"/>
              <a:t>Materials carefully pre-tested in the original population may be less suited to replication sample</a:t>
            </a:r>
          </a:p>
          <a:p>
            <a:endParaRPr lang="en-US" sz="2400" i="1" dirty="0"/>
          </a:p>
          <a:p>
            <a:r>
              <a:rPr lang="en-US" sz="2400" dirty="0"/>
              <a:t>Small samples are noisy and </a:t>
            </a:r>
            <a:r>
              <a:rPr lang="en-US" sz="2400" i="1" dirty="0"/>
              <a:t>p</a:t>
            </a:r>
            <a:r>
              <a:rPr lang="en-US" sz="2400" dirty="0"/>
              <a:t> &lt; .05 is a low evidentiary threshold</a:t>
            </a:r>
          </a:p>
          <a:p>
            <a:endParaRPr lang="en-US" sz="2400" dirty="0"/>
          </a:p>
          <a:p>
            <a:r>
              <a:rPr lang="en-US" sz="2400" dirty="0"/>
              <a:t>Expecting a significant effect in Population A to replicate in Populations B, C, D, E, F may be expecting something experimental research cannot deliver </a:t>
            </a:r>
          </a:p>
          <a:p>
            <a:pPr lvl="1"/>
            <a:r>
              <a:rPr lang="en-US" sz="2400" dirty="0"/>
              <a:t>Failed replications do not mean original authors used QRPs</a:t>
            </a:r>
          </a:p>
        </p:txBody>
      </p:sp>
    </p:spTree>
    <p:extLst>
      <p:ext uri="{BB962C8B-B14F-4D97-AF65-F5344CB8AC3E}">
        <p14:creationId xmlns:p14="http://schemas.microsoft.com/office/powerpoint/2010/main" val="95143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2800" b="1" dirty="0" err="1">
                <a:solidFill>
                  <a:srgbClr val="FF0000"/>
                </a:solidFill>
              </a:rPr>
              <a:t>ManyLabs</a:t>
            </a:r>
            <a:r>
              <a:rPr lang="en-US" sz="2800" b="1" dirty="0">
                <a:solidFill>
                  <a:srgbClr val="FF0000"/>
                </a:solidFill>
              </a:rPr>
              <a:t> 1 Results (Klein et al., 2013)</a:t>
            </a:r>
          </a:p>
        </p:txBody>
      </p:sp>
      <p:sp>
        <p:nvSpPr>
          <p:cNvPr id="4" name="TextBox 3"/>
          <p:cNvSpPr txBox="1"/>
          <p:nvPr/>
        </p:nvSpPr>
        <p:spPr>
          <a:xfrm>
            <a:off x="0" y="5867400"/>
            <a:ext cx="9144000" cy="461665"/>
          </a:xfrm>
          <a:prstGeom prst="rect">
            <a:avLst/>
          </a:prstGeom>
          <a:noFill/>
        </p:spPr>
        <p:txBody>
          <a:bodyPr wrap="square" rtlCol="0">
            <a:spAutoFit/>
          </a:bodyPr>
          <a:lstStyle/>
          <a:p>
            <a:pPr marL="0" lvl="1" algn="ctr"/>
            <a:r>
              <a:rPr lang="en-US" sz="2400" b="1" dirty="0"/>
              <a:t>13 published papers replicated across 36 laboratories</a:t>
            </a:r>
          </a:p>
        </p:txBody>
      </p:sp>
    </p:spTree>
    <p:extLst>
      <p:ext uri="{BB962C8B-B14F-4D97-AF65-F5344CB8AC3E}">
        <p14:creationId xmlns:p14="http://schemas.microsoft.com/office/powerpoint/2010/main" val="2285148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2800" b="1" dirty="0" err="1"/>
              <a:t>ManyLabs</a:t>
            </a:r>
            <a:r>
              <a:rPr lang="en-US" sz="2800" b="1" dirty="0"/>
              <a:t> 1 Results (Klein et al., 2013)</a:t>
            </a:r>
          </a:p>
        </p:txBody>
      </p:sp>
      <p:pic>
        <p:nvPicPr>
          <p:cNvPr id="1026" name="Picture 2" descr="E:\0.Master Class\manylabsresul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14400"/>
            <a:ext cx="7315200" cy="52564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5939135"/>
            <a:ext cx="9144000" cy="461665"/>
          </a:xfrm>
          <a:prstGeom prst="rect">
            <a:avLst/>
          </a:prstGeom>
          <a:noFill/>
        </p:spPr>
        <p:txBody>
          <a:bodyPr wrap="square" rtlCol="0">
            <a:spAutoFit/>
          </a:bodyPr>
          <a:lstStyle/>
          <a:p>
            <a:pPr marL="0" lvl="1" algn="ctr"/>
            <a:r>
              <a:rPr lang="en-US" sz="2400" b="1" dirty="0"/>
              <a:t>13 published papers replicated across 36 laboratories</a:t>
            </a:r>
          </a:p>
        </p:txBody>
      </p:sp>
    </p:spTree>
    <p:extLst>
      <p:ext uri="{BB962C8B-B14F-4D97-AF65-F5344CB8AC3E}">
        <p14:creationId xmlns:p14="http://schemas.microsoft.com/office/powerpoint/2010/main" val="4272299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b="1" dirty="0" err="1">
                <a:solidFill>
                  <a:srgbClr val="FF0000"/>
                </a:solidFill>
              </a:rPr>
              <a:t>ManyLabs</a:t>
            </a:r>
            <a:r>
              <a:rPr lang="en-US" sz="2800" b="1" dirty="0">
                <a:solidFill>
                  <a:srgbClr val="FF0000"/>
                </a:solidFill>
              </a:rPr>
              <a:t> 3 Results (</a:t>
            </a:r>
            <a:r>
              <a:rPr lang="en-US" sz="2800" b="1" dirty="0" err="1">
                <a:solidFill>
                  <a:srgbClr val="FF0000"/>
                </a:solidFill>
              </a:rPr>
              <a:t>Ebersole</a:t>
            </a:r>
            <a:r>
              <a:rPr lang="en-US" sz="2800" b="1" dirty="0">
                <a:solidFill>
                  <a:srgbClr val="FF0000"/>
                </a:solidFill>
              </a:rPr>
              <a:t> et al., 2013)</a:t>
            </a:r>
            <a:endParaRPr lang="en-US" sz="2800" dirty="0">
              <a:solidFill>
                <a:srgbClr val="FF0000"/>
              </a:solidFill>
            </a:endParaRPr>
          </a:p>
        </p:txBody>
      </p:sp>
      <p:sp>
        <p:nvSpPr>
          <p:cNvPr id="4" name="TextBox 3"/>
          <p:cNvSpPr txBox="1"/>
          <p:nvPr/>
        </p:nvSpPr>
        <p:spPr>
          <a:xfrm>
            <a:off x="0" y="5867400"/>
            <a:ext cx="9144000" cy="461665"/>
          </a:xfrm>
          <a:prstGeom prst="rect">
            <a:avLst/>
          </a:prstGeom>
          <a:noFill/>
        </p:spPr>
        <p:txBody>
          <a:bodyPr wrap="square" rtlCol="0">
            <a:spAutoFit/>
          </a:bodyPr>
          <a:lstStyle/>
          <a:p>
            <a:pPr marL="0" lvl="1" algn="ctr"/>
            <a:r>
              <a:rPr lang="en-US" sz="2400" b="1" dirty="0"/>
              <a:t>10 published papers replicated across 20 laboratories</a:t>
            </a:r>
            <a:endParaRPr lang="en-US" sz="2400" dirty="0"/>
          </a:p>
        </p:txBody>
      </p:sp>
    </p:spTree>
    <p:extLst>
      <p:ext uri="{BB962C8B-B14F-4D97-AF65-F5344CB8AC3E}">
        <p14:creationId xmlns:p14="http://schemas.microsoft.com/office/powerpoint/2010/main" val="1970090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b="1" dirty="0" err="1"/>
              <a:t>ManyLabs</a:t>
            </a:r>
            <a:r>
              <a:rPr lang="en-US" sz="2800" b="1" dirty="0"/>
              <a:t> 3 Results (</a:t>
            </a:r>
            <a:r>
              <a:rPr lang="en-US" sz="2800" b="1" dirty="0" err="1"/>
              <a:t>Ebersole</a:t>
            </a:r>
            <a:r>
              <a:rPr lang="en-US" sz="2800" b="1" dirty="0"/>
              <a:t> et al., 2013)</a:t>
            </a:r>
            <a:endParaRPr lang="en-US" sz="2800" dirty="0"/>
          </a:p>
        </p:txBody>
      </p:sp>
      <p:sp>
        <p:nvSpPr>
          <p:cNvPr id="4" name="TextBox 3"/>
          <p:cNvSpPr txBox="1"/>
          <p:nvPr/>
        </p:nvSpPr>
        <p:spPr>
          <a:xfrm>
            <a:off x="0" y="5867400"/>
            <a:ext cx="9144000" cy="461665"/>
          </a:xfrm>
          <a:prstGeom prst="rect">
            <a:avLst/>
          </a:prstGeom>
          <a:noFill/>
        </p:spPr>
        <p:txBody>
          <a:bodyPr wrap="square" rtlCol="0">
            <a:spAutoFit/>
          </a:bodyPr>
          <a:lstStyle/>
          <a:p>
            <a:pPr marL="0" lvl="1" algn="ctr"/>
            <a:r>
              <a:rPr lang="en-US" sz="2400" b="1" dirty="0"/>
              <a:t>10 published papers replicated across 20 laboratories</a:t>
            </a:r>
            <a:endParaRPr lang="en-US" sz="2400" dirty="0"/>
          </a:p>
        </p:txBody>
      </p:sp>
      <p:pic>
        <p:nvPicPr>
          <p:cNvPr id="2050" name="Picture 2" descr="C:\Users\Eric Uhlmann\Desktop\B_rPj2HU0AAQq8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143000"/>
            <a:ext cx="4343400" cy="4611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632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Registered Replication Reports</a:t>
            </a:r>
          </a:p>
        </p:txBody>
      </p:sp>
      <p:sp>
        <p:nvSpPr>
          <p:cNvPr id="3" name="Content Placeholder 2"/>
          <p:cNvSpPr>
            <a:spLocks noGrp="1"/>
          </p:cNvSpPr>
          <p:nvPr>
            <p:ph idx="1"/>
          </p:nvPr>
        </p:nvSpPr>
        <p:spPr>
          <a:xfrm>
            <a:off x="457200" y="1752600"/>
            <a:ext cx="8229600" cy="4525963"/>
          </a:xfrm>
        </p:spPr>
        <p:txBody>
          <a:bodyPr/>
          <a:lstStyle/>
          <a:p>
            <a:r>
              <a:rPr lang="en-US" sz="2400" dirty="0"/>
              <a:t>Initiative at Perspectives on Psychological Science</a:t>
            </a:r>
          </a:p>
          <a:p>
            <a:endParaRPr lang="en-US" sz="2400" dirty="0"/>
          </a:p>
          <a:p>
            <a:r>
              <a:rPr lang="en-US" sz="2400" dirty="0"/>
              <a:t>Numerous independent laboratories attempt to replicate a single published study of high interest to the field</a:t>
            </a:r>
          </a:p>
          <a:p>
            <a:endParaRPr lang="en-US" sz="2400" dirty="0"/>
          </a:p>
          <a:p>
            <a:r>
              <a:rPr lang="en-US" sz="2400" dirty="0"/>
              <a:t>Published as a special Replication Report in the journal</a:t>
            </a:r>
          </a:p>
          <a:p>
            <a:endParaRPr lang="en-US" dirty="0"/>
          </a:p>
        </p:txBody>
      </p:sp>
    </p:spTree>
    <p:extLst>
      <p:ext uri="{BB962C8B-B14F-4D97-AF65-F5344CB8AC3E}">
        <p14:creationId xmlns:p14="http://schemas.microsoft.com/office/powerpoint/2010/main" val="1682846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RRR: verbal overshadowing</a:t>
            </a:r>
          </a:p>
        </p:txBody>
      </p:sp>
      <p:sp>
        <p:nvSpPr>
          <p:cNvPr id="3" name="Content Placeholder 2"/>
          <p:cNvSpPr>
            <a:spLocks noGrp="1"/>
          </p:cNvSpPr>
          <p:nvPr>
            <p:ph idx="1"/>
          </p:nvPr>
        </p:nvSpPr>
        <p:spPr/>
        <p:txBody>
          <a:bodyPr>
            <a:normAutofit/>
          </a:bodyPr>
          <a:lstStyle/>
          <a:p>
            <a:r>
              <a:rPr lang="en-US" sz="2400" dirty="0"/>
              <a:t>Original study found that verbally describing stimuli impairs subsequent recognition of the stimuli (Schooler &amp; </a:t>
            </a:r>
            <a:r>
              <a:rPr lang="en-US" sz="2400" dirty="0" err="1"/>
              <a:t>Engstler</a:t>
            </a:r>
            <a:r>
              <a:rPr lang="en-US" sz="2400" dirty="0"/>
              <a:t>-Schooler, 1990 )</a:t>
            </a:r>
          </a:p>
          <a:p>
            <a:endParaRPr lang="en-US" sz="2400" dirty="0"/>
          </a:p>
          <a:p>
            <a:r>
              <a:rPr lang="en-US" sz="2400" dirty="0"/>
              <a:t>Cited over 700 times</a:t>
            </a:r>
          </a:p>
          <a:p>
            <a:endParaRPr lang="en-US" sz="2400" dirty="0"/>
          </a:p>
          <a:p>
            <a:r>
              <a:rPr lang="en-US" sz="2400" dirty="0"/>
              <a:t>Attempted replication across over 20 laboratories (</a:t>
            </a:r>
            <a:r>
              <a:rPr lang="en-US" sz="2400" dirty="0" err="1"/>
              <a:t>Alogna</a:t>
            </a:r>
            <a:r>
              <a:rPr lang="en-US" sz="2400" dirty="0"/>
              <a:t> et al., 2014)</a:t>
            </a:r>
          </a:p>
        </p:txBody>
      </p:sp>
    </p:spTree>
    <p:extLst>
      <p:ext uri="{BB962C8B-B14F-4D97-AF65-F5344CB8AC3E}">
        <p14:creationId xmlns:p14="http://schemas.microsoft.com/office/powerpoint/2010/main" val="126660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Eric Uhlmann\Desktop\sXJt1r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8763000" cy="383381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76200"/>
            <a:ext cx="8229600" cy="1143000"/>
          </a:xfrm>
        </p:spPr>
        <p:txBody>
          <a:bodyPr>
            <a:normAutofit/>
          </a:bodyPr>
          <a:lstStyle/>
          <a:p>
            <a:r>
              <a:rPr lang="en-US" sz="2800" b="1" dirty="0"/>
              <a:t>RRR results: Verbal overshadowing</a:t>
            </a:r>
          </a:p>
        </p:txBody>
      </p:sp>
      <p:sp>
        <p:nvSpPr>
          <p:cNvPr id="6" name="Title 3"/>
          <p:cNvSpPr txBox="1">
            <a:spLocks/>
          </p:cNvSpPr>
          <p:nvPr/>
        </p:nvSpPr>
        <p:spPr>
          <a:xfrm>
            <a:off x="457200" y="5257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t>Statistically significant effect!</a:t>
            </a:r>
          </a:p>
          <a:p>
            <a:r>
              <a:rPr lang="en-US" sz="2400" b="1" dirty="0"/>
              <a:t>But much smaller effect size than in original paper</a:t>
            </a:r>
          </a:p>
        </p:txBody>
      </p:sp>
    </p:spTree>
    <p:extLst>
      <p:ext uri="{BB962C8B-B14F-4D97-AF65-F5344CB8AC3E}">
        <p14:creationId xmlns:p14="http://schemas.microsoft.com/office/powerpoint/2010/main" val="3593603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RRR: language and intentionality</a:t>
            </a:r>
          </a:p>
        </p:txBody>
      </p:sp>
      <p:sp>
        <p:nvSpPr>
          <p:cNvPr id="3" name="Content Placeholder 2"/>
          <p:cNvSpPr>
            <a:spLocks noGrp="1"/>
          </p:cNvSpPr>
          <p:nvPr>
            <p:ph idx="1"/>
          </p:nvPr>
        </p:nvSpPr>
        <p:spPr>
          <a:xfrm>
            <a:off x="457200" y="1676400"/>
            <a:ext cx="8229600" cy="4525963"/>
          </a:xfrm>
        </p:spPr>
        <p:txBody>
          <a:bodyPr>
            <a:normAutofit/>
          </a:bodyPr>
          <a:lstStyle/>
          <a:p>
            <a:r>
              <a:rPr lang="en-US" sz="2400" dirty="0"/>
              <a:t>Actions described using imperfective aspect (i.e., what a person </a:t>
            </a:r>
            <a:r>
              <a:rPr lang="en-US" sz="2400" i="1" dirty="0"/>
              <a:t>was doing</a:t>
            </a:r>
            <a:r>
              <a:rPr lang="en-US" sz="2400" dirty="0"/>
              <a:t>) seen as more intentional than when perfective aspect is used (i.e., what a person </a:t>
            </a:r>
            <a:r>
              <a:rPr lang="en-US" sz="2400" i="1" dirty="0"/>
              <a:t>did</a:t>
            </a:r>
            <a:r>
              <a:rPr lang="en-US" sz="2400" dirty="0"/>
              <a:t>) (Hart &amp; </a:t>
            </a:r>
            <a:r>
              <a:rPr lang="en-US" sz="2400" dirty="0" err="1"/>
              <a:t>Albarracín</a:t>
            </a:r>
            <a:r>
              <a:rPr lang="en-US" sz="2400" dirty="0"/>
              <a:t>, 2011)</a:t>
            </a:r>
          </a:p>
          <a:p>
            <a:endParaRPr lang="en-US" sz="2400" dirty="0"/>
          </a:p>
          <a:p>
            <a:r>
              <a:rPr lang="en-US" sz="2400" dirty="0"/>
              <a:t>Attempted replication across 12 independent laboratories</a:t>
            </a:r>
          </a:p>
        </p:txBody>
      </p:sp>
    </p:spTree>
    <p:extLst>
      <p:ext uri="{BB962C8B-B14F-4D97-AF65-F5344CB8AC3E}">
        <p14:creationId xmlns:p14="http://schemas.microsoft.com/office/powerpoint/2010/main" val="3027270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Eric Uhlmann\Desktop\Screen Shot 2015-09-16 at 23_02_3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0899" y="1270636"/>
            <a:ext cx="6527701" cy="429196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3"/>
          <p:cNvSpPr txBox="1">
            <a:spLocks/>
          </p:cNvSpPr>
          <p:nvPr/>
        </p:nvSpPr>
        <p:spPr>
          <a:xfrm>
            <a:off x="457200" y="5486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t>No significant effect</a:t>
            </a:r>
          </a:p>
          <a:p>
            <a:r>
              <a:rPr lang="en-US" sz="2400" b="1" dirty="0"/>
              <a:t>Not in same direction as original finding</a:t>
            </a:r>
          </a:p>
        </p:txBody>
      </p:sp>
      <p:sp>
        <p:nvSpPr>
          <p:cNvPr id="7" name="Title 1"/>
          <p:cNvSpPr>
            <a:spLocks noGrp="1"/>
          </p:cNvSpPr>
          <p:nvPr>
            <p:ph type="title"/>
          </p:nvPr>
        </p:nvSpPr>
        <p:spPr>
          <a:xfrm>
            <a:off x="457200" y="76200"/>
            <a:ext cx="8229600" cy="1143000"/>
          </a:xfrm>
        </p:spPr>
        <p:txBody>
          <a:bodyPr>
            <a:normAutofit/>
          </a:bodyPr>
          <a:lstStyle/>
          <a:p>
            <a:r>
              <a:rPr lang="en-US" sz="2800" b="1" dirty="0"/>
              <a:t>RRR results: Language and intentionality</a:t>
            </a:r>
          </a:p>
        </p:txBody>
      </p:sp>
    </p:spTree>
    <p:extLst>
      <p:ext uri="{BB962C8B-B14F-4D97-AF65-F5344CB8AC3E}">
        <p14:creationId xmlns:p14="http://schemas.microsoft.com/office/powerpoint/2010/main" val="1534259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2400" b="1" dirty="0">
                <a:solidFill>
                  <a:srgbClr val="FF0000"/>
                </a:solidFill>
              </a:rPr>
              <a:t>Direct vs. Conceptual Replications?</a:t>
            </a:r>
          </a:p>
        </p:txBody>
      </p:sp>
    </p:spTree>
    <p:extLst>
      <p:ext uri="{BB962C8B-B14F-4D97-AF65-F5344CB8AC3E}">
        <p14:creationId xmlns:p14="http://schemas.microsoft.com/office/powerpoint/2010/main" val="1314792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800" b="1" dirty="0"/>
              <a:t>RRR for ego depletion</a:t>
            </a:r>
          </a:p>
        </p:txBody>
      </p:sp>
      <p:sp>
        <p:nvSpPr>
          <p:cNvPr id="3" name="Content Placeholder 2"/>
          <p:cNvSpPr>
            <a:spLocks noGrp="1"/>
          </p:cNvSpPr>
          <p:nvPr>
            <p:ph idx="1"/>
          </p:nvPr>
        </p:nvSpPr>
        <p:spPr>
          <a:xfrm>
            <a:off x="457200" y="1570037"/>
            <a:ext cx="8229600" cy="4525963"/>
          </a:xfrm>
        </p:spPr>
        <p:txBody>
          <a:bodyPr>
            <a:normAutofit lnSpcReduction="10000"/>
          </a:bodyPr>
          <a:lstStyle/>
          <a:p>
            <a:r>
              <a:rPr lang="en-US" sz="2400" dirty="0"/>
              <a:t>Famous finding that exerting self control on an initial task reduces ability to engage in self control on a later task (</a:t>
            </a:r>
            <a:r>
              <a:rPr lang="en-US" sz="2400" dirty="0" err="1"/>
              <a:t>Baumeister</a:t>
            </a:r>
            <a:r>
              <a:rPr lang="en-US" sz="2400" dirty="0"/>
              <a:t> et al., 1998)</a:t>
            </a:r>
          </a:p>
          <a:p>
            <a:endParaRPr lang="en-US" sz="2400" dirty="0"/>
          </a:p>
          <a:p>
            <a:r>
              <a:rPr lang="en-US" sz="2400" dirty="0"/>
              <a:t>Original paper cited over 3000 times as of 2016 and led to scores of follow-up studies</a:t>
            </a:r>
          </a:p>
          <a:p>
            <a:endParaRPr lang="en-US" sz="2400" dirty="0"/>
          </a:p>
          <a:p>
            <a:r>
              <a:rPr lang="en-US" sz="2400" dirty="0"/>
              <a:t>Meta-analysis of 83 published studies found robust effect (Hagger et al., 2010)</a:t>
            </a:r>
          </a:p>
          <a:p>
            <a:endParaRPr lang="en-US" sz="2400" dirty="0"/>
          </a:p>
          <a:p>
            <a:r>
              <a:rPr lang="en-US" sz="2400" dirty="0"/>
              <a:t>Critique argued the studies underpowered and showed evidence of publication bias (Carter &amp; McCullough, 2014)</a:t>
            </a:r>
          </a:p>
        </p:txBody>
      </p:sp>
    </p:spTree>
    <p:extLst>
      <p:ext uri="{BB962C8B-B14F-4D97-AF65-F5344CB8AC3E}">
        <p14:creationId xmlns:p14="http://schemas.microsoft.com/office/powerpoint/2010/main" val="3448509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Ego depletion RRR (Alberts et al., 2016)</a:t>
            </a:r>
          </a:p>
        </p:txBody>
      </p:sp>
      <p:pic>
        <p:nvPicPr>
          <p:cNvPr id="2050" name="Picture 2" descr="C:\Users\Eric Uhlmann\Desktop\0.ego depletion alberts et 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295" y="1524000"/>
            <a:ext cx="7878305"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92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7141" y="1233106"/>
            <a:ext cx="8605346" cy="5392535"/>
          </a:xfrm>
        </p:spPr>
        <p:txBody>
          <a:bodyPr>
            <a:noAutofit/>
          </a:bodyPr>
          <a:lstStyle/>
          <a:p>
            <a:pPr algn="l"/>
            <a:r>
              <a:rPr lang="en-US" sz="900" dirty="0">
                <a:solidFill>
                  <a:schemeClr val="tx1"/>
                </a:solidFill>
              </a:rPr>
              <a:t>Alexander A. </a:t>
            </a:r>
            <a:r>
              <a:rPr lang="en-US" sz="900" dirty="0" err="1">
                <a:solidFill>
                  <a:schemeClr val="tx1"/>
                </a:solidFill>
              </a:rPr>
              <a:t>Aarts</a:t>
            </a:r>
            <a:r>
              <a:rPr lang="en-US" sz="900" dirty="0">
                <a:solidFill>
                  <a:schemeClr val="tx1"/>
                </a:solidFill>
              </a:rPr>
              <a:t>, </a:t>
            </a:r>
            <a:r>
              <a:rPr lang="en-US" sz="900" dirty="0" err="1">
                <a:solidFill>
                  <a:schemeClr val="tx1"/>
                </a:solidFill>
              </a:rPr>
              <a:t>Nuenen</a:t>
            </a:r>
            <a:r>
              <a:rPr lang="en-US" sz="900" dirty="0">
                <a:solidFill>
                  <a:schemeClr val="tx1"/>
                </a:solidFill>
              </a:rPr>
              <a:t>, the Netherlands; Christopher J. Anderson, Southern New Hampshire University; Joanna E. Anderson, </a:t>
            </a:r>
            <a:r>
              <a:rPr lang="en-US" sz="900" dirty="0" err="1">
                <a:solidFill>
                  <a:schemeClr val="tx1"/>
                </a:solidFill>
              </a:rPr>
              <a:t>Defence</a:t>
            </a:r>
            <a:r>
              <a:rPr lang="en-US" sz="900" dirty="0">
                <a:solidFill>
                  <a:schemeClr val="tx1"/>
                </a:solidFill>
              </a:rPr>
              <a:t> Research and Development Canada; Peter R. </a:t>
            </a:r>
            <a:r>
              <a:rPr lang="en-US" sz="900" dirty="0" err="1">
                <a:solidFill>
                  <a:schemeClr val="tx1"/>
                </a:solidFill>
              </a:rPr>
              <a:t>Attridge</a:t>
            </a:r>
            <a:r>
              <a:rPr lang="en-US" sz="900" dirty="0">
                <a:solidFill>
                  <a:schemeClr val="tx1"/>
                </a:solidFill>
              </a:rPr>
              <a:t>, Mercer School of Medicine, Georgia Gwinnett College; Angela Attwood, University of Bristol; Jordan </a:t>
            </a:r>
            <a:r>
              <a:rPr lang="en-US" sz="900" dirty="0" err="1">
                <a:solidFill>
                  <a:schemeClr val="tx1"/>
                </a:solidFill>
              </a:rPr>
              <a:t>Axt</a:t>
            </a:r>
            <a:r>
              <a:rPr lang="en-US" sz="900" dirty="0">
                <a:solidFill>
                  <a:schemeClr val="tx1"/>
                </a:solidFill>
              </a:rPr>
              <a:t>, University of Virginia; Molly Babel, University of British Columbia; </a:t>
            </a:r>
            <a:r>
              <a:rPr lang="en-US" sz="900" dirty="0" err="1">
                <a:solidFill>
                  <a:schemeClr val="tx1"/>
                </a:solidFill>
              </a:rPr>
              <a:t>Štěpán</a:t>
            </a:r>
            <a:r>
              <a:rPr lang="en-US" sz="900" dirty="0">
                <a:solidFill>
                  <a:schemeClr val="tx1"/>
                </a:solidFill>
              </a:rPr>
              <a:t> </a:t>
            </a:r>
            <a:r>
              <a:rPr lang="en-US" sz="900" dirty="0" err="1">
                <a:solidFill>
                  <a:schemeClr val="tx1"/>
                </a:solidFill>
              </a:rPr>
              <a:t>Bahník</a:t>
            </a:r>
            <a:r>
              <a:rPr lang="en-US" sz="900" dirty="0">
                <a:solidFill>
                  <a:schemeClr val="tx1"/>
                </a:solidFill>
              </a:rPr>
              <a:t>, University of </a:t>
            </a:r>
            <a:r>
              <a:rPr lang="en-US" sz="900" dirty="0" err="1">
                <a:solidFill>
                  <a:schemeClr val="tx1"/>
                </a:solidFill>
              </a:rPr>
              <a:t>Würzburg</a:t>
            </a:r>
            <a:r>
              <a:rPr lang="en-US" sz="900" dirty="0">
                <a:solidFill>
                  <a:schemeClr val="tx1"/>
                </a:solidFill>
              </a:rPr>
              <a:t>; Erica </a:t>
            </a:r>
            <a:r>
              <a:rPr lang="en-US" sz="900" dirty="0" err="1">
                <a:solidFill>
                  <a:schemeClr val="tx1"/>
                </a:solidFill>
              </a:rPr>
              <a:t>Baranski</a:t>
            </a:r>
            <a:r>
              <a:rPr lang="en-US" sz="900" dirty="0">
                <a:solidFill>
                  <a:schemeClr val="tx1"/>
                </a:solidFill>
              </a:rPr>
              <a:t>, University of California, Riverside; Michael Barnett-Cowan, University of Waterloo; Elizabeth </a:t>
            </a:r>
            <a:r>
              <a:rPr lang="en-US" sz="900" dirty="0" err="1">
                <a:solidFill>
                  <a:schemeClr val="tx1"/>
                </a:solidFill>
              </a:rPr>
              <a:t>Bartmess</a:t>
            </a:r>
            <a:r>
              <a:rPr lang="en-US" sz="900" dirty="0">
                <a:solidFill>
                  <a:schemeClr val="tx1"/>
                </a:solidFill>
              </a:rPr>
              <a:t>, University of California, San Francisco; Jennifer Beer, University of Texas at Austin; Raoul Bell, Heinrich Heine University Düsseldorf; Heather Bentley, Georgia Gwinnett College; Leah </a:t>
            </a:r>
            <a:r>
              <a:rPr lang="en-US" sz="900" dirty="0" err="1">
                <a:solidFill>
                  <a:schemeClr val="tx1"/>
                </a:solidFill>
              </a:rPr>
              <a:t>Beyan</a:t>
            </a:r>
            <a:r>
              <a:rPr lang="en-US" sz="900" dirty="0">
                <a:solidFill>
                  <a:schemeClr val="tx1"/>
                </a:solidFill>
              </a:rPr>
              <a:t>, Georgia Gwinnett College; Grace </a:t>
            </a:r>
            <a:r>
              <a:rPr lang="en-US" sz="900" dirty="0" err="1">
                <a:solidFill>
                  <a:schemeClr val="tx1"/>
                </a:solidFill>
              </a:rPr>
              <a:t>Binion</a:t>
            </a:r>
            <a:r>
              <a:rPr lang="en-US" sz="900" dirty="0">
                <a:solidFill>
                  <a:schemeClr val="tx1"/>
                </a:solidFill>
              </a:rPr>
              <a:t>, University of Oregon, Georgia Gwinnett College; Denny </a:t>
            </a:r>
            <a:r>
              <a:rPr lang="en-US" sz="900" dirty="0" err="1">
                <a:solidFill>
                  <a:schemeClr val="tx1"/>
                </a:solidFill>
              </a:rPr>
              <a:t>Borsboom</a:t>
            </a:r>
            <a:r>
              <a:rPr lang="en-US" sz="900" dirty="0">
                <a:solidFill>
                  <a:schemeClr val="tx1"/>
                </a:solidFill>
              </a:rPr>
              <a:t>, University of Amsterdam; </a:t>
            </a:r>
            <a:r>
              <a:rPr lang="en-US" sz="900" dirty="0" err="1">
                <a:solidFill>
                  <a:schemeClr val="tx1"/>
                </a:solidFill>
              </a:rPr>
              <a:t>Annick</a:t>
            </a:r>
            <a:r>
              <a:rPr lang="en-US" sz="900" dirty="0">
                <a:solidFill>
                  <a:schemeClr val="tx1"/>
                </a:solidFill>
              </a:rPr>
              <a:t> Bosch, </a:t>
            </a:r>
            <a:r>
              <a:rPr lang="en-US" sz="900" dirty="0" err="1">
                <a:solidFill>
                  <a:schemeClr val="tx1"/>
                </a:solidFill>
              </a:rPr>
              <a:t>Radboud</a:t>
            </a:r>
            <a:r>
              <a:rPr lang="en-US" sz="900" dirty="0">
                <a:solidFill>
                  <a:schemeClr val="tx1"/>
                </a:solidFill>
              </a:rPr>
              <a:t> University Nijmegen; Frank A. </a:t>
            </a:r>
            <a:r>
              <a:rPr lang="en-US" sz="900" dirty="0" err="1">
                <a:solidFill>
                  <a:schemeClr val="tx1"/>
                </a:solidFill>
              </a:rPr>
              <a:t>Bosco</a:t>
            </a:r>
            <a:r>
              <a:rPr lang="en-US" sz="900" dirty="0">
                <a:solidFill>
                  <a:schemeClr val="tx1"/>
                </a:solidFill>
              </a:rPr>
              <a:t>, Virginia Commonwealth University; Sara D. Bowman, Center for Open Science; Mark J. Brandt, Tilburg University; Erin Braswell, Center for Open Science; Hilmar </a:t>
            </a:r>
            <a:r>
              <a:rPr lang="en-US" sz="900" dirty="0" err="1">
                <a:solidFill>
                  <a:schemeClr val="tx1"/>
                </a:solidFill>
              </a:rPr>
              <a:t>Brohmer</a:t>
            </a:r>
            <a:r>
              <a:rPr lang="en-US" sz="900" dirty="0">
                <a:solidFill>
                  <a:schemeClr val="tx1"/>
                </a:solidFill>
              </a:rPr>
              <a:t>, Tilburg University; Benjamin T. Brown, Georgia Gwinnett College; Kristina Brown, Georgia Gwinnett College; </a:t>
            </a:r>
            <a:r>
              <a:rPr lang="en-US" sz="900" dirty="0" err="1">
                <a:solidFill>
                  <a:schemeClr val="tx1"/>
                </a:solidFill>
              </a:rPr>
              <a:t>Jovita</a:t>
            </a:r>
            <a:r>
              <a:rPr lang="en-US" sz="900" dirty="0">
                <a:solidFill>
                  <a:schemeClr val="tx1"/>
                </a:solidFill>
              </a:rPr>
              <a:t> </a:t>
            </a:r>
            <a:r>
              <a:rPr lang="en-US" sz="900" dirty="0" err="1">
                <a:solidFill>
                  <a:schemeClr val="tx1"/>
                </a:solidFill>
              </a:rPr>
              <a:t>Brüning</a:t>
            </a:r>
            <a:r>
              <a:rPr lang="en-US" sz="900" dirty="0">
                <a:solidFill>
                  <a:schemeClr val="tx1"/>
                </a:solidFill>
              </a:rPr>
              <a:t>, Humboldt University of Berlin, </a:t>
            </a:r>
            <a:r>
              <a:rPr lang="en-US" sz="900" dirty="0" err="1">
                <a:solidFill>
                  <a:schemeClr val="tx1"/>
                </a:solidFill>
              </a:rPr>
              <a:t>Charité</a:t>
            </a:r>
            <a:r>
              <a:rPr lang="en-US" sz="900" dirty="0">
                <a:solidFill>
                  <a:schemeClr val="tx1"/>
                </a:solidFill>
              </a:rPr>
              <a:t> - </a:t>
            </a:r>
            <a:r>
              <a:rPr lang="en-US" sz="900" dirty="0" err="1">
                <a:solidFill>
                  <a:schemeClr val="tx1"/>
                </a:solidFill>
              </a:rPr>
              <a:t>Universitätsmedizin</a:t>
            </a:r>
            <a:r>
              <a:rPr lang="en-US" sz="900" dirty="0">
                <a:solidFill>
                  <a:schemeClr val="tx1"/>
                </a:solidFill>
              </a:rPr>
              <a:t> Berlin; Ann Calhoun-</a:t>
            </a:r>
            <a:r>
              <a:rPr lang="en-US" sz="900" dirty="0" err="1">
                <a:solidFill>
                  <a:schemeClr val="tx1"/>
                </a:solidFill>
              </a:rPr>
              <a:t>Sauls</a:t>
            </a:r>
            <a:r>
              <a:rPr lang="en-US" sz="900" dirty="0">
                <a:solidFill>
                  <a:schemeClr val="tx1"/>
                </a:solidFill>
              </a:rPr>
              <a:t>, Belmont Abbey College; Shannon P. Callahan, University of California, Davis; Elizabeth </a:t>
            </a:r>
            <a:r>
              <a:rPr lang="en-US" sz="900" dirty="0" err="1">
                <a:solidFill>
                  <a:schemeClr val="tx1"/>
                </a:solidFill>
              </a:rPr>
              <a:t>Chagnon</a:t>
            </a:r>
            <a:r>
              <a:rPr lang="en-US" sz="900" dirty="0">
                <a:solidFill>
                  <a:schemeClr val="tx1"/>
                </a:solidFill>
              </a:rPr>
              <a:t>, University of Maryland; Jesse Chandler, University of Michigan; Christopher R. </a:t>
            </a:r>
            <a:r>
              <a:rPr lang="en-US" sz="900" dirty="0" err="1">
                <a:solidFill>
                  <a:schemeClr val="tx1"/>
                </a:solidFill>
              </a:rPr>
              <a:t>Chartier</a:t>
            </a:r>
            <a:r>
              <a:rPr lang="en-US" sz="900" dirty="0">
                <a:solidFill>
                  <a:schemeClr val="tx1"/>
                </a:solidFill>
              </a:rPr>
              <a:t>, Ashland University; Felix Cheung, Michigan State University, University of Hong Kong; Cody D. </a:t>
            </a:r>
            <a:r>
              <a:rPr lang="en-US" sz="900" dirty="0" err="1">
                <a:solidFill>
                  <a:schemeClr val="tx1"/>
                </a:solidFill>
              </a:rPr>
              <a:t>Christopherson</a:t>
            </a:r>
            <a:r>
              <a:rPr lang="en-US" sz="900" dirty="0">
                <a:solidFill>
                  <a:schemeClr val="tx1"/>
                </a:solidFill>
              </a:rPr>
              <a:t>, Southern Oregon University; Linda </a:t>
            </a:r>
            <a:r>
              <a:rPr lang="en-US" sz="900" dirty="0" err="1">
                <a:solidFill>
                  <a:schemeClr val="tx1"/>
                </a:solidFill>
              </a:rPr>
              <a:t>Cillessen</a:t>
            </a:r>
            <a:r>
              <a:rPr lang="en-US" sz="900" dirty="0">
                <a:solidFill>
                  <a:schemeClr val="tx1"/>
                </a:solidFill>
              </a:rPr>
              <a:t>, </a:t>
            </a:r>
            <a:r>
              <a:rPr lang="en-US" sz="900" dirty="0" err="1">
                <a:solidFill>
                  <a:schemeClr val="tx1"/>
                </a:solidFill>
              </a:rPr>
              <a:t>Radboud</a:t>
            </a:r>
            <a:r>
              <a:rPr lang="en-US" sz="900" dirty="0">
                <a:solidFill>
                  <a:schemeClr val="tx1"/>
                </a:solidFill>
              </a:rPr>
              <a:t> University Nijmegen; Russ Clay, College of Staten Island, City University of New York; Hayley Cleary, Virginia Commonwealth University; Mark D. Cloud, Lock Haven University; Michael Cohn, University of California, San </a:t>
            </a:r>
            <a:r>
              <a:rPr lang="en-US" sz="900" dirty="0" err="1">
                <a:solidFill>
                  <a:schemeClr val="tx1"/>
                </a:solidFill>
              </a:rPr>
              <a:t>Fransisco</a:t>
            </a:r>
            <a:r>
              <a:rPr lang="en-US" sz="900" dirty="0">
                <a:solidFill>
                  <a:schemeClr val="tx1"/>
                </a:solidFill>
              </a:rPr>
              <a:t>; Johanna </a:t>
            </a:r>
            <a:r>
              <a:rPr lang="en-US" sz="900" dirty="0" err="1">
                <a:solidFill>
                  <a:schemeClr val="tx1"/>
                </a:solidFill>
              </a:rPr>
              <a:t>Cohoon</a:t>
            </a:r>
            <a:r>
              <a:rPr lang="en-US" sz="900" dirty="0">
                <a:solidFill>
                  <a:schemeClr val="tx1"/>
                </a:solidFill>
              </a:rPr>
              <a:t>, Center for Open Science; Simon Columbus, University of Amsterdam; Andreas </a:t>
            </a:r>
            <a:r>
              <a:rPr lang="en-US" sz="900" dirty="0" err="1">
                <a:solidFill>
                  <a:schemeClr val="tx1"/>
                </a:solidFill>
              </a:rPr>
              <a:t>Cordes</a:t>
            </a:r>
            <a:r>
              <a:rPr lang="en-US" sz="900" dirty="0">
                <a:solidFill>
                  <a:schemeClr val="tx1"/>
                </a:solidFill>
              </a:rPr>
              <a:t>, University of </a:t>
            </a:r>
            <a:r>
              <a:rPr lang="en-US" sz="900" dirty="0" err="1">
                <a:solidFill>
                  <a:schemeClr val="tx1"/>
                </a:solidFill>
              </a:rPr>
              <a:t>Göttingen</a:t>
            </a:r>
            <a:r>
              <a:rPr lang="en-US" sz="900" dirty="0">
                <a:solidFill>
                  <a:schemeClr val="tx1"/>
                </a:solidFill>
              </a:rPr>
              <a:t>; </a:t>
            </a:r>
            <a:r>
              <a:rPr lang="en-US" sz="900" dirty="0" err="1">
                <a:solidFill>
                  <a:schemeClr val="tx1"/>
                </a:solidFill>
              </a:rPr>
              <a:t>Giulio</a:t>
            </a:r>
            <a:r>
              <a:rPr lang="en-US" sz="900" dirty="0">
                <a:solidFill>
                  <a:schemeClr val="tx1"/>
                </a:solidFill>
              </a:rPr>
              <a:t> </a:t>
            </a:r>
            <a:r>
              <a:rPr lang="en-US" sz="900" dirty="0" err="1">
                <a:solidFill>
                  <a:schemeClr val="tx1"/>
                </a:solidFill>
              </a:rPr>
              <a:t>Costantini</a:t>
            </a:r>
            <a:r>
              <a:rPr lang="en-US" sz="900" dirty="0">
                <a:solidFill>
                  <a:schemeClr val="tx1"/>
                </a:solidFill>
              </a:rPr>
              <a:t>, University of Milan-</a:t>
            </a:r>
            <a:r>
              <a:rPr lang="en-US" sz="900" dirty="0" err="1">
                <a:solidFill>
                  <a:schemeClr val="tx1"/>
                </a:solidFill>
              </a:rPr>
              <a:t>Bicocca</a:t>
            </a:r>
            <a:r>
              <a:rPr lang="en-US" sz="900" dirty="0">
                <a:solidFill>
                  <a:schemeClr val="tx1"/>
                </a:solidFill>
              </a:rPr>
              <a:t>; Leslie D. </a:t>
            </a:r>
            <a:r>
              <a:rPr lang="en-US" sz="900" dirty="0" err="1">
                <a:solidFill>
                  <a:schemeClr val="tx1"/>
                </a:solidFill>
              </a:rPr>
              <a:t>Cramblet</a:t>
            </a:r>
            <a:r>
              <a:rPr lang="en-US" sz="900" dirty="0">
                <a:solidFill>
                  <a:schemeClr val="tx1"/>
                </a:solidFill>
              </a:rPr>
              <a:t> Alvarez, Adams State University; Ed </a:t>
            </a:r>
            <a:r>
              <a:rPr lang="en-US" sz="900" dirty="0" err="1">
                <a:solidFill>
                  <a:schemeClr val="tx1"/>
                </a:solidFill>
              </a:rPr>
              <a:t>Cremata</a:t>
            </a:r>
            <a:r>
              <a:rPr lang="en-US" sz="900" dirty="0">
                <a:solidFill>
                  <a:schemeClr val="tx1"/>
                </a:solidFill>
              </a:rPr>
              <a:t>, University of Southern California; Jan </a:t>
            </a:r>
            <a:r>
              <a:rPr lang="en-US" sz="900" dirty="0" err="1">
                <a:solidFill>
                  <a:schemeClr val="tx1"/>
                </a:solidFill>
              </a:rPr>
              <a:t>Crusius</a:t>
            </a:r>
            <a:r>
              <a:rPr lang="en-US" sz="900" dirty="0">
                <a:solidFill>
                  <a:schemeClr val="tx1"/>
                </a:solidFill>
              </a:rPr>
              <a:t>, University of Cologne; Jamie </a:t>
            </a:r>
            <a:r>
              <a:rPr lang="en-US" sz="900" dirty="0" err="1">
                <a:solidFill>
                  <a:schemeClr val="tx1"/>
                </a:solidFill>
              </a:rPr>
              <a:t>DeCoster</a:t>
            </a:r>
            <a:r>
              <a:rPr lang="en-US" sz="900" dirty="0">
                <a:solidFill>
                  <a:schemeClr val="tx1"/>
                </a:solidFill>
              </a:rPr>
              <a:t>, University of Virginia; Michelle A. </a:t>
            </a:r>
            <a:r>
              <a:rPr lang="en-US" sz="900" dirty="0" err="1">
                <a:solidFill>
                  <a:schemeClr val="tx1"/>
                </a:solidFill>
              </a:rPr>
              <a:t>DeGaetano</a:t>
            </a:r>
            <a:r>
              <a:rPr lang="en-US" sz="900" dirty="0">
                <a:solidFill>
                  <a:schemeClr val="tx1"/>
                </a:solidFill>
              </a:rPr>
              <a:t>, Georgia Gwinnett College; </a:t>
            </a:r>
            <a:r>
              <a:rPr lang="en-US" sz="900" dirty="0" err="1">
                <a:solidFill>
                  <a:schemeClr val="tx1"/>
                </a:solidFill>
              </a:rPr>
              <a:t>Nicolás</a:t>
            </a:r>
            <a:r>
              <a:rPr lang="en-US" sz="900" dirty="0">
                <a:solidFill>
                  <a:schemeClr val="tx1"/>
                </a:solidFill>
              </a:rPr>
              <a:t> Della </a:t>
            </a:r>
            <a:r>
              <a:rPr lang="en-US" sz="900" dirty="0" err="1">
                <a:solidFill>
                  <a:schemeClr val="tx1"/>
                </a:solidFill>
              </a:rPr>
              <a:t>Penna</a:t>
            </a:r>
            <a:r>
              <a:rPr lang="en-US" sz="900" dirty="0">
                <a:solidFill>
                  <a:schemeClr val="tx1"/>
                </a:solidFill>
              </a:rPr>
              <a:t>, Australian National University; Bobby den </a:t>
            </a:r>
            <a:r>
              <a:rPr lang="en-US" sz="900" dirty="0" err="1">
                <a:solidFill>
                  <a:schemeClr val="tx1"/>
                </a:solidFill>
              </a:rPr>
              <a:t>Bezemer</a:t>
            </a:r>
            <a:r>
              <a:rPr lang="en-US" sz="900" dirty="0">
                <a:solidFill>
                  <a:schemeClr val="tx1"/>
                </a:solidFill>
              </a:rPr>
              <a:t>, University of Amsterdam; Marie K. </a:t>
            </a:r>
            <a:r>
              <a:rPr lang="en-US" sz="900" dirty="0" err="1">
                <a:solidFill>
                  <a:schemeClr val="tx1"/>
                </a:solidFill>
              </a:rPr>
              <a:t>Deserno</a:t>
            </a:r>
            <a:r>
              <a:rPr lang="en-US" sz="900" dirty="0">
                <a:solidFill>
                  <a:schemeClr val="tx1"/>
                </a:solidFill>
              </a:rPr>
              <a:t>, University of Amsterdam; Olivia </a:t>
            </a:r>
            <a:r>
              <a:rPr lang="en-US" sz="900" dirty="0" err="1">
                <a:solidFill>
                  <a:schemeClr val="tx1"/>
                </a:solidFill>
              </a:rPr>
              <a:t>Devitt</a:t>
            </a:r>
            <a:r>
              <a:rPr lang="en-US" sz="900" dirty="0">
                <a:solidFill>
                  <a:schemeClr val="tx1"/>
                </a:solidFill>
              </a:rPr>
              <a:t>, Georgia Gwinnett College; Laura </a:t>
            </a:r>
            <a:r>
              <a:rPr lang="en-US" sz="900" dirty="0" err="1">
                <a:solidFill>
                  <a:schemeClr val="tx1"/>
                </a:solidFill>
              </a:rPr>
              <a:t>Dewitte</a:t>
            </a:r>
            <a:r>
              <a:rPr lang="en-US" sz="900" dirty="0">
                <a:solidFill>
                  <a:schemeClr val="tx1"/>
                </a:solidFill>
              </a:rPr>
              <a:t>, University of Leuven; David G. </a:t>
            </a:r>
            <a:r>
              <a:rPr lang="en-US" sz="900" dirty="0" err="1">
                <a:solidFill>
                  <a:schemeClr val="tx1"/>
                </a:solidFill>
              </a:rPr>
              <a:t>Dobolyi</a:t>
            </a:r>
            <a:r>
              <a:rPr lang="en-US" sz="900" dirty="0">
                <a:solidFill>
                  <a:schemeClr val="tx1"/>
                </a:solidFill>
              </a:rPr>
              <a:t>, University of Virginia; Geneva T. Dodson, University of Virginia; M. Brent </a:t>
            </a:r>
            <a:r>
              <a:rPr lang="en-US" sz="900" dirty="0" err="1">
                <a:solidFill>
                  <a:schemeClr val="tx1"/>
                </a:solidFill>
              </a:rPr>
              <a:t>Donnellan</a:t>
            </a:r>
            <a:r>
              <a:rPr lang="en-US" sz="900" dirty="0">
                <a:solidFill>
                  <a:schemeClr val="tx1"/>
                </a:solidFill>
              </a:rPr>
              <a:t>, Texas A &amp; M; Ryan Donohue, Elmhurst College; Rebecca Dore, University of Virginia; Angela </a:t>
            </a:r>
            <a:r>
              <a:rPr lang="en-US" sz="900" dirty="0" err="1">
                <a:solidFill>
                  <a:schemeClr val="tx1"/>
                </a:solidFill>
              </a:rPr>
              <a:t>Dorrough</a:t>
            </a:r>
            <a:r>
              <a:rPr lang="en-US" sz="900" dirty="0">
                <a:solidFill>
                  <a:schemeClr val="tx1"/>
                </a:solidFill>
              </a:rPr>
              <a:t>, University of Siegen, Max Planck Institute for Research on Collective Goods; Anna </a:t>
            </a:r>
            <a:r>
              <a:rPr lang="en-US" sz="900" dirty="0" err="1">
                <a:solidFill>
                  <a:schemeClr val="tx1"/>
                </a:solidFill>
              </a:rPr>
              <a:t>Dreber</a:t>
            </a:r>
            <a:r>
              <a:rPr lang="en-US" sz="900" dirty="0">
                <a:solidFill>
                  <a:schemeClr val="tx1"/>
                </a:solidFill>
              </a:rPr>
              <a:t>, Stockholm School of Economics; Michelle </a:t>
            </a:r>
            <a:r>
              <a:rPr lang="en-US" sz="900" dirty="0" err="1">
                <a:solidFill>
                  <a:schemeClr val="tx1"/>
                </a:solidFill>
              </a:rPr>
              <a:t>Dugas</a:t>
            </a:r>
            <a:r>
              <a:rPr lang="en-US" sz="900" dirty="0">
                <a:solidFill>
                  <a:schemeClr val="tx1"/>
                </a:solidFill>
              </a:rPr>
              <a:t>, University of Maryland; Elizabeth W. Dunn, University of British Columbia; </a:t>
            </a:r>
            <a:r>
              <a:rPr lang="en-US" sz="900" dirty="0" err="1">
                <a:solidFill>
                  <a:schemeClr val="tx1"/>
                </a:solidFill>
              </a:rPr>
              <a:t>Kayleigh</a:t>
            </a:r>
            <a:r>
              <a:rPr lang="en-US" sz="900" dirty="0">
                <a:solidFill>
                  <a:schemeClr val="tx1"/>
                </a:solidFill>
              </a:rPr>
              <a:t> </a:t>
            </a:r>
            <a:r>
              <a:rPr lang="en-US" sz="900" dirty="0" err="1">
                <a:solidFill>
                  <a:schemeClr val="tx1"/>
                </a:solidFill>
              </a:rPr>
              <a:t>Easey</a:t>
            </a:r>
            <a:r>
              <a:rPr lang="en-US" sz="900" dirty="0">
                <a:solidFill>
                  <a:schemeClr val="tx1"/>
                </a:solidFill>
              </a:rPr>
              <a:t>, Bristol University; Sylvia </a:t>
            </a:r>
            <a:r>
              <a:rPr lang="en-US" sz="900" dirty="0" err="1">
                <a:solidFill>
                  <a:schemeClr val="tx1"/>
                </a:solidFill>
              </a:rPr>
              <a:t>Eboigbe</a:t>
            </a:r>
            <a:r>
              <a:rPr lang="en-US" sz="900" dirty="0">
                <a:solidFill>
                  <a:schemeClr val="tx1"/>
                </a:solidFill>
              </a:rPr>
              <a:t>, Georgia Gwinnett College; Casey Eggleston, University of Virginia; Jo </a:t>
            </a:r>
            <a:r>
              <a:rPr lang="en-US" sz="900" dirty="0" err="1">
                <a:solidFill>
                  <a:schemeClr val="tx1"/>
                </a:solidFill>
              </a:rPr>
              <a:t>Embley</a:t>
            </a:r>
            <a:r>
              <a:rPr lang="en-US" sz="900" dirty="0">
                <a:solidFill>
                  <a:schemeClr val="tx1"/>
                </a:solidFill>
              </a:rPr>
              <a:t>, University of Kent; </a:t>
            </a:r>
            <a:r>
              <a:rPr lang="en-US" sz="900" dirty="0" err="1">
                <a:solidFill>
                  <a:schemeClr val="tx1"/>
                </a:solidFill>
              </a:rPr>
              <a:t>Sacha</a:t>
            </a:r>
            <a:r>
              <a:rPr lang="en-US" sz="900" dirty="0">
                <a:solidFill>
                  <a:schemeClr val="tx1"/>
                </a:solidFill>
              </a:rPr>
              <a:t> </a:t>
            </a:r>
            <a:r>
              <a:rPr lang="en-US" sz="900" dirty="0" err="1">
                <a:solidFill>
                  <a:schemeClr val="tx1"/>
                </a:solidFill>
              </a:rPr>
              <a:t>Epskamp</a:t>
            </a:r>
            <a:r>
              <a:rPr lang="en-US" sz="900" dirty="0">
                <a:solidFill>
                  <a:schemeClr val="tx1"/>
                </a:solidFill>
              </a:rPr>
              <a:t>, University of Amsterdam; Timothy M. </a:t>
            </a:r>
            <a:r>
              <a:rPr lang="en-US" sz="900" dirty="0" err="1">
                <a:solidFill>
                  <a:schemeClr val="tx1"/>
                </a:solidFill>
              </a:rPr>
              <a:t>Errington</a:t>
            </a:r>
            <a:r>
              <a:rPr lang="en-US" sz="900" dirty="0">
                <a:solidFill>
                  <a:schemeClr val="tx1"/>
                </a:solidFill>
              </a:rPr>
              <a:t>, Center for Open Science; Vivien </a:t>
            </a:r>
            <a:r>
              <a:rPr lang="en-US" sz="900" dirty="0" err="1">
                <a:solidFill>
                  <a:schemeClr val="tx1"/>
                </a:solidFill>
              </a:rPr>
              <a:t>Estel</a:t>
            </a:r>
            <a:r>
              <a:rPr lang="en-US" sz="900" dirty="0">
                <a:solidFill>
                  <a:schemeClr val="tx1"/>
                </a:solidFill>
              </a:rPr>
              <a:t>, University of Erfurt; Frank J. </a:t>
            </a:r>
            <a:r>
              <a:rPr lang="en-US" sz="900" dirty="0" err="1">
                <a:solidFill>
                  <a:schemeClr val="tx1"/>
                </a:solidFill>
              </a:rPr>
              <a:t>Farach</a:t>
            </a:r>
            <a:r>
              <a:rPr lang="en-US" sz="900" dirty="0">
                <a:solidFill>
                  <a:schemeClr val="tx1"/>
                </a:solidFill>
              </a:rPr>
              <a:t>, University of Washington, Prometheus Research; </a:t>
            </a:r>
            <a:r>
              <a:rPr lang="en-US" sz="900" dirty="0" err="1">
                <a:solidFill>
                  <a:schemeClr val="tx1"/>
                </a:solidFill>
              </a:rPr>
              <a:t>Jenelle</a:t>
            </a:r>
            <a:r>
              <a:rPr lang="en-US" sz="900" dirty="0">
                <a:solidFill>
                  <a:schemeClr val="tx1"/>
                </a:solidFill>
              </a:rPr>
              <a:t> Feather, Massachusetts Institute of Technology; Anna </a:t>
            </a:r>
            <a:r>
              <a:rPr lang="en-US" sz="900" dirty="0" err="1">
                <a:solidFill>
                  <a:schemeClr val="tx1"/>
                </a:solidFill>
              </a:rPr>
              <a:t>Fedor</a:t>
            </a:r>
            <a:r>
              <a:rPr lang="en-US" sz="900" dirty="0">
                <a:solidFill>
                  <a:schemeClr val="tx1"/>
                </a:solidFill>
              </a:rPr>
              <a:t>, Parmenides Center for the Study of Thinking; </a:t>
            </a:r>
            <a:r>
              <a:rPr lang="en-US" sz="900" dirty="0" err="1">
                <a:solidFill>
                  <a:schemeClr val="tx1"/>
                </a:solidFill>
              </a:rPr>
              <a:t>Belén</a:t>
            </a:r>
            <a:r>
              <a:rPr lang="en-US" sz="900" dirty="0">
                <a:solidFill>
                  <a:schemeClr val="tx1"/>
                </a:solidFill>
              </a:rPr>
              <a:t> </a:t>
            </a:r>
            <a:r>
              <a:rPr lang="en-US" sz="900" dirty="0" err="1">
                <a:solidFill>
                  <a:schemeClr val="tx1"/>
                </a:solidFill>
              </a:rPr>
              <a:t>Fernández</a:t>
            </a:r>
            <a:r>
              <a:rPr lang="en-US" sz="900" dirty="0">
                <a:solidFill>
                  <a:schemeClr val="tx1"/>
                </a:solidFill>
              </a:rPr>
              <a:t>, Universidad </a:t>
            </a:r>
            <a:r>
              <a:rPr lang="en-US" sz="900" dirty="0" err="1">
                <a:solidFill>
                  <a:schemeClr val="tx1"/>
                </a:solidFill>
              </a:rPr>
              <a:t>Complutense</a:t>
            </a:r>
            <a:r>
              <a:rPr lang="en-US" sz="900" dirty="0">
                <a:solidFill>
                  <a:schemeClr val="tx1"/>
                </a:solidFill>
              </a:rPr>
              <a:t> de Madrid; Susann Fiedler, Max Planck Institute for Research on Collective Goods; James G. Field, Virginia Commonwealth University; </a:t>
            </a:r>
            <a:r>
              <a:rPr lang="en-US" sz="900" dirty="0" err="1">
                <a:solidFill>
                  <a:schemeClr val="tx1"/>
                </a:solidFill>
              </a:rPr>
              <a:t>Stanka</a:t>
            </a:r>
            <a:r>
              <a:rPr lang="en-US" sz="900" dirty="0">
                <a:solidFill>
                  <a:schemeClr val="tx1"/>
                </a:solidFill>
              </a:rPr>
              <a:t> A. </a:t>
            </a:r>
            <a:r>
              <a:rPr lang="en-US" sz="900" dirty="0" err="1">
                <a:solidFill>
                  <a:schemeClr val="tx1"/>
                </a:solidFill>
              </a:rPr>
              <a:t>Fitneva</a:t>
            </a:r>
            <a:r>
              <a:rPr lang="en-US" sz="900" dirty="0">
                <a:solidFill>
                  <a:schemeClr val="tx1"/>
                </a:solidFill>
              </a:rPr>
              <a:t>, Queen's University; </a:t>
            </a:r>
            <a:r>
              <a:rPr lang="en-US" sz="900" dirty="0" err="1">
                <a:solidFill>
                  <a:schemeClr val="tx1"/>
                </a:solidFill>
              </a:rPr>
              <a:t>Taru</a:t>
            </a:r>
            <a:r>
              <a:rPr lang="en-US" sz="900" dirty="0">
                <a:solidFill>
                  <a:schemeClr val="tx1"/>
                </a:solidFill>
              </a:rPr>
              <a:t> </a:t>
            </a:r>
            <a:r>
              <a:rPr lang="en-US" sz="900" dirty="0" err="1">
                <a:solidFill>
                  <a:schemeClr val="tx1"/>
                </a:solidFill>
              </a:rPr>
              <a:t>Flagan</a:t>
            </a:r>
            <a:r>
              <a:rPr lang="en-US" sz="900" dirty="0">
                <a:solidFill>
                  <a:schemeClr val="tx1"/>
                </a:solidFill>
              </a:rPr>
              <a:t>, University of Texas, Austin; Amanda L. Forest, University of Pittsburgh; </a:t>
            </a:r>
            <a:r>
              <a:rPr lang="en-US" sz="900" dirty="0" err="1">
                <a:solidFill>
                  <a:schemeClr val="tx1"/>
                </a:solidFill>
              </a:rPr>
              <a:t>Eskil</a:t>
            </a:r>
            <a:r>
              <a:rPr lang="en-US" sz="900" dirty="0">
                <a:solidFill>
                  <a:schemeClr val="tx1"/>
                </a:solidFill>
              </a:rPr>
              <a:t> </a:t>
            </a:r>
            <a:r>
              <a:rPr lang="en-US" sz="900" dirty="0" err="1">
                <a:solidFill>
                  <a:schemeClr val="tx1"/>
                </a:solidFill>
              </a:rPr>
              <a:t>Forsell</a:t>
            </a:r>
            <a:r>
              <a:rPr lang="en-US" sz="900" dirty="0">
                <a:solidFill>
                  <a:schemeClr val="tx1"/>
                </a:solidFill>
              </a:rPr>
              <a:t>, Stockholm School of Economics; Joshua D. Foster, University of South Alabama; Michael C. Frank, Stanford University; Rebecca S. Frazier, University of Virginia; Heather Fuchs, University of Cologne; Philip Gable, University of Alabama; Jeff </a:t>
            </a:r>
            <a:r>
              <a:rPr lang="en-US" sz="900" dirty="0" err="1">
                <a:solidFill>
                  <a:schemeClr val="tx1"/>
                </a:solidFill>
              </a:rPr>
              <a:t>Galak</a:t>
            </a:r>
            <a:r>
              <a:rPr lang="en-US" sz="900" dirty="0">
                <a:solidFill>
                  <a:schemeClr val="tx1"/>
                </a:solidFill>
              </a:rPr>
              <a:t>, Carnegie Mellon University; Elisa Maria </a:t>
            </a:r>
            <a:r>
              <a:rPr lang="en-US" sz="900" dirty="0" err="1">
                <a:solidFill>
                  <a:schemeClr val="tx1"/>
                </a:solidFill>
              </a:rPr>
              <a:t>Galliani</a:t>
            </a:r>
            <a:r>
              <a:rPr lang="en-US" sz="900" dirty="0">
                <a:solidFill>
                  <a:schemeClr val="tx1"/>
                </a:solidFill>
              </a:rPr>
              <a:t>, University of Padua; </a:t>
            </a:r>
            <a:r>
              <a:rPr lang="en-US" sz="900" dirty="0" err="1">
                <a:solidFill>
                  <a:schemeClr val="tx1"/>
                </a:solidFill>
              </a:rPr>
              <a:t>Anup</a:t>
            </a:r>
            <a:r>
              <a:rPr lang="en-US" sz="900" dirty="0">
                <a:solidFill>
                  <a:schemeClr val="tx1"/>
                </a:solidFill>
              </a:rPr>
              <a:t> </a:t>
            </a:r>
            <a:r>
              <a:rPr lang="en-US" sz="900" dirty="0" err="1">
                <a:solidFill>
                  <a:schemeClr val="tx1"/>
                </a:solidFill>
              </a:rPr>
              <a:t>Gampa</a:t>
            </a:r>
            <a:r>
              <a:rPr lang="en-US" sz="900" dirty="0">
                <a:solidFill>
                  <a:schemeClr val="tx1"/>
                </a:solidFill>
              </a:rPr>
              <a:t>, University of Virginia; Sara Garcia, Universidad </a:t>
            </a:r>
            <a:r>
              <a:rPr lang="en-US" sz="900" dirty="0" err="1">
                <a:solidFill>
                  <a:schemeClr val="tx1"/>
                </a:solidFill>
              </a:rPr>
              <a:t>Nacional</a:t>
            </a:r>
            <a:r>
              <a:rPr lang="en-US" sz="900" dirty="0">
                <a:solidFill>
                  <a:schemeClr val="tx1"/>
                </a:solidFill>
              </a:rPr>
              <a:t> De Asunción; Douglas </a:t>
            </a:r>
            <a:r>
              <a:rPr lang="en-US" sz="900" dirty="0" err="1">
                <a:solidFill>
                  <a:schemeClr val="tx1"/>
                </a:solidFill>
              </a:rPr>
              <a:t>Gazarian</a:t>
            </a:r>
            <a:r>
              <a:rPr lang="en-US" sz="900" dirty="0">
                <a:solidFill>
                  <a:schemeClr val="tx1"/>
                </a:solidFill>
              </a:rPr>
              <a:t>, Bard College; Elizabeth Gilbert, University of Virginia; Roger </a:t>
            </a:r>
            <a:r>
              <a:rPr lang="en-US" sz="900" dirty="0" err="1">
                <a:solidFill>
                  <a:schemeClr val="tx1"/>
                </a:solidFill>
              </a:rPr>
              <a:t>Giner-Sorolla</a:t>
            </a:r>
            <a:r>
              <a:rPr lang="en-US" sz="900" dirty="0">
                <a:solidFill>
                  <a:schemeClr val="tx1"/>
                </a:solidFill>
              </a:rPr>
              <a:t>, University of Kent; Andreas </a:t>
            </a:r>
            <a:r>
              <a:rPr lang="en-US" sz="900" dirty="0" err="1">
                <a:solidFill>
                  <a:schemeClr val="tx1"/>
                </a:solidFill>
              </a:rPr>
              <a:t>Glöckner</a:t>
            </a:r>
            <a:r>
              <a:rPr lang="en-US" sz="900" dirty="0">
                <a:solidFill>
                  <a:schemeClr val="tx1"/>
                </a:solidFill>
              </a:rPr>
              <a:t>, University of </a:t>
            </a:r>
            <a:r>
              <a:rPr lang="en-US" sz="900" dirty="0" err="1">
                <a:solidFill>
                  <a:schemeClr val="tx1"/>
                </a:solidFill>
              </a:rPr>
              <a:t>Göttingen</a:t>
            </a:r>
            <a:r>
              <a:rPr lang="en-US" sz="900" dirty="0">
                <a:solidFill>
                  <a:schemeClr val="tx1"/>
                </a:solidFill>
              </a:rPr>
              <a:t>, Max Planck Institute for Research on Collective Goods; Lars </a:t>
            </a:r>
            <a:r>
              <a:rPr lang="en-US" sz="900" dirty="0" err="1">
                <a:solidFill>
                  <a:schemeClr val="tx1"/>
                </a:solidFill>
              </a:rPr>
              <a:t>Goellner</a:t>
            </a:r>
            <a:r>
              <a:rPr lang="en-US" sz="900" dirty="0">
                <a:solidFill>
                  <a:schemeClr val="tx1"/>
                </a:solidFill>
              </a:rPr>
              <a:t>, University of Siegen; Jin X. </a:t>
            </a:r>
            <a:r>
              <a:rPr lang="en-US" sz="900" dirty="0" err="1">
                <a:solidFill>
                  <a:schemeClr val="tx1"/>
                </a:solidFill>
              </a:rPr>
              <a:t>Goh</a:t>
            </a:r>
            <a:r>
              <a:rPr lang="en-US" sz="900" dirty="0">
                <a:solidFill>
                  <a:schemeClr val="tx1"/>
                </a:solidFill>
              </a:rPr>
              <a:t>, Northeastern University; Rebecca Goldberg, Mississippi State University; Patrick T. </a:t>
            </a:r>
            <a:r>
              <a:rPr lang="en-US" sz="900" dirty="0" err="1">
                <a:solidFill>
                  <a:schemeClr val="tx1"/>
                </a:solidFill>
              </a:rPr>
              <a:t>Goodbourn</a:t>
            </a:r>
            <a:r>
              <a:rPr lang="en-US" sz="900" dirty="0">
                <a:solidFill>
                  <a:schemeClr val="tx1"/>
                </a:solidFill>
              </a:rPr>
              <a:t>, University of Sydney; Shauna Gordon-McKeon, Hampshire College; Bryan Gorges, Center for Open Science; Jessie Gorges, Center for Open Science; Justin Goss, Colorado State University-Pueblo; Jesse Graham, University of Southern California; James A. Grange, </a:t>
            </a:r>
            <a:r>
              <a:rPr lang="en-US" sz="900" dirty="0" err="1">
                <a:solidFill>
                  <a:schemeClr val="tx1"/>
                </a:solidFill>
              </a:rPr>
              <a:t>Keele</a:t>
            </a:r>
            <a:r>
              <a:rPr lang="en-US" sz="900" dirty="0">
                <a:solidFill>
                  <a:schemeClr val="tx1"/>
                </a:solidFill>
              </a:rPr>
              <a:t> University; Jeremy Gray, Michigan State University; Chris </a:t>
            </a:r>
            <a:r>
              <a:rPr lang="en-US" sz="900" dirty="0" err="1">
                <a:solidFill>
                  <a:schemeClr val="tx1"/>
                </a:solidFill>
              </a:rPr>
              <a:t>Hartgerink</a:t>
            </a:r>
            <a:r>
              <a:rPr lang="en-US" sz="900" dirty="0">
                <a:solidFill>
                  <a:schemeClr val="tx1"/>
                </a:solidFill>
              </a:rPr>
              <a:t>, Tilburg University; Joshua Hartshorne, Massachusetts Institute of Technology; Fred </a:t>
            </a:r>
            <a:r>
              <a:rPr lang="en-US" sz="900" dirty="0" err="1">
                <a:solidFill>
                  <a:schemeClr val="tx1"/>
                </a:solidFill>
              </a:rPr>
              <a:t>Hasselman</a:t>
            </a:r>
            <a:r>
              <a:rPr lang="en-US" sz="900" dirty="0">
                <a:solidFill>
                  <a:schemeClr val="tx1"/>
                </a:solidFill>
              </a:rPr>
              <a:t>, </a:t>
            </a:r>
            <a:r>
              <a:rPr lang="en-US" sz="900" dirty="0" err="1">
                <a:solidFill>
                  <a:schemeClr val="tx1"/>
                </a:solidFill>
              </a:rPr>
              <a:t>Radboud</a:t>
            </a:r>
            <a:r>
              <a:rPr lang="en-US" sz="900" dirty="0">
                <a:solidFill>
                  <a:schemeClr val="tx1"/>
                </a:solidFill>
              </a:rPr>
              <a:t> University Nijmegen, School of Pedagogy and Educational Science &amp; </a:t>
            </a:r>
            <a:r>
              <a:rPr lang="en-US" sz="900" dirty="0" err="1">
                <a:solidFill>
                  <a:schemeClr val="tx1"/>
                </a:solidFill>
              </a:rPr>
              <a:t>Behavioural</a:t>
            </a:r>
            <a:r>
              <a:rPr lang="en-US" sz="900" dirty="0">
                <a:solidFill>
                  <a:schemeClr val="tx1"/>
                </a:solidFill>
              </a:rPr>
              <a:t> Science Institute: Learning and Plasticity; Timothy Hayes, University of Southern California; Emma </a:t>
            </a:r>
            <a:r>
              <a:rPr lang="en-US" sz="900" dirty="0" err="1">
                <a:solidFill>
                  <a:schemeClr val="tx1"/>
                </a:solidFill>
              </a:rPr>
              <a:t>Heikensten</a:t>
            </a:r>
            <a:r>
              <a:rPr lang="en-US" sz="900" dirty="0">
                <a:solidFill>
                  <a:schemeClr val="tx1"/>
                </a:solidFill>
              </a:rPr>
              <a:t>, Stockholm School of Economics; Felix </a:t>
            </a:r>
            <a:r>
              <a:rPr lang="en-US" sz="900" dirty="0" err="1">
                <a:solidFill>
                  <a:schemeClr val="tx1"/>
                </a:solidFill>
              </a:rPr>
              <a:t>Henninger</a:t>
            </a:r>
            <a:r>
              <a:rPr lang="en-US" sz="900" dirty="0">
                <a:solidFill>
                  <a:schemeClr val="tx1"/>
                </a:solidFill>
              </a:rPr>
              <a:t>, University of Koblenz-Landau, Max Planck Institute for Research on Collective Goods; John </a:t>
            </a:r>
            <a:r>
              <a:rPr lang="en-US" sz="900" dirty="0" err="1">
                <a:solidFill>
                  <a:schemeClr val="tx1"/>
                </a:solidFill>
              </a:rPr>
              <a:t>Hodsoll</a:t>
            </a:r>
            <a:r>
              <a:rPr lang="en-US" sz="900" dirty="0">
                <a:solidFill>
                  <a:schemeClr val="tx1"/>
                </a:solidFill>
              </a:rPr>
              <a:t>, NIHR Biomedical Research Centre for Mental Health at the South London, </a:t>
            </a:r>
            <a:r>
              <a:rPr lang="en-US" sz="900" dirty="0" err="1">
                <a:solidFill>
                  <a:schemeClr val="tx1"/>
                </a:solidFill>
              </a:rPr>
              <a:t>Maudsley</a:t>
            </a:r>
            <a:r>
              <a:rPr lang="en-US" sz="900" dirty="0">
                <a:solidFill>
                  <a:schemeClr val="tx1"/>
                </a:solidFill>
              </a:rPr>
              <a:t> NHS Foundation Trust, King's College London; Taylor </a:t>
            </a:r>
            <a:r>
              <a:rPr lang="en-US" sz="900" dirty="0" err="1">
                <a:solidFill>
                  <a:schemeClr val="tx1"/>
                </a:solidFill>
              </a:rPr>
              <a:t>Holubar</a:t>
            </a:r>
            <a:r>
              <a:rPr lang="en-US" sz="900" dirty="0">
                <a:solidFill>
                  <a:schemeClr val="tx1"/>
                </a:solidFill>
              </a:rPr>
              <a:t>, Stanford University; </a:t>
            </a:r>
            <a:r>
              <a:rPr lang="en-US" sz="900" dirty="0" err="1">
                <a:solidFill>
                  <a:schemeClr val="tx1"/>
                </a:solidFill>
              </a:rPr>
              <a:t>Gea</a:t>
            </a:r>
            <a:r>
              <a:rPr lang="en-US" sz="900" dirty="0">
                <a:solidFill>
                  <a:schemeClr val="tx1"/>
                </a:solidFill>
              </a:rPr>
              <a:t> </a:t>
            </a:r>
            <a:r>
              <a:rPr lang="en-US" sz="900" dirty="0" err="1">
                <a:solidFill>
                  <a:schemeClr val="tx1"/>
                </a:solidFill>
              </a:rPr>
              <a:t>Hoogendoorn</a:t>
            </a:r>
            <a:r>
              <a:rPr lang="en-US" sz="900" dirty="0">
                <a:solidFill>
                  <a:schemeClr val="tx1"/>
                </a:solidFill>
              </a:rPr>
              <a:t>, </a:t>
            </a:r>
            <a:r>
              <a:rPr lang="en-US" sz="900" dirty="0" err="1">
                <a:solidFill>
                  <a:schemeClr val="tx1"/>
                </a:solidFill>
              </a:rPr>
              <a:t>Tillburg</a:t>
            </a:r>
            <a:r>
              <a:rPr lang="en-US" sz="900" dirty="0">
                <a:solidFill>
                  <a:schemeClr val="tx1"/>
                </a:solidFill>
              </a:rPr>
              <a:t> University; Denise J. Humphries, Georgia Gwinnett College; Cathy O.-Y. Hung, University of Hong Kong; </a:t>
            </a:r>
            <a:r>
              <a:rPr lang="en-US" sz="900" dirty="0" err="1">
                <a:solidFill>
                  <a:schemeClr val="tx1"/>
                </a:solidFill>
              </a:rPr>
              <a:t>Nathali</a:t>
            </a:r>
            <a:r>
              <a:rPr lang="en-US" sz="900" dirty="0">
                <a:solidFill>
                  <a:schemeClr val="tx1"/>
                </a:solidFill>
              </a:rPr>
              <a:t> </a:t>
            </a:r>
            <a:r>
              <a:rPr lang="en-US" sz="900" dirty="0" err="1">
                <a:solidFill>
                  <a:schemeClr val="tx1"/>
                </a:solidFill>
              </a:rPr>
              <a:t>Immelman</a:t>
            </a:r>
            <a:r>
              <a:rPr lang="en-US" sz="900" dirty="0">
                <a:solidFill>
                  <a:schemeClr val="tx1"/>
                </a:solidFill>
              </a:rPr>
              <a:t>, University of Winchester; Vanessa C. </a:t>
            </a:r>
            <a:r>
              <a:rPr lang="en-US" sz="900" dirty="0" err="1">
                <a:solidFill>
                  <a:schemeClr val="tx1"/>
                </a:solidFill>
              </a:rPr>
              <a:t>Irsik</a:t>
            </a:r>
            <a:r>
              <a:rPr lang="en-US" sz="900" dirty="0">
                <a:solidFill>
                  <a:schemeClr val="tx1"/>
                </a:solidFill>
              </a:rPr>
              <a:t>, University of Nevada, Las Vegas; Georg </a:t>
            </a:r>
            <a:r>
              <a:rPr lang="en-US" sz="900" dirty="0" err="1">
                <a:solidFill>
                  <a:schemeClr val="tx1"/>
                </a:solidFill>
              </a:rPr>
              <a:t>Jahn</a:t>
            </a:r>
            <a:r>
              <a:rPr lang="en-US" sz="900" dirty="0">
                <a:solidFill>
                  <a:schemeClr val="tx1"/>
                </a:solidFill>
              </a:rPr>
              <a:t>, University of </a:t>
            </a:r>
            <a:r>
              <a:rPr lang="en-US" sz="900" dirty="0" err="1">
                <a:solidFill>
                  <a:schemeClr val="tx1"/>
                </a:solidFill>
              </a:rPr>
              <a:t>Lübeck</a:t>
            </a:r>
            <a:r>
              <a:rPr lang="en-US" sz="900" dirty="0">
                <a:solidFill>
                  <a:schemeClr val="tx1"/>
                </a:solidFill>
              </a:rPr>
              <a:t>; Frank </a:t>
            </a:r>
            <a:r>
              <a:rPr lang="en-US" sz="900" dirty="0" err="1">
                <a:solidFill>
                  <a:schemeClr val="tx1"/>
                </a:solidFill>
              </a:rPr>
              <a:t>Jäkel</a:t>
            </a:r>
            <a:r>
              <a:rPr lang="en-US" sz="900" dirty="0">
                <a:solidFill>
                  <a:schemeClr val="tx1"/>
                </a:solidFill>
              </a:rPr>
              <a:t>, University of </a:t>
            </a:r>
            <a:r>
              <a:rPr lang="en-US" sz="900" dirty="0" err="1">
                <a:solidFill>
                  <a:schemeClr val="tx1"/>
                </a:solidFill>
              </a:rPr>
              <a:t>Osnabrück</a:t>
            </a:r>
            <a:r>
              <a:rPr lang="en-US" sz="900" dirty="0">
                <a:solidFill>
                  <a:schemeClr val="tx1"/>
                </a:solidFill>
              </a:rPr>
              <a:t>; Marc </a:t>
            </a:r>
            <a:r>
              <a:rPr lang="en-US" sz="900" dirty="0" err="1">
                <a:solidFill>
                  <a:schemeClr val="tx1"/>
                </a:solidFill>
              </a:rPr>
              <a:t>Jekel</a:t>
            </a:r>
            <a:r>
              <a:rPr lang="en-US" sz="900" dirty="0">
                <a:solidFill>
                  <a:schemeClr val="tx1"/>
                </a:solidFill>
              </a:rPr>
              <a:t>, University of </a:t>
            </a:r>
            <a:r>
              <a:rPr lang="en-US" sz="900" dirty="0" err="1">
                <a:solidFill>
                  <a:schemeClr val="tx1"/>
                </a:solidFill>
              </a:rPr>
              <a:t>Göttingen</a:t>
            </a:r>
            <a:r>
              <a:rPr lang="en-US" sz="900" dirty="0">
                <a:solidFill>
                  <a:schemeClr val="tx1"/>
                </a:solidFill>
              </a:rPr>
              <a:t>; Magnus </a:t>
            </a:r>
            <a:r>
              <a:rPr lang="en-US" sz="900" dirty="0" err="1">
                <a:solidFill>
                  <a:schemeClr val="tx1"/>
                </a:solidFill>
              </a:rPr>
              <a:t>Johannesson</a:t>
            </a:r>
            <a:r>
              <a:rPr lang="en-US" sz="900" dirty="0">
                <a:solidFill>
                  <a:schemeClr val="tx1"/>
                </a:solidFill>
              </a:rPr>
              <a:t>, Stockholm School of Economics; David J. Johnson, Michigan State University; Kate M. Johnson, University of Southern California; Larissa G. Johnson, University of Birmingham; William J. Johnston, University of Chicago; Kai Jonas, University of Amsterdam; Jennifer A. Joy-</a:t>
            </a:r>
            <a:r>
              <a:rPr lang="en-US" sz="900" dirty="0" err="1">
                <a:solidFill>
                  <a:schemeClr val="tx1"/>
                </a:solidFill>
              </a:rPr>
              <a:t>Gaba</a:t>
            </a:r>
            <a:r>
              <a:rPr lang="en-US" sz="900" dirty="0">
                <a:solidFill>
                  <a:schemeClr val="tx1"/>
                </a:solidFill>
              </a:rPr>
              <a:t>, Virginia Commonwealth University; Heather Barry </a:t>
            </a:r>
            <a:r>
              <a:rPr lang="en-US" sz="900" dirty="0" err="1">
                <a:solidFill>
                  <a:schemeClr val="tx1"/>
                </a:solidFill>
              </a:rPr>
              <a:t>Kappes</a:t>
            </a:r>
            <a:r>
              <a:rPr lang="en-US" sz="900" dirty="0">
                <a:solidFill>
                  <a:schemeClr val="tx1"/>
                </a:solidFill>
              </a:rPr>
              <a:t>, London School of Economics and Political Science; Kim Kelso, Adams State University; Mallory C. Kidwell, Center for Open Science; </a:t>
            </a:r>
            <a:r>
              <a:rPr lang="en-US" sz="900" dirty="0" err="1">
                <a:solidFill>
                  <a:schemeClr val="tx1"/>
                </a:solidFill>
              </a:rPr>
              <a:t>Seung</a:t>
            </a:r>
            <a:r>
              <a:rPr lang="en-US" sz="900" dirty="0">
                <a:solidFill>
                  <a:schemeClr val="tx1"/>
                </a:solidFill>
              </a:rPr>
              <a:t> Kyung Kim, Stanford University; Matthew </a:t>
            </a:r>
            <a:r>
              <a:rPr lang="en-US" sz="900" dirty="0" err="1">
                <a:solidFill>
                  <a:schemeClr val="tx1"/>
                </a:solidFill>
              </a:rPr>
              <a:t>Kirkhart</a:t>
            </a:r>
            <a:r>
              <a:rPr lang="en-US" sz="900" dirty="0">
                <a:solidFill>
                  <a:schemeClr val="tx1"/>
                </a:solidFill>
              </a:rPr>
              <a:t>, Loyola University Maryland; Bennett Kleinberg, University College London, University of Amsterdam; </a:t>
            </a:r>
            <a:r>
              <a:rPr lang="en-US" sz="900" dirty="0" err="1">
                <a:solidFill>
                  <a:schemeClr val="tx1"/>
                </a:solidFill>
              </a:rPr>
              <a:t>Goran</a:t>
            </a:r>
            <a:r>
              <a:rPr lang="en-US" sz="900" dirty="0">
                <a:solidFill>
                  <a:schemeClr val="tx1"/>
                </a:solidFill>
              </a:rPr>
              <a:t> </a:t>
            </a:r>
            <a:r>
              <a:rPr lang="en-US" sz="900" dirty="0" err="1">
                <a:solidFill>
                  <a:schemeClr val="tx1"/>
                </a:solidFill>
              </a:rPr>
              <a:t>Knežević</a:t>
            </a:r>
            <a:r>
              <a:rPr lang="en-US" sz="900" dirty="0">
                <a:solidFill>
                  <a:schemeClr val="tx1"/>
                </a:solidFill>
              </a:rPr>
              <a:t>, University of Belgrade; </a:t>
            </a:r>
            <a:r>
              <a:rPr lang="en-US" sz="900" dirty="0" err="1">
                <a:solidFill>
                  <a:schemeClr val="tx1"/>
                </a:solidFill>
              </a:rPr>
              <a:t>Franziska</a:t>
            </a:r>
            <a:r>
              <a:rPr lang="en-US" sz="900" dirty="0">
                <a:solidFill>
                  <a:schemeClr val="tx1"/>
                </a:solidFill>
              </a:rPr>
              <a:t> Maria </a:t>
            </a:r>
            <a:r>
              <a:rPr lang="en-US" sz="900" dirty="0" err="1">
                <a:solidFill>
                  <a:schemeClr val="tx1"/>
                </a:solidFill>
              </a:rPr>
              <a:t>Kolorz</a:t>
            </a:r>
            <a:r>
              <a:rPr lang="en-US" sz="900" dirty="0">
                <a:solidFill>
                  <a:schemeClr val="tx1"/>
                </a:solidFill>
              </a:rPr>
              <a:t>, </a:t>
            </a:r>
            <a:r>
              <a:rPr lang="en-US" sz="900" dirty="0" err="1">
                <a:solidFill>
                  <a:schemeClr val="tx1"/>
                </a:solidFill>
              </a:rPr>
              <a:t>Radboud</a:t>
            </a:r>
            <a:r>
              <a:rPr lang="en-US" sz="900" dirty="0">
                <a:solidFill>
                  <a:schemeClr val="tx1"/>
                </a:solidFill>
              </a:rPr>
              <a:t> University Nijmegen; </a:t>
            </a:r>
            <a:r>
              <a:rPr lang="en-US" sz="900" dirty="0" err="1">
                <a:solidFill>
                  <a:schemeClr val="tx1"/>
                </a:solidFill>
              </a:rPr>
              <a:t>Jolanda</a:t>
            </a:r>
            <a:r>
              <a:rPr lang="en-US" sz="900" dirty="0">
                <a:solidFill>
                  <a:schemeClr val="tx1"/>
                </a:solidFill>
              </a:rPr>
              <a:t> J. </a:t>
            </a:r>
            <a:r>
              <a:rPr lang="en-US" sz="900" dirty="0" err="1">
                <a:solidFill>
                  <a:schemeClr val="tx1"/>
                </a:solidFill>
              </a:rPr>
              <a:t>Kossakowski</a:t>
            </a:r>
            <a:r>
              <a:rPr lang="en-US" sz="900" dirty="0">
                <a:solidFill>
                  <a:schemeClr val="tx1"/>
                </a:solidFill>
              </a:rPr>
              <a:t>, University of Amsterdam; Robert Wilhelm Krause, University of Nijmegen; Job </a:t>
            </a:r>
            <a:r>
              <a:rPr lang="en-US" sz="900" dirty="0" err="1">
                <a:solidFill>
                  <a:schemeClr val="tx1"/>
                </a:solidFill>
              </a:rPr>
              <a:t>Krijnen</a:t>
            </a:r>
            <a:r>
              <a:rPr lang="en-US" sz="900" dirty="0">
                <a:solidFill>
                  <a:schemeClr val="tx1"/>
                </a:solidFill>
              </a:rPr>
              <a:t>, </a:t>
            </a:r>
            <a:r>
              <a:rPr lang="en-US" sz="900" dirty="0" err="1">
                <a:solidFill>
                  <a:schemeClr val="tx1"/>
                </a:solidFill>
              </a:rPr>
              <a:t>Tillburg</a:t>
            </a:r>
            <a:r>
              <a:rPr lang="en-US" sz="900" dirty="0">
                <a:solidFill>
                  <a:schemeClr val="tx1"/>
                </a:solidFill>
              </a:rPr>
              <a:t> University; Tim </a:t>
            </a:r>
            <a:r>
              <a:rPr lang="en-US" sz="900" dirty="0" err="1">
                <a:solidFill>
                  <a:schemeClr val="tx1"/>
                </a:solidFill>
              </a:rPr>
              <a:t>Kuhlmann</a:t>
            </a:r>
            <a:r>
              <a:rPr lang="en-US" sz="900" dirty="0">
                <a:solidFill>
                  <a:schemeClr val="tx1"/>
                </a:solidFill>
              </a:rPr>
              <a:t>, University of Konstanz; </a:t>
            </a:r>
            <a:r>
              <a:rPr lang="en-US" sz="900" dirty="0" err="1">
                <a:solidFill>
                  <a:schemeClr val="tx1"/>
                </a:solidFill>
              </a:rPr>
              <a:t>Yoram</a:t>
            </a:r>
            <a:r>
              <a:rPr lang="en-US" sz="900" dirty="0">
                <a:solidFill>
                  <a:schemeClr val="tx1"/>
                </a:solidFill>
              </a:rPr>
              <a:t> K. </a:t>
            </a:r>
            <a:r>
              <a:rPr lang="en-US" sz="900" dirty="0" err="1">
                <a:solidFill>
                  <a:schemeClr val="tx1"/>
                </a:solidFill>
              </a:rPr>
              <a:t>Kunkels</a:t>
            </a:r>
            <a:r>
              <a:rPr lang="en-US" sz="900" dirty="0">
                <a:solidFill>
                  <a:schemeClr val="tx1"/>
                </a:solidFill>
              </a:rPr>
              <a:t>, University of Amsterdam; Megan M. </a:t>
            </a:r>
            <a:r>
              <a:rPr lang="en-US" sz="900" dirty="0" err="1">
                <a:solidFill>
                  <a:schemeClr val="tx1"/>
                </a:solidFill>
              </a:rPr>
              <a:t>Kyc</a:t>
            </a:r>
            <a:r>
              <a:rPr lang="en-US" sz="900" dirty="0">
                <a:solidFill>
                  <a:schemeClr val="tx1"/>
                </a:solidFill>
              </a:rPr>
              <a:t>, Lock Haven University; Calvin K. Lai, University of Virginia</a:t>
            </a:r>
          </a:p>
        </p:txBody>
      </p:sp>
      <p:sp>
        <p:nvSpPr>
          <p:cNvPr id="5" name="Title 1"/>
          <p:cNvSpPr txBox="1">
            <a:spLocks/>
          </p:cNvSpPr>
          <p:nvPr/>
        </p:nvSpPr>
        <p:spPr>
          <a:xfrm>
            <a:off x="228600" y="228600"/>
            <a:ext cx="8534399" cy="1143000"/>
          </a:xfrm>
          <a:prstGeom prst="rect">
            <a:avLst/>
          </a:prstGeom>
        </p:spPr>
        <p:txBody>
          <a:bodyPr/>
          <a:lstStyle>
            <a:lvl1pPr algn="l" rtl="0" eaLnBrk="0" fontAlgn="base" hangingPunct="0">
              <a:spcBef>
                <a:spcPct val="0"/>
              </a:spcBef>
              <a:spcAft>
                <a:spcPct val="0"/>
              </a:spcAft>
              <a:defRPr sz="3800">
                <a:solidFill>
                  <a:srgbClr val="006E51"/>
                </a:solidFill>
                <a:latin typeface="+mj-lt"/>
                <a:ea typeface="MS PGothic" pitchFamily="34" charset="-128"/>
                <a:cs typeface="MS PGothic" charset="0"/>
              </a:defRPr>
            </a:lvl1pPr>
            <a:lvl2pPr algn="l" rtl="0" eaLnBrk="0" fontAlgn="base" hangingPunct="0">
              <a:spcBef>
                <a:spcPct val="0"/>
              </a:spcBef>
              <a:spcAft>
                <a:spcPct val="0"/>
              </a:spcAft>
              <a:defRPr sz="3800">
                <a:solidFill>
                  <a:srgbClr val="006E51"/>
                </a:solidFill>
                <a:latin typeface="Arial" charset="0"/>
                <a:ea typeface="MS PGothic" pitchFamily="34" charset="-128"/>
                <a:cs typeface="MS PGothic" charset="0"/>
              </a:defRPr>
            </a:lvl2pPr>
            <a:lvl3pPr algn="l" rtl="0" eaLnBrk="0" fontAlgn="base" hangingPunct="0">
              <a:spcBef>
                <a:spcPct val="0"/>
              </a:spcBef>
              <a:spcAft>
                <a:spcPct val="0"/>
              </a:spcAft>
              <a:defRPr sz="3800">
                <a:solidFill>
                  <a:srgbClr val="006E51"/>
                </a:solidFill>
                <a:latin typeface="Arial" charset="0"/>
                <a:ea typeface="MS PGothic" pitchFamily="34" charset="-128"/>
                <a:cs typeface="MS PGothic" charset="0"/>
              </a:defRPr>
            </a:lvl3pPr>
            <a:lvl4pPr algn="l" rtl="0" eaLnBrk="0" fontAlgn="base" hangingPunct="0">
              <a:spcBef>
                <a:spcPct val="0"/>
              </a:spcBef>
              <a:spcAft>
                <a:spcPct val="0"/>
              </a:spcAft>
              <a:defRPr sz="3800">
                <a:solidFill>
                  <a:srgbClr val="006E51"/>
                </a:solidFill>
                <a:latin typeface="Arial" charset="0"/>
                <a:ea typeface="MS PGothic" pitchFamily="34" charset="-128"/>
                <a:cs typeface="MS PGothic" charset="0"/>
              </a:defRPr>
            </a:lvl4pPr>
            <a:lvl5pPr algn="l" rtl="0" eaLnBrk="0" fontAlgn="base" hangingPunct="0">
              <a:spcBef>
                <a:spcPct val="0"/>
              </a:spcBef>
              <a:spcAft>
                <a:spcPct val="0"/>
              </a:spcAft>
              <a:defRPr sz="3800">
                <a:solidFill>
                  <a:srgbClr val="006E51"/>
                </a:solidFill>
                <a:latin typeface="Arial" charset="0"/>
                <a:ea typeface="MS PGothic" pitchFamily="34" charset="-128"/>
                <a:cs typeface="MS PGothic" charset="0"/>
              </a:defRPr>
            </a:lvl5pPr>
            <a:lvl6pPr marL="457200" algn="l" rtl="0" eaLnBrk="1" fontAlgn="base" hangingPunct="1">
              <a:spcBef>
                <a:spcPct val="0"/>
              </a:spcBef>
              <a:spcAft>
                <a:spcPct val="0"/>
              </a:spcAft>
              <a:defRPr sz="3800">
                <a:solidFill>
                  <a:srgbClr val="006E51"/>
                </a:solidFill>
                <a:latin typeface="Arial" charset="0"/>
              </a:defRPr>
            </a:lvl6pPr>
            <a:lvl7pPr marL="914400" algn="l" rtl="0" eaLnBrk="1" fontAlgn="base" hangingPunct="1">
              <a:spcBef>
                <a:spcPct val="0"/>
              </a:spcBef>
              <a:spcAft>
                <a:spcPct val="0"/>
              </a:spcAft>
              <a:defRPr sz="3800">
                <a:solidFill>
                  <a:srgbClr val="006E51"/>
                </a:solidFill>
                <a:latin typeface="Arial" charset="0"/>
              </a:defRPr>
            </a:lvl7pPr>
            <a:lvl8pPr marL="1371600" algn="l" rtl="0" eaLnBrk="1" fontAlgn="base" hangingPunct="1">
              <a:spcBef>
                <a:spcPct val="0"/>
              </a:spcBef>
              <a:spcAft>
                <a:spcPct val="0"/>
              </a:spcAft>
              <a:defRPr sz="3800">
                <a:solidFill>
                  <a:srgbClr val="006E51"/>
                </a:solidFill>
                <a:latin typeface="Arial" charset="0"/>
              </a:defRPr>
            </a:lvl8pPr>
            <a:lvl9pPr marL="1828800" algn="l" rtl="0" eaLnBrk="1" fontAlgn="base" hangingPunct="1">
              <a:spcBef>
                <a:spcPct val="0"/>
              </a:spcBef>
              <a:spcAft>
                <a:spcPct val="0"/>
              </a:spcAft>
              <a:defRPr sz="3800">
                <a:solidFill>
                  <a:srgbClr val="006E51"/>
                </a:solidFill>
                <a:latin typeface="Arial" charset="0"/>
              </a:defRPr>
            </a:lvl9pPr>
          </a:lstStyle>
          <a:p>
            <a:pPr algn="ctr"/>
            <a:r>
              <a:rPr lang="en-US" sz="2800" b="1" kern="0" dirty="0">
                <a:solidFill>
                  <a:schemeClr val="tx1"/>
                </a:solidFill>
              </a:rPr>
              <a:t>Reproducibility Project: Psychology</a:t>
            </a:r>
          </a:p>
          <a:p>
            <a:pPr algn="ctr"/>
            <a:r>
              <a:rPr lang="en-US" sz="2400" b="1" kern="0" dirty="0">
                <a:solidFill>
                  <a:schemeClr val="tx1"/>
                </a:solidFill>
              </a:rPr>
              <a:t>100 published studies adopted by 100 individual replication labs</a:t>
            </a:r>
          </a:p>
        </p:txBody>
      </p:sp>
    </p:spTree>
    <p:extLst>
      <p:ext uri="{BB962C8B-B14F-4D97-AF65-F5344CB8AC3E}">
        <p14:creationId xmlns:p14="http://schemas.microsoft.com/office/powerpoint/2010/main" val="1089251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62324"/>
            <a:ext cx="8229600" cy="1143000"/>
          </a:xfrm>
        </p:spPr>
        <p:txBody>
          <a:bodyPr>
            <a:normAutofit fontScale="90000"/>
          </a:bodyPr>
          <a:lstStyle/>
          <a:p>
            <a:r>
              <a:rPr lang="de-DE" sz="4900" dirty="0" err="1"/>
              <a:t>Reproducibility</a:t>
            </a:r>
            <a:r>
              <a:rPr lang="de-DE" sz="4900" dirty="0"/>
              <a:t> Project: </a:t>
            </a:r>
            <a:r>
              <a:rPr lang="de-DE" sz="4900" dirty="0" err="1"/>
              <a:t>Psychology</a:t>
            </a:r>
            <a:br>
              <a:rPr lang="de-DE" sz="4900" dirty="0"/>
            </a:br>
            <a:br>
              <a:rPr lang="de-DE" sz="4900" dirty="0"/>
            </a:br>
            <a:r>
              <a:rPr lang="de-DE" sz="3600" dirty="0"/>
              <a:t>Sampling </a:t>
            </a:r>
            <a:r>
              <a:rPr lang="de-DE" sz="3600" dirty="0" err="1"/>
              <a:t>frame</a:t>
            </a:r>
            <a:r>
              <a:rPr lang="de-DE" sz="3600" dirty="0"/>
              <a:t>, 2008 </a:t>
            </a:r>
            <a:r>
              <a:rPr lang="de-DE" sz="3600" dirty="0" err="1"/>
              <a:t>issues</a:t>
            </a:r>
            <a:r>
              <a:rPr lang="de-DE" sz="3600" dirty="0"/>
              <a:t> </a:t>
            </a:r>
            <a:r>
              <a:rPr lang="de-DE" sz="3600" dirty="0" err="1"/>
              <a:t>of</a:t>
            </a:r>
            <a:endParaRPr lang="de-DE" sz="3600" dirty="0"/>
          </a:p>
        </p:txBody>
      </p:sp>
      <p:pic>
        <p:nvPicPr>
          <p:cNvPr id="4" name="Shape 48"/>
          <p:cNvPicPr preferRelativeResize="0"/>
          <p:nvPr/>
        </p:nvPicPr>
        <p:blipFill>
          <a:blip r:embed="rId3"/>
          <a:stretch>
            <a:fillRect/>
          </a:stretch>
        </p:blipFill>
        <p:spPr>
          <a:xfrm>
            <a:off x="3491880" y="2645086"/>
            <a:ext cx="2264071" cy="2827541"/>
          </a:xfrm>
          <a:prstGeom prst="rect">
            <a:avLst/>
          </a:prstGeom>
          <a:noFill/>
          <a:ln>
            <a:noFill/>
          </a:ln>
        </p:spPr>
      </p:pic>
      <p:pic>
        <p:nvPicPr>
          <p:cNvPr id="5" name="Shape 49"/>
          <p:cNvPicPr preferRelativeResize="0"/>
          <p:nvPr/>
        </p:nvPicPr>
        <p:blipFill>
          <a:blip r:embed="rId4"/>
          <a:stretch>
            <a:fillRect/>
          </a:stretch>
        </p:blipFill>
        <p:spPr>
          <a:xfrm rot="21003352">
            <a:off x="477121" y="3042433"/>
            <a:ext cx="2295827" cy="2812551"/>
          </a:xfrm>
          <a:prstGeom prst="rect">
            <a:avLst/>
          </a:prstGeom>
          <a:noFill/>
          <a:ln>
            <a:noFill/>
          </a:ln>
        </p:spPr>
      </p:pic>
      <p:pic>
        <p:nvPicPr>
          <p:cNvPr id="6" name="Shape 50"/>
          <p:cNvPicPr preferRelativeResize="0"/>
          <p:nvPr/>
        </p:nvPicPr>
        <p:blipFill>
          <a:blip r:embed="rId5"/>
          <a:stretch>
            <a:fillRect/>
          </a:stretch>
        </p:blipFill>
        <p:spPr>
          <a:xfrm rot="634318">
            <a:off x="6372200" y="3052319"/>
            <a:ext cx="2142065" cy="2827526"/>
          </a:xfrm>
          <a:prstGeom prst="rect">
            <a:avLst/>
          </a:prstGeom>
          <a:noFill/>
          <a:ln>
            <a:noFill/>
          </a:ln>
        </p:spPr>
      </p:pic>
      <p:sp>
        <p:nvSpPr>
          <p:cNvPr id="7" name="Shape 53"/>
          <p:cNvSpPr txBox="1">
            <a:spLocks/>
          </p:cNvSpPr>
          <p:nvPr/>
        </p:nvSpPr>
        <p:spPr>
          <a:xfrm>
            <a:off x="1880978" y="5856300"/>
            <a:ext cx="1021000" cy="392100"/>
          </a:xfrm>
          <a:prstGeom prst="rect">
            <a:avLst/>
          </a:prstGeom>
        </p:spPr>
        <p:txBody>
          <a:bodyPr lIns="91425" tIns="91425" rIns="91425" bIns="91425"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Font typeface="Arial" panose="020B0604020202020204" pitchFamily="34" charset="0"/>
              <a:buNone/>
            </a:pPr>
            <a:r>
              <a:rPr lang="en" sz="2800" i="1" dirty="0"/>
              <a:t>PSCI</a:t>
            </a:r>
          </a:p>
        </p:txBody>
      </p:sp>
      <p:sp>
        <p:nvSpPr>
          <p:cNvPr id="8" name="Shape 54"/>
          <p:cNvSpPr txBox="1">
            <a:spLocks/>
          </p:cNvSpPr>
          <p:nvPr/>
        </p:nvSpPr>
        <p:spPr>
          <a:xfrm>
            <a:off x="3850377" y="5645125"/>
            <a:ext cx="1547076" cy="407225"/>
          </a:xfrm>
          <a:prstGeom prst="rect">
            <a:avLst/>
          </a:prstGeom>
        </p:spPr>
        <p:txBody>
          <a:bodyPr lIns="91425" tIns="91425" rIns="91425" bIns="91425"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Font typeface="Arial" panose="020B0604020202020204" pitchFamily="34" charset="0"/>
              <a:buNone/>
            </a:pPr>
            <a:r>
              <a:rPr lang="en" sz="2800" i="1" dirty="0"/>
              <a:t>JEP:LMC</a:t>
            </a:r>
            <a:endParaRPr lang="en" sz="2000" i="1" dirty="0"/>
          </a:p>
        </p:txBody>
      </p:sp>
      <p:sp>
        <p:nvSpPr>
          <p:cNvPr id="9" name="Shape 55"/>
          <p:cNvSpPr txBox="1">
            <a:spLocks/>
          </p:cNvSpPr>
          <p:nvPr/>
        </p:nvSpPr>
        <p:spPr>
          <a:xfrm>
            <a:off x="6130996" y="5856300"/>
            <a:ext cx="978162" cy="392100"/>
          </a:xfrm>
          <a:prstGeom prst="rect">
            <a:avLst/>
          </a:prstGeom>
        </p:spPr>
        <p:txBody>
          <a:bodyPr lIns="91425" tIns="91425" rIns="91425" bIns="91425"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Font typeface="Arial" panose="020B0604020202020204" pitchFamily="34" charset="0"/>
              <a:buNone/>
            </a:pPr>
            <a:r>
              <a:rPr lang="en" sz="2800" i="1" dirty="0"/>
              <a:t>JPSP</a:t>
            </a:r>
            <a:endParaRPr lang="en" sz="2000" i="1" dirty="0"/>
          </a:p>
        </p:txBody>
      </p:sp>
      <p:sp>
        <p:nvSpPr>
          <p:cNvPr id="11" name="TextBox 10"/>
          <p:cNvSpPr txBox="1"/>
          <p:nvPr/>
        </p:nvSpPr>
        <p:spPr>
          <a:xfrm>
            <a:off x="5715000" y="6488668"/>
            <a:ext cx="3349257" cy="369332"/>
          </a:xfrm>
          <a:prstGeom prst="rect">
            <a:avLst/>
          </a:prstGeom>
          <a:noFill/>
        </p:spPr>
        <p:txBody>
          <a:bodyPr wrap="none" rtlCol="0">
            <a:spAutoFit/>
          </a:bodyPr>
          <a:lstStyle/>
          <a:p>
            <a:r>
              <a:rPr lang="en-US" dirty="0"/>
              <a:t>Open Science Collaboration, 2015</a:t>
            </a:r>
          </a:p>
        </p:txBody>
      </p:sp>
    </p:spTree>
    <p:extLst>
      <p:ext uri="{BB962C8B-B14F-4D97-AF65-F5344CB8AC3E}">
        <p14:creationId xmlns:p14="http://schemas.microsoft.com/office/powerpoint/2010/main" val="3106474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2800" b="1" dirty="0">
                <a:solidFill>
                  <a:srgbClr val="FF0000"/>
                </a:solidFill>
              </a:rPr>
              <a:t>How many original findings do you think replicated?</a:t>
            </a:r>
          </a:p>
        </p:txBody>
      </p:sp>
    </p:spTree>
    <p:extLst>
      <p:ext uri="{BB962C8B-B14F-4D97-AF65-F5344CB8AC3E}">
        <p14:creationId xmlns:p14="http://schemas.microsoft.com/office/powerpoint/2010/main" val="4006439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2800" b="1" dirty="0"/>
              <a:t>Reproducibility Project Results </a:t>
            </a:r>
          </a:p>
        </p:txBody>
      </p:sp>
      <p:sp>
        <p:nvSpPr>
          <p:cNvPr id="3" name="Content Placeholder 2"/>
          <p:cNvSpPr>
            <a:spLocks noGrp="1"/>
          </p:cNvSpPr>
          <p:nvPr>
            <p:ph idx="1"/>
          </p:nvPr>
        </p:nvSpPr>
        <p:spPr>
          <a:xfrm>
            <a:off x="457200" y="5380037"/>
            <a:ext cx="8229600" cy="4525963"/>
          </a:xfrm>
        </p:spPr>
        <p:txBody>
          <a:bodyPr/>
          <a:lstStyle/>
          <a:p>
            <a:endParaRPr lang="en-US" b="1" dirty="0">
              <a:solidFill>
                <a:srgbClr val="FF0000"/>
              </a:solidFill>
            </a:endParaRPr>
          </a:p>
          <a:p>
            <a:pPr marL="0" indent="0" algn="ctr">
              <a:buNone/>
            </a:pPr>
            <a:r>
              <a:rPr lang="en-US" sz="2600" b="1" dirty="0"/>
              <a:t>37% of original effects replicate at </a:t>
            </a:r>
            <a:r>
              <a:rPr lang="en-US" sz="2600" b="1" i="1" dirty="0"/>
              <a:t>p</a:t>
            </a:r>
            <a:r>
              <a:rPr lang="en-US" sz="2600" b="1" dirty="0"/>
              <a:t> &lt; .05 level</a:t>
            </a:r>
          </a:p>
        </p:txBody>
      </p:sp>
      <p:pic>
        <p:nvPicPr>
          <p:cNvPr id="2050" name="Picture 2" descr="C:\backup.5.19.2013\rep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06448"/>
            <a:ext cx="6019800" cy="450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919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PP_pv.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61229"/>
            <a:ext cx="9042400" cy="6796771"/>
          </a:xfrm>
          <a:prstGeom prst="rect">
            <a:avLst/>
          </a:prstGeom>
        </p:spPr>
      </p:pic>
      <p:sp>
        <p:nvSpPr>
          <p:cNvPr id="3" name="TextBox 2"/>
          <p:cNvSpPr txBox="1"/>
          <p:nvPr/>
        </p:nvSpPr>
        <p:spPr>
          <a:xfrm>
            <a:off x="2438400" y="253424"/>
            <a:ext cx="893995" cy="584776"/>
          </a:xfrm>
          <a:prstGeom prst="rect">
            <a:avLst/>
          </a:prstGeom>
          <a:solidFill>
            <a:schemeClr val="tx2">
              <a:lumMod val="20000"/>
              <a:lumOff val="80000"/>
            </a:schemeClr>
          </a:solidFill>
        </p:spPr>
        <p:txBody>
          <a:bodyPr wrap="none" rtlCol="0">
            <a:spAutoFit/>
          </a:bodyPr>
          <a:lstStyle/>
          <a:p>
            <a:r>
              <a:rPr lang="en-US" sz="3200" dirty="0"/>
              <a:t>97%</a:t>
            </a:r>
          </a:p>
        </p:txBody>
      </p:sp>
      <p:sp>
        <p:nvSpPr>
          <p:cNvPr id="4" name="TextBox 3"/>
          <p:cNvSpPr txBox="1"/>
          <p:nvPr/>
        </p:nvSpPr>
        <p:spPr>
          <a:xfrm>
            <a:off x="5430605" y="12412"/>
            <a:ext cx="893995" cy="584776"/>
          </a:xfrm>
          <a:prstGeom prst="rect">
            <a:avLst/>
          </a:prstGeom>
          <a:solidFill>
            <a:srgbClr val="C6D9F1"/>
          </a:solidFill>
        </p:spPr>
        <p:txBody>
          <a:bodyPr wrap="none" rtlCol="0">
            <a:spAutoFit/>
          </a:bodyPr>
          <a:lstStyle/>
          <a:p>
            <a:r>
              <a:rPr lang="en-US" sz="3200" dirty="0"/>
              <a:t>37%</a:t>
            </a:r>
          </a:p>
        </p:txBody>
      </p:sp>
      <p:sp>
        <p:nvSpPr>
          <p:cNvPr id="6" name="Rectangle 5"/>
          <p:cNvSpPr/>
          <p:nvPr/>
        </p:nvSpPr>
        <p:spPr>
          <a:xfrm>
            <a:off x="4343400" y="0"/>
            <a:ext cx="3124200" cy="5791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962400" y="164812"/>
            <a:ext cx="1096775" cy="584776"/>
          </a:xfrm>
          <a:prstGeom prst="rect">
            <a:avLst/>
          </a:prstGeom>
          <a:solidFill>
            <a:schemeClr val="bg1"/>
          </a:solidFill>
        </p:spPr>
        <p:txBody>
          <a:bodyPr wrap="none" rtlCol="0">
            <a:spAutoFit/>
          </a:bodyPr>
          <a:lstStyle/>
          <a:p>
            <a:r>
              <a:rPr lang="en-US" sz="3200" dirty="0"/>
              <a:t>      </a:t>
            </a:r>
            <a:r>
              <a:rPr lang="en-US" sz="3200" dirty="0">
                <a:solidFill>
                  <a:schemeClr val="bg1"/>
                </a:solidFill>
              </a:rPr>
              <a:t>xx</a:t>
            </a:r>
          </a:p>
        </p:txBody>
      </p:sp>
      <p:sp>
        <p:nvSpPr>
          <p:cNvPr id="10" name="TextBox 9"/>
          <p:cNvSpPr txBox="1"/>
          <p:nvPr/>
        </p:nvSpPr>
        <p:spPr>
          <a:xfrm>
            <a:off x="5029200" y="6477000"/>
            <a:ext cx="4164271" cy="369332"/>
          </a:xfrm>
          <a:prstGeom prst="rect">
            <a:avLst/>
          </a:prstGeom>
          <a:noFill/>
        </p:spPr>
        <p:txBody>
          <a:bodyPr wrap="none" rtlCol="0">
            <a:spAutoFit/>
          </a:bodyPr>
          <a:lstStyle/>
          <a:p>
            <a:r>
              <a:rPr lang="en-US" dirty="0"/>
              <a:t>Open Science Collaboration, 2015, </a:t>
            </a:r>
            <a:r>
              <a:rPr lang="en-US" i="1" dirty="0"/>
              <a:t>Science</a:t>
            </a:r>
          </a:p>
        </p:txBody>
      </p:sp>
      <p:sp>
        <p:nvSpPr>
          <p:cNvPr id="11" name="Title 1"/>
          <p:cNvSpPr txBox="1">
            <a:spLocks/>
          </p:cNvSpPr>
          <p:nvPr/>
        </p:nvSpPr>
        <p:spPr>
          <a:xfrm>
            <a:off x="3962400" y="381000"/>
            <a:ext cx="43434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i="1" dirty="0">
                <a:solidFill>
                  <a:srgbClr val="7030A0"/>
                </a:solidFill>
              </a:rPr>
              <a:t>P-value distributions: </a:t>
            </a:r>
            <a:br>
              <a:rPr lang="en-US" sz="2800" b="1" i="1" dirty="0">
                <a:solidFill>
                  <a:srgbClr val="7030A0"/>
                </a:solidFill>
              </a:rPr>
            </a:br>
            <a:r>
              <a:rPr lang="en-US" sz="2800" b="1" i="1" dirty="0">
                <a:solidFill>
                  <a:srgbClr val="7030A0"/>
                </a:solidFill>
              </a:rPr>
              <a:t>Original studies </a:t>
            </a:r>
          </a:p>
          <a:p>
            <a:r>
              <a:rPr lang="en-US" sz="2800" b="1" i="1" dirty="0">
                <a:solidFill>
                  <a:srgbClr val="7030A0"/>
                </a:solidFill>
              </a:rPr>
              <a:t>and replications</a:t>
            </a:r>
          </a:p>
        </p:txBody>
      </p:sp>
    </p:spTree>
    <p:extLst>
      <p:ext uri="{BB962C8B-B14F-4D97-AF65-F5344CB8AC3E}">
        <p14:creationId xmlns:p14="http://schemas.microsoft.com/office/powerpoint/2010/main" val="2731559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PP_pv.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61229"/>
            <a:ext cx="9042400" cy="6796771"/>
          </a:xfrm>
          <a:prstGeom prst="rect">
            <a:avLst/>
          </a:prstGeom>
        </p:spPr>
      </p:pic>
      <p:sp>
        <p:nvSpPr>
          <p:cNvPr id="3" name="TextBox 2"/>
          <p:cNvSpPr txBox="1"/>
          <p:nvPr/>
        </p:nvSpPr>
        <p:spPr>
          <a:xfrm>
            <a:off x="2438400" y="253424"/>
            <a:ext cx="893995" cy="584776"/>
          </a:xfrm>
          <a:prstGeom prst="rect">
            <a:avLst/>
          </a:prstGeom>
          <a:solidFill>
            <a:schemeClr val="tx2">
              <a:lumMod val="20000"/>
              <a:lumOff val="80000"/>
            </a:schemeClr>
          </a:solidFill>
        </p:spPr>
        <p:txBody>
          <a:bodyPr wrap="none" rtlCol="0">
            <a:spAutoFit/>
          </a:bodyPr>
          <a:lstStyle/>
          <a:p>
            <a:r>
              <a:rPr lang="en-US" sz="3200" dirty="0"/>
              <a:t>97%</a:t>
            </a:r>
          </a:p>
        </p:txBody>
      </p:sp>
      <p:sp>
        <p:nvSpPr>
          <p:cNvPr id="4" name="TextBox 3"/>
          <p:cNvSpPr txBox="1"/>
          <p:nvPr/>
        </p:nvSpPr>
        <p:spPr>
          <a:xfrm>
            <a:off x="5430605" y="253424"/>
            <a:ext cx="893995" cy="584776"/>
          </a:xfrm>
          <a:prstGeom prst="rect">
            <a:avLst/>
          </a:prstGeom>
          <a:solidFill>
            <a:srgbClr val="C6D9F1"/>
          </a:solidFill>
        </p:spPr>
        <p:txBody>
          <a:bodyPr wrap="none" rtlCol="0">
            <a:spAutoFit/>
          </a:bodyPr>
          <a:lstStyle/>
          <a:p>
            <a:r>
              <a:rPr lang="en-US" sz="3200" dirty="0"/>
              <a:t>37%</a:t>
            </a:r>
          </a:p>
        </p:txBody>
      </p:sp>
      <p:sp>
        <p:nvSpPr>
          <p:cNvPr id="9" name="TextBox 8"/>
          <p:cNvSpPr txBox="1"/>
          <p:nvPr/>
        </p:nvSpPr>
        <p:spPr>
          <a:xfrm>
            <a:off x="3962400" y="164812"/>
            <a:ext cx="1096775" cy="584776"/>
          </a:xfrm>
          <a:prstGeom prst="rect">
            <a:avLst/>
          </a:prstGeom>
          <a:solidFill>
            <a:schemeClr val="bg1"/>
          </a:solidFill>
        </p:spPr>
        <p:txBody>
          <a:bodyPr wrap="none" rtlCol="0">
            <a:spAutoFit/>
          </a:bodyPr>
          <a:lstStyle/>
          <a:p>
            <a:r>
              <a:rPr lang="en-US" sz="3200" dirty="0"/>
              <a:t>      </a:t>
            </a:r>
            <a:r>
              <a:rPr lang="en-US" sz="3200" dirty="0">
                <a:solidFill>
                  <a:schemeClr val="bg1"/>
                </a:solidFill>
              </a:rPr>
              <a:t>xx</a:t>
            </a:r>
          </a:p>
        </p:txBody>
      </p:sp>
      <p:sp>
        <p:nvSpPr>
          <p:cNvPr id="10" name="TextBox 9"/>
          <p:cNvSpPr txBox="1"/>
          <p:nvPr/>
        </p:nvSpPr>
        <p:spPr>
          <a:xfrm>
            <a:off x="5029200" y="6477000"/>
            <a:ext cx="4164271" cy="369332"/>
          </a:xfrm>
          <a:prstGeom prst="rect">
            <a:avLst/>
          </a:prstGeom>
          <a:noFill/>
        </p:spPr>
        <p:txBody>
          <a:bodyPr wrap="none" rtlCol="0">
            <a:spAutoFit/>
          </a:bodyPr>
          <a:lstStyle/>
          <a:p>
            <a:r>
              <a:rPr lang="en-US" dirty="0"/>
              <a:t>Open Science Collaboration, 2015, </a:t>
            </a:r>
            <a:r>
              <a:rPr lang="en-US" i="1" dirty="0"/>
              <a:t>Science</a:t>
            </a:r>
          </a:p>
        </p:txBody>
      </p:sp>
    </p:spTree>
    <p:extLst>
      <p:ext uri="{BB962C8B-B14F-4D97-AF65-F5344CB8AC3E}">
        <p14:creationId xmlns:p14="http://schemas.microsoft.com/office/powerpoint/2010/main" val="1348198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FF0000"/>
                </a:solidFill>
              </a:rPr>
              <a:t>Replicability of Cognitive vs. Social Psychology?</a:t>
            </a:r>
          </a:p>
        </p:txBody>
      </p:sp>
      <p:sp>
        <p:nvSpPr>
          <p:cNvPr id="3" name="TextBox 2"/>
          <p:cNvSpPr txBox="1"/>
          <p:nvPr/>
        </p:nvSpPr>
        <p:spPr>
          <a:xfrm>
            <a:off x="0" y="2715905"/>
            <a:ext cx="9144000" cy="1246495"/>
          </a:xfrm>
          <a:prstGeom prst="rect">
            <a:avLst/>
          </a:prstGeom>
          <a:noFill/>
        </p:spPr>
        <p:txBody>
          <a:bodyPr wrap="square" rtlCol="0">
            <a:spAutoFit/>
          </a:bodyPr>
          <a:lstStyle/>
          <a:p>
            <a:pPr algn="ctr"/>
            <a:r>
              <a:rPr lang="en-US" sz="2500" b="1" dirty="0">
                <a:solidFill>
                  <a:srgbClr val="FF0000"/>
                </a:solidFill>
              </a:rPr>
              <a:t>Overall replicability is 37% using the </a:t>
            </a:r>
            <a:r>
              <a:rPr lang="en-US" sz="2500" b="1" i="1" dirty="0">
                <a:solidFill>
                  <a:srgbClr val="FF0000"/>
                </a:solidFill>
              </a:rPr>
              <a:t>p</a:t>
            </a:r>
            <a:r>
              <a:rPr lang="en-US" sz="2500" b="1" dirty="0">
                <a:solidFill>
                  <a:srgbClr val="FF0000"/>
                </a:solidFill>
              </a:rPr>
              <a:t> &lt; .05 criterion.</a:t>
            </a:r>
          </a:p>
          <a:p>
            <a:pPr algn="ctr"/>
            <a:endParaRPr lang="en-US" sz="2500" b="1" dirty="0">
              <a:solidFill>
                <a:srgbClr val="FF0000"/>
              </a:solidFill>
            </a:endParaRPr>
          </a:p>
          <a:p>
            <a:pPr algn="ctr"/>
            <a:r>
              <a:rPr lang="en-US" sz="2500" b="1" dirty="0">
                <a:solidFill>
                  <a:srgbClr val="FF0000"/>
                </a:solidFill>
              </a:rPr>
              <a:t>What about by subfield?</a:t>
            </a:r>
          </a:p>
        </p:txBody>
      </p:sp>
    </p:spTree>
    <p:extLst>
      <p:ext uri="{BB962C8B-B14F-4D97-AF65-F5344CB8AC3E}">
        <p14:creationId xmlns:p14="http://schemas.microsoft.com/office/powerpoint/2010/main" val="4277635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Replicability of Cognitive vs. Social Psychology</a:t>
            </a:r>
            <a:r>
              <a:rPr lang="en-US" sz="2800" b="1" dirty="0">
                <a:solidFill>
                  <a:schemeClr val="bg1"/>
                </a:solidFill>
              </a:rPr>
              <a:t>?</a:t>
            </a:r>
          </a:p>
        </p:txBody>
      </p:sp>
      <p:sp>
        <p:nvSpPr>
          <p:cNvPr id="3" name="Content Placeholder 2"/>
          <p:cNvSpPr>
            <a:spLocks noGrp="1"/>
          </p:cNvSpPr>
          <p:nvPr>
            <p:ph idx="1"/>
          </p:nvPr>
        </p:nvSpPr>
        <p:spPr>
          <a:xfrm>
            <a:off x="457200" y="1524000"/>
            <a:ext cx="8229600" cy="4525963"/>
          </a:xfrm>
        </p:spPr>
        <p:txBody>
          <a:bodyPr>
            <a:normAutofit/>
          </a:bodyPr>
          <a:lstStyle/>
          <a:p>
            <a:endParaRPr lang="en-US" sz="2400" dirty="0">
              <a:solidFill>
                <a:srgbClr val="FF0000"/>
              </a:solidFill>
            </a:endParaRPr>
          </a:p>
          <a:p>
            <a:r>
              <a:rPr lang="en-US" sz="2400" dirty="0"/>
              <a:t>25% of social psychology effects replicated by the </a:t>
            </a:r>
            <a:r>
              <a:rPr lang="en-US" sz="2400" i="1" dirty="0"/>
              <a:t>p</a:t>
            </a:r>
            <a:r>
              <a:rPr lang="en-US" sz="2400" dirty="0"/>
              <a:t> &lt; 0.05 criterion</a:t>
            </a:r>
          </a:p>
          <a:p>
            <a:endParaRPr lang="en-US" sz="2400" dirty="0"/>
          </a:p>
          <a:p>
            <a:r>
              <a:rPr lang="en-US" sz="2400" dirty="0"/>
              <a:t>50% of cognitive psychology replicated by the </a:t>
            </a:r>
            <a:r>
              <a:rPr lang="en-US" sz="2400" i="1" dirty="0"/>
              <a:t>p</a:t>
            </a:r>
            <a:r>
              <a:rPr lang="en-US" sz="2400" dirty="0"/>
              <a:t> &lt; 0.05 criterion</a:t>
            </a:r>
          </a:p>
          <a:p>
            <a:endParaRPr lang="en-US" sz="2400" dirty="0">
              <a:solidFill>
                <a:srgbClr val="FF0000"/>
              </a:solidFill>
            </a:endParaRPr>
          </a:p>
          <a:p>
            <a:r>
              <a:rPr lang="en-US" sz="2400" dirty="0"/>
              <a:t>But we </a:t>
            </a:r>
            <a:r>
              <a:rPr lang="en-US" sz="2400" u="sng" dirty="0"/>
              <a:t>should</a:t>
            </a:r>
            <a:r>
              <a:rPr lang="en-US" sz="2400" dirty="0"/>
              <a:t> expect more variability in social phenomena across different populations</a:t>
            </a:r>
          </a:p>
          <a:p>
            <a:endParaRPr lang="en-US" sz="2400" dirty="0"/>
          </a:p>
        </p:txBody>
      </p:sp>
    </p:spTree>
    <p:extLst>
      <p:ext uri="{BB962C8B-B14F-4D97-AF65-F5344CB8AC3E}">
        <p14:creationId xmlns:p14="http://schemas.microsoft.com/office/powerpoint/2010/main" val="2192384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2400" b="1" dirty="0"/>
              <a:t>Direct vs. Conceptual Replications</a:t>
            </a:r>
            <a:r>
              <a:rPr lang="en-US" sz="2400" b="1" dirty="0">
                <a:solidFill>
                  <a:schemeClr val="bg1"/>
                </a:solidFill>
              </a:rPr>
              <a:t>?</a:t>
            </a:r>
          </a:p>
        </p:txBody>
      </p:sp>
      <p:sp>
        <p:nvSpPr>
          <p:cNvPr id="3" name="Content Placeholder 2"/>
          <p:cNvSpPr>
            <a:spLocks noGrp="1"/>
          </p:cNvSpPr>
          <p:nvPr>
            <p:ph idx="1"/>
          </p:nvPr>
        </p:nvSpPr>
        <p:spPr>
          <a:xfrm>
            <a:off x="457200" y="1447800"/>
            <a:ext cx="8229600" cy="4525963"/>
          </a:xfrm>
        </p:spPr>
        <p:txBody>
          <a:bodyPr>
            <a:normAutofit/>
          </a:bodyPr>
          <a:lstStyle/>
          <a:p>
            <a:r>
              <a:rPr lang="en-US" sz="2400" dirty="0"/>
              <a:t>Conceptual replication: The same hypothesis is tested but with new materials</a:t>
            </a:r>
          </a:p>
          <a:p>
            <a:pPr lvl="1"/>
            <a:r>
              <a:rPr lang="en-US" sz="2400" dirty="0"/>
              <a:t>Common practice, e.g., in most multi-study papers</a:t>
            </a:r>
          </a:p>
          <a:p>
            <a:pPr lvl="1"/>
            <a:r>
              <a:rPr lang="en-US" sz="2400" dirty="0"/>
              <a:t>Demonstrates generalizability</a:t>
            </a:r>
          </a:p>
          <a:p>
            <a:endParaRPr lang="en-US" sz="2400" dirty="0"/>
          </a:p>
          <a:p>
            <a:r>
              <a:rPr lang="en-US" sz="2400" dirty="0"/>
              <a:t>Direct replication: The same study materials and protocol are used in a new subject population</a:t>
            </a:r>
          </a:p>
          <a:p>
            <a:pPr lvl="1"/>
            <a:r>
              <a:rPr lang="en-US" sz="2400" dirty="0"/>
              <a:t>Uncommon practice until recently </a:t>
            </a:r>
          </a:p>
          <a:p>
            <a:pPr lvl="1"/>
            <a:r>
              <a:rPr lang="en-US" sz="2400" dirty="0"/>
              <a:t>Rule out false positives</a:t>
            </a:r>
          </a:p>
          <a:p>
            <a:endParaRPr lang="en-US" sz="2400" dirty="0"/>
          </a:p>
          <a:p>
            <a:endParaRPr lang="en-US" sz="2400" dirty="0"/>
          </a:p>
        </p:txBody>
      </p:sp>
      <p:sp>
        <p:nvSpPr>
          <p:cNvPr id="4" name="TextBox 3"/>
          <p:cNvSpPr txBox="1"/>
          <p:nvPr/>
        </p:nvSpPr>
        <p:spPr>
          <a:xfrm>
            <a:off x="0" y="5722203"/>
            <a:ext cx="9144000" cy="830997"/>
          </a:xfrm>
          <a:prstGeom prst="rect">
            <a:avLst/>
          </a:prstGeom>
          <a:noFill/>
        </p:spPr>
        <p:txBody>
          <a:bodyPr wrap="square" rtlCol="0">
            <a:spAutoFit/>
          </a:bodyPr>
          <a:lstStyle/>
          <a:p>
            <a:pPr algn="ctr"/>
            <a:r>
              <a:rPr lang="en-US" sz="2400" b="1" dirty="0">
                <a:solidFill>
                  <a:srgbClr val="7030A0"/>
                </a:solidFill>
              </a:rPr>
              <a:t>In this class, when we say just “replication”</a:t>
            </a:r>
          </a:p>
          <a:p>
            <a:pPr algn="ctr"/>
            <a:r>
              <a:rPr lang="en-US" sz="2400" b="1" dirty="0">
                <a:solidFill>
                  <a:srgbClr val="7030A0"/>
                </a:solidFill>
              </a:rPr>
              <a:t>we mean a direct replication</a:t>
            </a:r>
          </a:p>
        </p:txBody>
      </p:sp>
    </p:spTree>
    <p:extLst>
      <p:ext uri="{BB962C8B-B14F-4D97-AF65-F5344CB8AC3E}">
        <p14:creationId xmlns:p14="http://schemas.microsoft.com/office/powerpoint/2010/main" val="1033334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P values in original studies predict replicability</a:t>
            </a:r>
          </a:p>
        </p:txBody>
      </p:sp>
      <p:sp>
        <p:nvSpPr>
          <p:cNvPr id="3" name="Content Placeholder 2"/>
          <p:cNvSpPr>
            <a:spLocks noGrp="1"/>
          </p:cNvSpPr>
          <p:nvPr>
            <p:ph idx="1"/>
          </p:nvPr>
        </p:nvSpPr>
        <p:spPr>
          <a:xfrm>
            <a:off x="457200" y="2027237"/>
            <a:ext cx="8229600" cy="4525963"/>
          </a:xfrm>
        </p:spPr>
        <p:txBody>
          <a:bodyPr>
            <a:normAutofit/>
          </a:bodyPr>
          <a:lstStyle/>
          <a:p>
            <a:r>
              <a:rPr lang="en-US" sz="2400" dirty="0"/>
              <a:t>18% of original studies with p-values greater than .04 replicated</a:t>
            </a:r>
          </a:p>
          <a:p>
            <a:endParaRPr lang="en-US" sz="2400" dirty="0"/>
          </a:p>
          <a:p>
            <a:r>
              <a:rPr lang="en-US" sz="2400" dirty="0"/>
              <a:t>63% of original studies with p values less than .001 replicated</a:t>
            </a:r>
          </a:p>
          <a:p>
            <a:endParaRPr lang="en-US" sz="2400" dirty="0"/>
          </a:p>
          <a:p>
            <a:r>
              <a:rPr lang="en-US" sz="2400" dirty="0">
                <a:solidFill>
                  <a:srgbClr val="FF0000"/>
                </a:solidFill>
              </a:rPr>
              <a:t>Should we make the significance criterion more conservative?</a:t>
            </a:r>
          </a:p>
          <a:p>
            <a:pPr lvl="1"/>
            <a:r>
              <a:rPr lang="en-US" sz="2400" dirty="0">
                <a:solidFill>
                  <a:srgbClr val="FF0000"/>
                </a:solidFill>
              </a:rPr>
              <a:t>How to weigh the risk of false positives and false negatives?</a:t>
            </a:r>
          </a:p>
          <a:p>
            <a:pPr lvl="1"/>
            <a:endParaRPr lang="en-US" sz="2000" dirty="0"/>
          </a:p>
        </p:txBody>
      </p:sp>
    </p:spTree>
    <p:extLst>
      <p:ext uri="{BB962C8B-B14F-4D97-AF65-F5344CB8AC3E}">
        <p14:creationId xmlns:p14="http://schemas.microsoft.com/office/powerpoint/2010/main" val="4044707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800" b="1" dirty="0"/>
              <a:t>Do conceptual replications predict direct replications? </a:t>
            </a:r>
          </a:p>
        </p:txBody>
      </p:sp>
      <p:sp>
        <p:nvSpPr>
          <p:cNvPr id="3" name="Content Placeholder 2"/>
          <p:cNvSpPr>
            <a:spLocks noGrp="1"/>
          </p:cNvSpPr>
          <p:nvPr>
            <p:ph idx="1"/>
          </p:nvPr>
        </p:nvSpPr>
        <p:spPr/>
        <p:txBody>
          <a:bodyPr>
            <a:normAutofit/>
          </a:bodyPr>
          <a:lstStyle/>
          <a:p>
            <a:r>
              <a:rPr lang="en-US" sz="2400" dirty="0"/>
              <a:t>Suppose the original authors ran two, three, four, conceptual replications of their effect, as opposed to just one study</a:t>
            </a:r>
          </a:p>
          <a:p>
            <a:pPr lvl="1"/>
            <a:r>
              <a:rPr lang="en-US" sz="2400" dirty="0"/>
              <a:t>Same idea, different methodology</a:t>
            </a:r>
          </a:p>
          <a:p>
            <a:pPr lvl="1"/>
            <a:r>
              <a:rPr lang="en-US" sz="2400" dirty="0"/>
              <a:t>Common practice in experimental research</a:t>
            </a:r>
          </a:p>
          <a:p>
            <a:pPr marL="0" indent="0">
              <a:buNone/>
            </a:pPr>
            <a:endParaRPr lang="en-US" sz="2400" dirty="0"/>
          </a:p>
          <a:p>
            <a:r>
              <a:rPr lang="en-US" sz="2400" dirty="0">
                <a:solidFill>
                  <a:srgbClr val="FF0000"/>
                </a:solidFill>
              </a:rPr>
              <a:t>Are independent teams then more likely to succeed with a direct replication?</a:t>
            </a:r>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558498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b="1" dirty="0"/>
              <a:t>… No. (</a:t>
            </a:r>
            <a:r>
              <a:rPr lang="en-US" sz="2800" b="1" dirty="0" err="1"/>
              <a:t>Kunert</a:t>
            </a:r>
            <a:r>
              <a:rPr lang="en-US" sz="2800" b="1" dirty="0"/>
              <a:t>, 2016)</a:t>
            </a:r>
          </a:p>
        </p:txBody>
      </p:sp>
      <p:pic>
        <p:nvPicPr>
          <p:cNvPr id="2050" name="Picture 2" descr="E:\0000.Crowdsourcing Course\photo 1 - Co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95400"/>
            <a:ext cx="5943600" cy="518123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0000.Crowdsourcing Course\photo 2 - Cop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2788" y="2133600"/>
            <a:ext cx="5792788" cy="2452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64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800" b="1" dirty="0"/>
              <a:t>Bayesian Re-Analysis of RP:P</a:t>
            </a:r>
          </a:p>
        </p:txBody>
      </p:sp>
      <p:sp>
        <p:nvSpPr>
          <p:cNvPr id="3" name="Content Placeholder 2"/>
          <p:cNvSpPr>
            <a:spLocks noGrp="1"/>
          </p:cNvSpPr>
          <p:nvPr>
            <p:ph idx="1"/>
          </p:nvPr>
        </p:nvSpPr>
        <p:spPr>
          <a:xfrm>
            <a:off x="457200" y="1752600"/>
            <a:ext cx="8229600" cy="4525963"/>
          </a:xfrm>
        </p:spPr>
        <p:txBody>
          <a:bodyPr/>
          <a:lstStyle/>
          <a:p>
            <a:r>
              <a:rPr lang="en-US" sz="2400" dirty="0"/>
              <a:t>Bayesian approaches to replication can quantify evidence both for and against the hypothesis (</a:t>
            </a:r>
            <a:r>
              <a:rPr lang="en-US" sz="2400" dirty="0" err="1"/>
              <a:t>Verhagen</a:t>
            </a:r>
            <a:r>
              <a:rPr lang="en-US" sz="2400" dirty="0"/>
              <a:t> &amp; </a:t>
            </a:r>
            <a:r>
              <a:rPr lang="en-US" sz="2400" dirty="0" err="1"/>
              <a:t>Wagenmakers</a:t>
            </a:r>
            <a:r>
              <a:rPr lang="en-US" sz="2400" dirty="0"/>
              <a:t>, 2014)</a:t>
            </a:r>
          </a:p>
          <a:p>
            <a:endParaRPr lang="en-US" sz="2400" dirty="0"/>
          </a:p>
          <a:p>
            <a:r>
              <a:rPr lang="en-US" sz="2400" dirty="0"/>
              <a:t>Bayesian re-analysis of RP:P found 20% strong replication failures, 25% strong successes (</a:t>
            </a:r>
            <a:r>
              <a:rPr lang="en-US" sz="2400" dirty="0" err="1"/>
              <a:t>Etz</a:t>
            </a:r>
            <a:r>
              <a:rPr lang="en-US" sz="2400" dirty="0"/>
              <a:t>, 2015)</a:t>
            </a:r>
          </a:p>
          <a:p>
            <a:endParaRPr lang="en-US" sz="2400" i="1" dirty="0"/>
          </a:p>
          <a:p>
            <a:r>
              <a:rPr lang="en-US" sz="2400" dirty="0"/>
              <a:t>No firm conclusions can be drawn about most of the original effects</a:t>
            </a:r>
          </a:p>
          <a:p>
            <a:pPr lvl="1"/>
            <a:r>
              <a:rPr lang="en-US" sz="2400" dirty="0"/>
              <a:t>Fairer to original authors than p &gt; .05 is a “failed replication”</a:t>
            </a:r>
          </a:p>
          <a:p>
            <a:endParaRPr lang="en-US" dirty="0"/>
          </a:p>
        </p:txBody>
      </p:sp>
    </p:spTree>
    <p:extLst>
      <p:ext uri="{BB962C8B-B14F-4D97-AF65-F5344CB8AC3E}">
        <p14:creationId xmlns:p14="http://schemas.microsoft.com/office/powerpoint/2010/main" val="1084451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b="1" dirty="0">
                <a:solidFill>
                  <a:srgbClr val="FF0000"/>
                </a:solidFill>
              </a:rPr>
              <a:t>Have you heard of a prediction market?</a:t>
            </a:r>
          </a:p>
        </p:txBody>
      </p:sp>
    </p:spTree>
    <p:extLst>
      <p:ext uri="{BB962C8B-B14F-4D97-AF65-F5344CB8AC3E}">
        <p14:creationId xmlns:p14="http://schemas.microsoft.com/office/powerpoint/2010/main" val="2396170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b="1" dirty="0"/>
              <a:t>Prediction markets</a:t>
            </a:r>
          </a:p>
        </p:txBody>
      </p:sp>
      <p:sp>
        <p:nvSpPr>
          <p:cNvPr id="3" name="Content Placeholder 2"/>
          <p:cNvSpPr>
            <a:spLocks noGrp="1"/>
          </p:cNvSpPr>
          <p:nvPr>
            <p:ph idx="1"/>
          </p:nvPr>
        </p:nvSpPr>
        <p:spPr/>
        <p:txBody>
          <a:bodyPr>
            <a:normAutofit/>
          </a:bodyPr>
          <a:lstStyle/>
          <a:p>
            <a:r>
              <a:rPr lang="en-US" sz="2600" dirty="0"/>
              <a:t>Participants trade on the outcome of an event</a:t>
            </a:r>
          </a:p>
          <a:p>
            <a:endParaRPr lang="en-US" sz="2600" dirty="0"/>
          </a:p>
          <a:p>
            <a:r>
              <a:rPr lang="en-US" sz="2600" dirty="0"/>
              <a:t>Market prices indicate crowd’s expected probability</a:t>
            </a:r>
          </a:p>
          <a:p>
            <a:endParaRPr lang="en-US" sz="2600" dirty="0"/>
          </a:p>
          <a:p>
            <a:r>
              <a:rPr lang="en-US" sz="2600" dirty="0"/>
              <a:t>Accurately predicted the results of the Reproducibility Project: Psychology (</a:t>
            </a:r>
            <a:r>
              <a:rPr lang="en-US" sz="2600" dirty="0" err="1"/>
              <a:t>Dreber</a:t>
            </a:r>
            <a:r>
              <a:rPr lang="en-US" sz="2600" dirty="0"/>
              <a:t> et al., in press)</a:t>
            </a:r>
          </a:p>
          <a:p>
            <a:endParaRPr lang="en-US"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1534396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62600"/>
            <a:ext cx="8229600" cy="990600"/>
          </a:xfrm>
        </p:spPr>
        <p:txBody>
          <a:bodyPr>
            <a:normAutofit/>
          </a:bodyPr>
          <a:lstStyle/>
          <a:p>
            <a:pPr marL="0" indent="0" algn="ctr">
              <a:buNone/>
            </a:pPr>
            <a:r>
              <a:rPr lang="en-US" sz="2600" b="1" dirty="0">
                <a:solidFill>
                  <a:srgbClr val="FF0000"/>
                </a:solidFill>
              </a:rPr>
              <a:t>Should we do this and save the effort of running the replications? How to allocate scarce resources?</a:t>
            </a:r>
          </a:p>
          <a:p>
            <a:endParaRPr lang="en-US" dirty="0">
              <a:solidFill>
                <a:srgbClr val="FF0000"/>
              </a:solidFill>
            </a:endParaRPr>
          </a:p>
          <a:p>
            <a:endParaRPr lang="en-US" dirty="0">
              <a:solidFill>
                <a:srgbClr val="FF0000"/>
              </a:solidFill>
            </a:endParaRPr>
          </a:p>
        </p:txBody>
      </p:sp>
      <p:pic>
        <p:nvPicPr>
          <p:cNvPr id="4" name="Picture 3" descr="fig1vBrian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304800"/>
            <a:ext cx="5867400" cy="5867400"/>
          </a:xfrm>
          <a:prstGeom prst="rect">
            <a:avLst/>
          </a:prstGeom>
        </p:spPr>
      </p:pic>
    </p:spTree>
    <p:extLst>
      <p:ext uri="{BB962C8B-B14F-4D97-AF65-F5344CB8AC3E}">
        <p14:creationId xmlns:p14="http://schemas.microsoft.com/office/powerpoint/2010/main" val="21340670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0000.Crowdsourcing Course\00.slides.Crowdsourcing Science\gilbert tit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881" y="1219200"/>
            <a:ext cx="4516319" cy="3995250"/>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E:\0000.Crowdsourcing Course\00.slides.Crowdsourcing Science\abstrac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57200"/>
            <a:ext cx="3876675" cy="587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126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800" b="1" dirty="0"/>
              <a:t>Comment by Gilbert et al. (2016) in </a:t>
            </a:r>
            <a:r>
              <a:rPr lang="en-US" sz="2800" b="1" i="1" dirty="0"/>
              <a:t>Science</a:t>
            </a:r>
          </a:p>
        </p:txBody>
      </p:sp>
      <p:sp>
        <p:nvSpPr>
          <p:cNvPr id="12" name="Content Placeholder 2"/>
          <p:cNvSpPr>
            <a:spLocks noGrp="1"/>
          </p:cNvSpPr>
          <p:nvPr>
            <p:ph idx="1"/>
          </p:nvPr>
        </p:nvSpPr>
        <p:spPr>
          <a:xfrm>
            <a:off x="457200" y="1752600"/>
            <a:ext cx="8229600" cy="4525963"/>
          </a:xfrm>
        </p:spPr>
        <p:txBody>
          <a:bodyPr>
            <a:normAutofit/>
          </a:bodyPr>
          <a:lstStyle/>
          <a:p>
            <a:r>
              <a:rPr lang="en-US" sz="2400" dirty="0"/>
              <a:t>A number of the replications were low in fidelity to the original study</a:t>
            </a:r>
          </a:p>
          <a:p>
            <a:endParaRPr lang="en-US" sz="2400" dirty="0"/>
          </a:p>
          <a:p>
            <a:endParaRPr lang="en-US" sz="2400" dirty="0"/>
          </a:p>
          <a:p>
            <a:endParaRPr lang="en-US" sz="2400" dirty="0"/>
          </a:p>
        </p:txBody>
      </p:sp>
    </p:spTree>
    <p:extLst>
      <p:ext uri="{BB962C8B-B14F-4D97-AF65-F5344CB8AC3E}">
        <p14:creationId xmlns:p14="http://schemas.microsoft.com/office/powerpoint/2010/main" val="42793888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0000.Crowdsourcing Course\00.slides.Crowdsourcing Science\gilbert differenc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38030"/>
            <a:ext cx="4038600" cy="6038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016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b="1" dirty="0"/>
              <a:t>Direct Replications and the Crisis of Confidence</a:t>
            </a:r>
          </a:p>
        </p:txBody>
      </p:sp>
      <p:sp>
        <p:nvSpPr>
          <p:cNvPr id="3" name="Content Placeholder 2"/>
          <p:cNvSpPr>
            <a:spLocks noGrp="1"/>
          </p:cNvSpPr>
          <p:nvPr>
            <p:ph idx="1"/>
          </p:nvPr>
        </p:nvSpPr>
        <p:spPr>
          <a:xfrm>
            <a:off x="457200" y="1524000"/>
            <a:ext cx="8229600" cy="4525963"/>
          </a:xfrm>
        </p:spPr>
        <p:txBody>
          <a:bodyPr/>
          <a:lstStyle/>
          <a:p>
            <a:r>
              <a:rPr lang="en-US" sz="2400" dirty="0"/>
              <a:t>High profile replication failures of published studies</a:t>
            </a:r>
          </a:p>
          <a:p>
            <a:pPr lvl="1"/>
            <a:r>
              <a:rPr lang="en-US" sz="2400" dirty="0"/>
              <a:t>Individual replication studies</a:t>
            </a:r>
          </a:p>
          <a:p>
            <a:pPr lvl="1"/>
            <a:r>
              <a:rPr lang="en-US" sz="2400" dirty="0"/>
              <a:t>Crowdsourced replications of numerous studies</a:t>
            </a:r>
          </a:p>
          <a:p>
            <a:endParaRPr lang="en-US" sz="2400" dirty="0"/>
          </a:p>
          <a:p>
            <a:r>
              <a:rPr lang="en-US" sz="2400" dirty="0"/>
              <a:t>The reliability of even previously well-established findings now in question</a:t>
            </a:r>
          </a:p>
          <a:p>
            <a:endParaRPr lang="en-US" dirty="0"/>
          </a:p>
          <a:p>
            <a:endParaRPr lang="en-US" dirty="0"/>
          </a:p>
        </p:txBody>
      </p:sp>
      <p:pic>
        <p:nvPicPr>
          <p:cNvPr id="4" name="Picture 4" descr="C:\backup.5.19.2013\untitled (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221480"/>
            <a:ext cx="3962400" cy="237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9906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800" b="1" dirty="0"/>
              <a:t>Comment by Gilbert et al. (2016) in </a:t>
            </a:r>
            <a:r>
              <a:rPr lang="en-US" sz="2800" b="1" i="1" dirty="0"/>
              <a:t>Science</a:t>
            </a:r>
          </a:p>
        </p:txBody>
      </p:sp>
      <p:sp>
        <p:nvSpPr>
          <p:cNvPr id="12" name="Content Placeholder 2"/>
          <p:cNvSpPr>
            <a:spLocks noGrp="1"/>
          </p:cNvSpPr>
          <p:nvPr>
            <p:ph idx="1"/>
          </p:nvPr>
        </p:nvSpPr>
        <p:spPr>
          <a:xfrm>
            <a:off x="457200" y="1752600"/>
            <a:ext cx="8229600" cy="4525963"/>
          </a:xfrm>
        </p:spPr>
        <p:txBody>
          <a:bodyPr>
            <a:normAutofit/>
          </a:bodyPr>
          <a:lstStyle/>
          <a:p>
            <a:r>
              <a:rPr lang="en-US" sz="2400" dirty="0">
                <a:solidFill>
                  <a:schemeClr val="bg1">
                    <a:lumMod val="75000"/>
                  </a:schemeClr>
                </a:solidFill>
              </a:rPr>
              <a:t>A number of the replications were low in fidelity to the original study</a:t>
            </a:r>
          </a:p>
          <a:p>
            <a:endParaRPr lang="en-US" sz="2400" dirty="0"/>
          </a:p>
          <a:p>
            <a:r>
              <a:rPr lang="en-US" sz="2400" dirty="0"/>
              <a:t>Replications endorsed by the original authors as high in fidelity to the original design were more successful</a:t>
            </a:r>
          </a:p>
          <a:p>
            <a:endParaRPr lang="en-US" sz="2400" dirty="0"/>
          </a:p>
          <a:p>
            <a:endParaRPr lang="en-US" sz="2400" dirty="0"/>
          </a:p>
          <a:p>
            <a:endParaRPr lang="en-US" sz="2400" dirty="0"/>
          </a:p>
        </p:txBody>
      </p:sp>
    </p:spTree>
    <p:extLst>
      <p:ext uri="{BB962C8B-B14F-4D97-AF65-F5344CB8AC3E}">
        <p14:creationId xmlns:p14="http://schemas.microsoft.com/office/powerpoint/2010/main" val="41952270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6" descr="E:\0000.Crowdsourcing Course\00.slides.Crowdsourcing Science\fidelity1sho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030" y="274638"/>
            <a:ext cx="5786370" cy="3001962"/>
          </a:xfrm>
          <a:prstGeom prst="rect">
            <a:avLst/>
          </a:prstGeom>
          <a:noFill/>
          <a:extLst>
            <a:ext uri="{909E8E84-426E-40DD-AFC4-6F175D3DCCD1}">
              <a14:hiddenFill xmlns:a14="http://schemas.microsoft.com/office/drawing/2010/main">
                <a:solidFill>
                  <a:srgbClr val="FFFFFF"/>
                </a:solidFill>
              </a14:hiddenFill>
            </a:ext>
          </a:extLst>
        </p:spPr>
      </p:pic>
      <p:pic>
        <p:nvPicPr>
          <p:cNvPr id="14343" name="Picture 7" descr="E:\0000.Crowdsourcing Course\00.slides.Crowdsourcing Science\fidelity2shor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6112" y="3581400"/>
            <a:ext cx="5374288" cy="304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4744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800" b="1" dirty="0"/>
              <a:t>Comment by Gilbert et al. (2016) in </a:t>
            </a:r>
            <a:r>
              <a:rPr lang="en-US" sz="2800" b="1" i="1" dirty="0"/>
              <a:t>Science</a:t>
            </a:r>
          </a:p>
        </p:txBody>
      </p:sp>
      <p:sp>
        <p:nvSpPr>
          <p:cNvPr id="12" name="Content Placeholder 2"/>
          <p:cNvSpPr>
            <a:spLocks noGrp="1"/>
          </p:cNvSpPr>
          <p:nvPr>
            <p:ph idx="1"/>
          </p:nvPr>
        </p:nvSpPr>
        <p:spPr>
          <a:xfrm>
            <a:off x="457200" y="1493837"/>
            <a:ext cx="8229600" cy="4525963"/>
          </a:xfrm>
        </p:spPr>
        <p:txBody>
          <a:bodyPr>
            <a:normAutofit lnSpcReduction="10000"/>
          </a:bodyPr>
          <a:lstStyle/>
          <a:p>
            <a:r>
              <a:rPr lang="en-US" sz="2400" dirty="0">
                <a:solidFill>
                  <a:schemeClr val="bg1">
                    <a:lumMod val="75000"/>
                  </a:schemeClr>
                </a:solidFill>
              </a:rPr>
              <a:t>A number of the replications were low in fidelity to the original study</a:t>
            </a:r>
          </a:p>
          <a:p>
            <a:endParaRPr lang="en-US" sz="2400" dirty="0">
              <a:solidFill>
                <a:schemeClr val="bg1">
                  <a:lumMod val="75000"/>
                </a:schemeClr>
              </a:solidFill>
            </a:endParaRPr>
          </a:p>
          <a:p>
            <a:r>
              <a:rPr lang="en-US" sz="2400" dirty="0">
                <a:solidFill>
                  <a:schemeClr val="bg1">
                    <a:lumMod val="75000"/>
                  </a:schemeClr>
                </a:solidFill>
              </a:rPr>
              <a:t>Replications endorsed by the original authors as high in fidelity to the original design were more successful</a:t>
            </a:r>
          </a:p>
          <a:p>
            <a:endParaRPr lang="en-US" sz="2400" dirty="0"/>
          </a:p>
          <a:p>
            <a:r>
              <a:rPr lang="en-US" sz="2400" dirty="0"/>
              <a:t>Most replication effect sizes fell within the confidence interval of the original effect sizes</a:t>
            </a:r>
          </a:p>
          <a:p>
            <a:endParaRPr lang="en-US" sz="2400" dirty="0"/>
          </a:p>
          <a:p>
            <a:r>
              <a:rPr lang="en-US" sz="2400" dirty="0"/>
              <a:t>The sampling procedure did not lead to a representative sample of psychology articles or an objective pairing with replicator laboratories</a:t>
            </a:r>
          </a:p>
          <a:p>
            <a:pPr marL="0" indent="0">
              <a:buNone/>
            </a:pPr>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25876558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err="1"/>
              <a:t>Camerer</a:t>
            </a:r>
            <a:r>
              <a:rPr lang="en-US" sz="2800" b="1" dirty="0"/>
              <a:t> et al. (2016, </a:t>
            </a:r>
            <a:r>
              <a:rPr lang="en-US" sz="2800" b="1" i="1" dirty="0"/>
              <a:t>Science</a:t>
            </a:r>
            <a:r>
              <a:rPr lang="en-US" sz="2800" b="1" dirty="0"/>
              <a:t>)</a:t>
            </a:r>
          </a:p>
        </p:txBody>
      </p:sp>
      <p:sp>
        <p:nvSpPr>
          <p:cNvPr id="3" name="Content Placeholder 2"/>
          <p:cNvSpPr>
            <a:spLocks noGrp="1"/>
          </p:cNvSpPr>
          <p:nvPr>
            <p:ph idx="1"/>
          </p:nvPr>
        </p:nvSpPr>
        <p:spPr>
          <a:xfrm>
            <a:off x="457200" y="1722437"/>
            <a:ext cx="8229600" cy="4525963"/>
          </a:xfrm>
        </p:spPr>
        <p:txBody>
          <a:bodyPr/>
          <a:lstStyle/>
          <a:p>
            <a:r>
              <a:rPr lang="en-US" sz="2400" dirty="0"/>
              <a:t>Crowdsourced initiative to replicate 18 experimental economics studies from the </a:t>
            </a:r>
            <a:r>
              <a:rPr lang="en-US" sz="2400" i="1" dirty="0"/>
              <a:t>American Economic Review </a:t>
            </a:r>
            <a:r>
              <a:rPr lang="en-US" sz="2400" dirty="0"/>
              <a:t>and </a:t>
            </a:r>
            <a:r>
              <a:rPr lang="en-US" sz="2400" i="1" dirty="0"/>
              <a:t>Quarterly Journal of Economics</a:t>
            </a:r>
          </a:p>
          <a:p>
            <a:endParaRPr lang="en-US" sz="2400" dirty="0"/>
          </a:p>
          <a:p>
            <a:r>
              <a:rPr lang="en-US" sz="2400" dirty="0"/>
              <a:t>18 independent laboratories each attempted to replicate a single original study</a:t>
            </a:r>
          </a:p>
          <a:p>
            <a:pPr lvl="1"/>
            <a:r>
              <a:rPr lang="en-US" sz="2400" dirty="0"/>
              <a:t>Similar approach to Reproducibility Project</a:t>
            </a:r>
          </a:p>
          <a:p>
            <a:pPr lvl="1"/>
            <a:endParaRPr lang="en-US" sz="2000" dirty="0"/>
          </a:p>
          <a:p>
            <a:endParaRPr lang="en-US" i="1" dirty="0"/>
          </a:p>
          <a:p>
            <a:endParaRPr lang="en-US" i="1" dirty="0"/>
          </a:p>
          <a:p>
            <a:endParaRPr lang="en-US" i="1" dirty="0"/>
          </a:p>
          <a:p>
            <a:endParaRPr lang="en-US" i="1" dirty="0"/>
          </a:p>
        </p:txBody>
      </p:sp>
    </p:spTree>
    <p:extLst>
      <p:ext uri="{BB962C8B-B14F-4D97-AF65-F5344CB8AC3E}">
        <p14:creationId xmlns:p14="http://schemas.microsoft.com/office/powerpoint/2010/main" val="14579546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normAutofit/>
          </a:bodyPr>
          <a:lstStyle/>
          <a:p>
            <a:r>
              <a:rPr lang="en-US" sz="2800" b="1" dirty="0">
                <a:solidFill>
                  <a:srgbClr val="FF0000"/>
                </a:solidFill>
              </a:rPr>
              <a:t>Results: </a:t>
            </a:r>
            <a:r>
              <a:rPr lang="en-US" sz="2800" b="1" dirty="0" err="1">
                <a:solidFill>
                  <a:srgbClr val="FF0000"/>
                </a:solidFill>
              </a:rPr>
              <a:t>Camerer</a:t>
            </a:r>
            <a:r>
              <a:rPr lang="en-US" sz="2800" b="1" dirty="0">
                <a:solidFill>
                  <a:srgbClr val="FF0000"/>
                </a:solidFill>
              </a:rPr>
              <a:t> et al. (2016)?</a:t>
            </a:r>
          </a:p>
        </p:txBody>
      </p:sp>
    </p:spTree>
    <p:extLst>
      <p:ext uri="{BB962C8B-B14F-4D97-AF65-F5344CB8AC3E}">
        <p14:creationId xmlns:p14="http://schemas.microsoft.com/office/powerpoint/2010/main" val="292998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normAutofit/>
          </a:bodyPr>
          <a:lstStyle/>
          <a:p>
            <a:r>
              <a:rPr lang="en-US" sz="2800" b="1" dirty="0"/>
              <a:t>Results: </a:t>
            </a:r>
            <a:r>
              <a:rPr lang="en-US" sz="2800" b="1" dirty="0" err="1"/>
              <a:t>Camerer</a:t>
            </a:r>
            <a:r>
              <a:rPr lang="en-US" sz="2800" b="1" dirty="0"/>
              <a:t> et al. (2016)</a:t>
            </a:r>
            <a:r>
              <a:rPr lang="en-US" sz="2800" b="1" dirty="0">
                <a:solidFill>
                  <a:schemeClr val="bg1"/>
                </a:solidFill>
              </a:rPr>
              <a:t>?</a:t>
            </a:r>
          </a:p>
        </p:txBody>
      </p:sp>
      <p:sp>
        <p:nvSpPr>
          <p:cNvPr id="6" name="Title 3"/>
          <p:cNvSpPr txBox="1">
            <a:spLocks/>
          </p:cNvSpPr>
          <p:nvPr/>
        </p:nvSpPr>
        <p:spPr>
          <a:xfrm>
            <a:off x="457200" y="5334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t>Significant effect in expected direction </a:t>
            </a:r>
          </a:p>
          <a:p>
            <a:r>
              <a:rPr lang="en-US" sz="2400" b="1" dirty="0"/>
              <a:t>for 11 (61%) of replications</a:t>
            </a:r>
          </a:p>
        </p:txBody>
      </p:sp>
      <p:pic>
        <p:nvPicPr>
          <p:cNvPr id="16386" name="Picture 2" descr="E:\0000.Crowdsourcing Course\00.slides.Crowdsourcing Science\camerer results fig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30" y="1066800"/>
            <a:ext cx="7833570" cy="4298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9342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91200"/>
            <a:ext cx="8229600" cy="914400"/>
          </a:xfrm>
        </p:spPr>
        <p:txBody>
          <a:bodyPr>
            <a:normAutofit fontScale="92500" lnSpcReduction="20000"/>
          </a:bodyPr>
          <a:lstStyle/>
          <a:p>
            <a:pPr marL="0" indent="0" algn="ctr">
              <a:buNone/>
            </a:pPr>
            <a:r>
              <a:rPr lang="en-US" sz="2400" b="1" dirty="0"/>
              <a:t>Replications of 12 studies from the Time-Sharing Experiments for the Social Sciences on Amazon’s Mechanical Turk were 72% successful (</a:t>
            </a:r>
            <a:r>
              <a:rPr lang="en-US" sz="2400" b="1" dirty="0" err="1"/>
              <a:t>Coppock</a:t>
            </a:r>
            <a:r>
              <a:rPr lang="en-US" sz="2400" b="1" dirty="0"/>
              <a:t>, 2016)</a:t>
            </a:r>
          </a:p>
        </p:txBody>
      </p:sp>
      <p:pic>
        <p:nvPicPr>
          <p:cNvPr id="6146" name="Picture 2" descr="E:\0000.Crowdsourcing Course\ale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914400"/>
            <a:ext cx="4457700" cy="44577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E:\0000.Crowdsourcing Course\alex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85299"/>
            <a:ext cx="4468813" cy="5429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2561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Medical studies also frequently fail to replicate</a:t>
            </a:r>
          </a:p>
        </p:txBody>
      </p:sp>
      <p:sp>
        <p:nvSpPr>
          <p:cNvPr id="3" name="Content Placeholder 2"/>
          <p:cNvSpPr>
            <a:spLocks noGrp="1"/>
          </p:cNvSpPr>
          <p:nvPr>
            <p:ph idx="1"/>
          </p:nvPr>
        </p:nvSpPr>
        <p:spPr>
          <a:xfrm>
            <a:off x="457200" y="1447800"/>
            <a:ext cx="5334000" cy="4525963"/>
          </a:xfrm>
        </p:spPr>
        <p:txBody>
          <a:bodyPr>
            <a:normAutofit/>
          </a:bodyPr>
          <a:lstStyle/>
          <a:p>
            <a:r>
              <a:rPr lang="en-US" sz="2400" dirty="0"/>
              <a:t>Initiative by Bayer Healthcare to replicate 67 pre-clinical studies led to a reproducibility rate of 20-30% (</a:t>
            </a:r>
            <a:r>
              <a:rPr lang="en-US" sz="2400" dirty="0" err="1"/>
              <a:t>Prinz</a:t>
            </a:r>
            <a:r>
              <a:rPr lang="en-US" sz="2400" dirty="0"/>
              <a:t> et al., 2011) </a:t>
            </a:r>
          </a:p>
          <a:p>
            <a:endParaRPr lang="en-US" sz="2400" dirty="0"/>
          </a:p>
          <a:p>
            <a:r>
              <a:rPr lang="en-US" sz="2400" dirty="0"/>
              <a:t>Researchers at Amgen were only able to replicate 6 of 53 influential cancer biology studies (Begley &amp; Ellis, 2012)</a:t>
            </a:r>
          </a:p>
          <a:p>
            <a:endParaRPr lang="en-US" sz="2400" dirty="0"/>
          </a:p>
          <a:p>
            <a:r>
              <a:rPr lang="en-US" sz="2400" dirty="0"/>
              <a:t>Which studies were included cannot be disclosed due to legal agreements </a:t>
            </a:r>
            <a:endParaRPr lang="en-US" sz="2400" dirty="0">
              <a:solidFill>
                <a:srgbClr val="FF0000"/>
              </a:solidFill>
            </a:endParaRPr>
          </a:p>
        </p:txBody>
      </p:sp>
      <p:pic>
        <p:nvPicPr>
          <p:cNvPr id="8195" name="Picture 3" descr="E:\0.Master Class\imagesTTELPCZ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7881" y="1676400"/>
            <a:ext cx="2788919"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285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9-22 at 6.06.38 P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57400" y="5181600"/>
            <a:ext cx="2286000" cy="1447800"/>
          </a:xfrm>
          <a:prstGeom prst="rect">
            <a:avLst/>
          </a:prstGeom>
        </p:spPr>
      </p:pic>
      <p:pic>
        <p:nvPicPr>
          <p:cNvPr id="5" name="Picture 4" descr="Screen Shot 2014-09-22 at 6.06.38 PM.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48200" y="5321300"/>
            <a:ext cx="2436725" cy="1231900"/>
          </a:xfrm>
          <a:prstGeom prst="rect">
            <a:avLst/>
          </a:prstGeom>
        </p:spPr>
      </p:pic>
      <p:pic>
        <p:nvPicPr>
          <p:cNvPr id="6" name="Picture 5" descr="Screen Shot 2015-03-22 at 4.52.52 P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9144000" cy="4926952"/>
          </a:xfrm>
          <a:prstGeom prst="rect">
            <a:avLst/>
          </a:prstGeom>
        </p:spPr>
      </p:pic>
    </p:spTree>
    <p:extLst>
      <p:ext uri="{BB962C8B-B14F-4D97-AF65-F5344CB8AC3E}">
        <p14:creationId xmlns:p14="http://schemas.microsoft.com/office/powerpoint/2010/main" val="17217520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800" b="1" dirty="0"/>
              <a:t>Financial costs </a:t>
            </a:r>
            <a:br>
              <a:rPr lang="en-US" sz="2800" b="1" dirty="0"/>
            </a:br>
            <a:r>
              <a:rPr lang="en-US" sz="2800" b="1" dirty="0"/>
              <a:t>(Freedman et al., 2015)</a:t>
            </a:r>
          </a:p>
        </p:txBody>
      </p:sp>
      <p:pic>
        <p:nvPicPr>
          <p:cNvPr id="1026" name="Picture 2" descr="E:\0000.Crowdsourcing Course\monyaartic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3961" y="1640088"/>
            <a:ext cx="5713639" cy="3465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5417403"/>
            <a:ext cx="8382000" cy="830997"/>
          </a:xfrm>
          <a:prstGeom prst="rect">
            <a:avLst/>
          </a:prstGeom>
          <a:noFill/>
        </p:spPr>
        <p:txBody>
          <a:bodyPr wrap="square" rtlCol="0">
            <a:spAutoFit/>
          </a:bodyPr>
          <a:lstStyle/>
          <a:p>
            <a:pPr algn="ctr"/>
            <a:r>
              <a:rPr lang="en-US" sz="2400" b="1" dirty="0"/>
              <a:t>This cost estimate is based on an estimated irreproducibility </a:t>
            </a:r>
          </a:p>
          <a:p>
            <a:pPr algn="ctr"/>
            <a:r>
              <a:rPr lang="en-US" sz="2400" b="1" dirty="0"/>
              <a:t>rate of 53%, and just for U.S. research in one field</a:t>
            </a:r>
          </a:p>
        </p:txBody>
      </p:sp>
    </p:spTree>
    <p:extLst>
      <p:ext uri="{BB962C8B-B14F-4D97-AF65-F5344CB8AC3E}">
        <p14:creationId xmlns:p14="http://schemas.microsoft.com/office/powerpoint/2010/main" val="938697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Frequency of direct replications</a:t>
            </a:r>
            <a:br>
              <a:rPr lang="en-US" sz="2800" b="1" dirty="0"/>
            </a:br>
            <a:r>
              <a:rPr lang="en-US" sz="2800" b="1" dirty="0"/>
              <a:t>(</a:t>
            </a:r>
            <a:r>
              <a:rPr lang="en-US" sz="2800" b="1" dirty="0" err="1"/>
              <a:t>Makel</a:t>
            </a:r>
            <a:r>
              <a:rPr lang="en-US" sz="2800" b="1" dirty="0"/>
              <a:t>, </a:t>
            </a:r>
            <a:r>
              <a:rPr lang="en-US" sz="2800" b="1" dirty="0" err="1"/>
              <a:t>Plucker</a:t>
            </a:r>
            <a:r>
              <a:rPr lang="en-US" sz="2800" b="1" dirty="0"/>
              <a:t> &amp; </a:t>
            </a:r>
            <a:r>
              <a:rPr lang="en-US" sz="2800" b="1" dirty="0" err="1"/>
              <a:t>Hegarty</a:t>
            </a:r>
            <a:r>
              <a:rPr lang="en-US" sz="2800" b="1" dirty="0"/>
              <a:t>, 2012)</a:t>
            </a:r>
          </a:p>
        </p:txBody>
      </p:sp>
      <p:sp>
        <p:nvSpPr>
          <p:cNvPr id="3" name="Content Placeholder 2"/>
          <p:cNvSpPr>
            <a:spLocks noGrp="1"/>
          </p:cNvSpPr>
          <p:nvPr>
            <p:ph idx="1"/>
          </p:nvPr>
        </p:nvSpPr>
        <p:spPr>
          <a:xfrm>
            <a:off x="457200" y="2179637"/>
            <a:ext cx="8229600" cy="4525963"/>
          </a:xfrm>
        </p:spPr>
        <p:txBody>
          <a:bodyPr>
            <a:normAutofit/>
          </a:bodyPr>
          <a:lstStyle/>
          <a:p>
            <a:r>
              <a:rPr lang="en-US" sz="2400" dirty="0"/>
              <a:t>Study of top 100 psychology journals</a:t>
            </a:r>
          </a:p>
          <a:p>
            <a:endParaRPr lang="en-US" sz="2400" dirty="0"/>
          </a:p>
          <a:p>
            <a:r>
              <a:rPr lang="en-US" sz="2400" dirty="0"/>
              <a:t>Examined complete publication history</a:t>
            </a:r>
          </a:p>
          <a:p>
            <a:endParaRPr lang="en-US" sz="2400" dirty="0"/>
          </a:p>
          <a:p>
            <a:r>
              <a:rPr lang="en-US" sz="2400" dirty="0">
                <a:solidFill>
                  <a:srgbClr val="FF0000"/>
                </a:solidFill>
              </a:rPr>
              <a:t>What percentage of articles do you think were direct replications?</a:t>
            </a:r>
          </a:p>
        </p:txBody>
      </p:sp>
    </p:spTree>
    <p:extLst>
      <p:ext uri="{BB962C8B-B14F-4D97-AF65-F5344CB8AC3E}">
        <p14:creationId xmlns:p14="http://schemas.microsoft.com/office/powerpoint/2010/main" val="13980932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FF0000"/>
                </a:solidFill>
              </a:rPr>
              <a:t>What does it mean to you when a finding fails to replicate in an independent laboratory?</a:t>
            </a:r>
          </a:p>
        </p:txBody>
      </p:sp>
      <p:pic>
        <p:nvPicPr>
          <p:cNvPr id="15362" name="Picture 2" descr="E:\0000.Crowdsourcing Course\REPLICATION PICS\magoz-illustration-replicate-thi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1524000"/>
            <a:ext cx="67627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0850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28600"/>
            <a:ext cx="8229600" cy="1143000"/>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rPr>
              <a:t>Prediction market reacts to a single replication failure?</a:t>
            </a:r>
          </a:p>
          <a:p>
            <a:r>
              <a:rPr lang="en-US" sz="2800" b="1" dirty="0">
                <a:solidFill>
                  <a:schemeClr val="bg1"/>
                </a:solidFill>
              </a:rPr>
              <a:t>(</a:t>
            </a:r>
            <a:r>
              <a:rPr lang="en-US" sz="2800" b="1" dirty="0" err="1">
                <a:solidFill>
                  <a:schemeClr val="bg1"/>
                </a:solidFill>
              </a:rPr>
              <a:t>Dreber</a:t>
            </a:r>
            <a:r>
              <a:rPr lang="en-US" sz="2800" b="1" dirty="0">
                <a:solidFill>
                  <a:schemeClr val="bg1"/>
                </a:solidFill>
              </a:rPr>
              <a:t> et al., in press)</a:t>
            </a:r>
          </a:p>
        </p:txBody>
      </p:sp>
      <p:sp>
        <p:nvSpPr>
          <p:cNvPr id="4" name="Title 1"/>
          <p:cNvSpPr txBox="1">
            <a:spLocks/>
          </p:cNvSpPr>
          <p:nvPr/>
        </p:nvSpPr>
        <p:spPr>
          <a:xfrm>
            <a:off x="457200" y="5562600"/>
            <a:ext cx="8229600" cy="1143000"/>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t>    </a:t>
            </a:r>
            <a:r>
              <a:rPr lang="en-US" sz="2800" b="1" dirty="0">
                <a:solidFill>
                  <a:srgbClr val="FF0000"/>
                </a:solidFill>
              </a:rPr>
              <a:t>When a study fails to replicate, priors drop from a median of 8.8% to …??</a:t>
            </a:r>
          </a:p>
          <a:p>
            <a:endParaRPr lang="en-US" sz="1600" b="1" dirty="0">
              <a:solidFill>
                <a:schemeClr val="bg1"/>
              </a:solidFill>
            </a:endParaRPr>
          </a:p>
          <a:p>
            <a:r>
              <a:rPr lang="en-US" sz="2800" b="1" dirty="0">
                <a:solidFill>
                  <a:schemeClr val="bg1"/>
                </a:solidFill>
              </a:rPr>
              <a:t>When a single replication is successful, belief the hypothesis is true increases to a median of 56%</a:t>
            </a:r>
          </a:p>
          <a:p>
            <a:endParaRPr lang="en-US" sz="2800" b="1" dirty="0"/>
          </a:p>
        </p:txBody>
      </p:sp>
    </p:spTree>
    <p:extLst>
      <p:ext uri="{BB962C8B-B14F-4D97-AF65-F5344CB8AC3E}">
        <p14:creationId xmlns:p14="http://schemas.microsoft.com/office/powerpoint/2010/main" val="25283676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28600"/>
            <a:ext cx="8229600" cy="1143000"/>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t>Prediction market reacts to a single replication failure?</a:t>
            </a:r>
          </a:p>
          <a:p>
            <a:r>
              <a:rPr lang="en-US" sz="2800" b="1" dirty="0"/>
              <a:t>(</a:t>
            </a:r>
            <a:r>
              <a:rPr lang="en-US" sz="2800" b="1" dirty="0" err="1"/>
              <a:t>Dreber</a:t>
            </a:r>
            <a:r>
              <a:rPr lang="en-US" sz="2800" b="1" dirty="0"/>
              <a:t> et al., in press)</a:t>
            </a:r>
          </a:p>
        </p:txBody>
      </p:sp>
      <p:pic>
        <p:nvPicPr>
          <p:cNvPr id="10243" name="Picture 3" descr="E:\0000.Crowdsourcing Course\dreber rea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95400"/>
            <a:ext cx="4945741" cy="4114800"/>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E:\0000.Crowdsourcing Course\dreber reaction - Cop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362200"/>
            <a:ext cx="4076524" cy="16764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457200" y="5562600"/>
            <a:ext cx="8229600" cy="1143000"/>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t>    When a study fails to replicate, priors drop from a median of 8.8% to 6.3%</a:t>
            </a:r>
          </a:p>
          <a:p>
            <a:endParaRPr lang="en-US" sz="1600" b="1" dirty="0"/>
          </a:p>
          <a:p>
            <a:r>
              <a:rPr lang="en-US" sz="2800" b="1" dirty="0"/>
              <a:t>When a single replication is successful, belief the hypothesis is true increases to a median of 56%</a:t>
            </a:r>
          </a:p>
          <a:p>
            <a:endParaRPr lang="en-US" sz="2800" b="1" dirty="0"/>
          </a:p>
        </p:txBody>
      </p:sp>
    </p:spTree>
    <p:extLst>
      <p:ext uri="{BB962C8B-B14F-4D97-AF65-F5344CB8AC3E}">
        <p14:creationId xmlns:p14="http://schemas.microsoft.com/office/powerpoint/2010/main" val="27219953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E:\0000.Crowdsourcing Course\00.slides.Crowdsourcing Science\school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98" y="1720501"/>
            <a:ext cx="8674502" cy="2927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2742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800" b="1" dirty="0"/>
              <a:t>Pre-Publication Independent Replication (PPIR)</a:t>
            </a:r>
            <a:br>
              <a:rPr lang="en-US" sz="2800" b="1" dirty="0"/>
            </a:br>
            <a:r>
              <a:rPr lang="en-US" sz="2800" b="1" dirty="0"/>
              <a:t>(</a:t>
            </a:r>
            <a:r>
              <a:rPr lang="en-US" sz="2800" b="1" dirty="0" err="1"/>
              <a:t>Schweinsberg</a:t>
            </a:r>
            <a:r>
              <a:rPr lang="en-US" sz="2800" b="1" dirty="0"/>
              <a:t> et al., 2016, </a:t>
            </a:r>
            <a:r>
              <a:rPr lang="en-US" sz="2800" b="1" i="1" dirty="0"/>
              <a:t>JESP</a:t>
            </a:r>
            <a:r>
              <a:rPr lang="en-US" sz="2800" b="1" dirty="0"/>
              <a:t>)</a:t>
            </a:r>
            <a:endParaRPr lang="en-US" sz="2800" b="1" dirty="0">
              <a:solidFill>
                <a:srgbClr val="FF0000"/>
              </a:solidFill>
            </a:endParaRPr>
          </a:p>
        </p:txBody>
      </p:sp>
      <p:sp>
        <p:nvSpPr>
          <p:cNvPr id="3" name="Content Placeholder 2"/>
          <p:cNvSpPr>
            <a:spLocks noGrp="1"/>
          </p:cNvSpPr>
          <p:nvPr>
            <p:ph idx="1"/>
          </p:nvPr>
        </p:nvSpPr>
        <p:spPr>
          <a:xfrm>
            <a:off x="457200" y="2103437"/>
            <a:ext cx="8229600" cy="4525963"/>
          </a:xfrm>
        </p:spPr>
        <p:txBody>
          <a:bodyPr>
            <a:normAutofit/>
          </a:bodyPr>
          <a:lstStyle/>
          <a:p>
            <a:r>
              <a:rPr lang="en-US" sz="2400" dirty="0"/>
              <a:t>Findings replicated in independent laboratories before they are published</a:t>
            </a:r>
          </a:p>
          <a:p>
            <a:endParaRPr lang="en-US" sz="2400" dirty="0"/>
          </a:p>
          <a:p>
            <a:r>
              <a:rPr lang="en-US" sz="2400" dirty="0"/>
              <a:t>Original authors volunteer their finding and select expert replication labs with subject populations they expect to show the effect</a:t>
            </a:r>
          </a:p>
          <a:p>
            <a:endParaRPr lang="en-US" sz="2400" dirty="0"/>
          </a:p>
        </p:txBody>
      </p:sp>
    </p:spTree>
    <p:extLst>
      <p:ext uri="{BB962C8B-B14F-4D97-AF65-F5344CB8AC3E}">
        <p14:creationId xmlns:p14="http://schemas.microsoft.com/office/powerpoint/2010/main" val="29788151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800" b="1" dirty="0">
                <a:solidFill>
                  <a:srgbClr val="FF0000"/>
                </a:solidFill>
              </a:rPr>
              <a:t>Some Benefits of PPIRs?</a:t>
            </a:r>
          </a:p>
        </p:txBody>
      </p:sp>
    </p:spTree>
    <p:extLst>
      <p:ext uri="{BB962C8B-B14F-4D97-AF65-F5344CB8AC3E}">
        <p14:creationId xmlns:p14="http://schemas.microsoft.com/office/powerpoint/2010/main" val="38911968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800" b="1" dirty="0"/>
              <a:t>Some Benefits of PPIRs</a:t>
            </a:r>
            <a:r>
              <a:rPr lang="en-US" sz="2800" b="1" dirty="0">
                <a:solidFill>
                  <a:schemeClr val="bg1"/>
                </a:solidFill>
              </a:rPr>
              <a:t>?</a:t>
            </a:r>
          </a:p>
        </p:txBody>
      </p:sp>
      <p:sp>
        <p:nvSpPr>
          <p:cNvPr id="3" name="Content Placeholder 2"/>
          <p:cNvSpPr>
            <a:spLocks noGrp="1"/>
          </p:cNvSpPr>
          <p:nvPr>
            <p:ph idx="1"/>
          </p:nvPr>
        </p:nvSpPr>
        <p:spPr>
          <a:xfrm>
            <a:off x="457200" y="1524000"/>
            <a:ext cx="8229600" cy="4724400"/>
          </a:xfrm>
        </p:spPr>
        <p:txBody>
          <a:bodyPr>
            <a:normAutofit lnSpcReduction="10000"/>
          </a:bodyPr>
          <a:lstStyle/>
          <a:p>
            <a:r>
              <a:rPr lang="en-US" sz="2400" dirty="0"/>
              <a:t>PPIRs increase the informational value of replications</a:t>
            </a:r>
          </a:p>
          <a:p>
            <a:pPr lvl="1"/>
            <a:r>
              <a:rPr lang="en-US" sz="2400" dirty="0"/>
              <a:t>High replicator expertise, relevant subject population</a:t>
            </a:r>
          </a:p>
          <a:p>
            <a:pPr lvl="1"/>
            <a:r>
              <a:rPr lang="en-US" sz="2400" dirty="0"/>
              <a:t>Effect is overestimated and even a false positive if it consistently fails to replicate in PPIRs</a:t>
            </a:r>
          </a:p>
          <a:p>
            <a:pPr lvl="1"/>
            <a:endParaRPr lang="en-US" sz="2400" dirty="0"/>
          </a:p>
          <a:p>
            <a:pPr marL="342900" lvl="1" indent="-342900">
              <a:buFont typeface="Arial" panose="020B0604020202020204" pitchFamily="34" charset="0"/>
              <a:buChar char="•"/>
            </a:pPr>
            <a:r>
              <a:rPr lang="en-US" sz="2400" dirty="0"/>
              <a:t>Reduces post-hoc motivated reasoning by original authors</a:t>
            </a:r>
          </a:p>
          <a:p>
            <a:pPr marL="742950" lvl="2" indent="-342900"/>
            <a:r>
              <a:rPr lang="en-US" dirty="0" err="1"/>
              <a:t>CARKing</a:t>
            </a:r>
            <a:r>
              <a:rPr lang="en-US" dirty="0"/>
              <a:t> or Criticizing After the Results are Known</a:t>
            </a:r>
          </a:p>
          <a:p>
            <a:pPr marL="742950" lvl="2" indent="-342900"/>
            <a:endParaRPr lang="en-US" dirty="0"/>
          </a:p>
          <a:p>
            <a:r>
              <a:rPr lang="en-US" sz="2400" dirty="0"/>
              <a:t>Less adversarial than existing replication approaches</a:t>
            </a:r>
          </a:p>
          <a:p>
            <a:endParaRPr lang="en-US" sz="2400" dirty="0"/>
          </a:p>
          <a:p>
            <a:r>
              <a:rPr lang="en-US" sz="2400" dirty="0"/>
              <a:t>Ensures published findings are reliable before they are widely disseminated, rather than checking after-the-fact</a:t>
            </a:r>
          </a:p>
          <a:p>
            <a:endParaRPr lang="en-US" sz="2400" dirty="0"/>
          </a:p>
          <a:p>
            <a:pPr marL="342900" lvl="1"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13021620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The Pipeline Project </a:t>
            </a:r>
            <a:br>
              <a:rPr lang="en-US" sz="2800" b="1" dirty="0"/>
            </a:br>
            <a:r>
              <a:rPr lang="en-US" sz="2800" b="1" dirty="0"/>
              <a:t>(</a:t>
            </a:r>
            <a:r>
              <a:rPr lang="en-US" sz="2800" b="1" dirty="0" err="1"/>
              <a:t>Schweinsberg</a:t>
            </a:r>
            <a:r>
              <a:rPr lang="en-US" sz="2800" b="1" dirty="0"/>
              <a:t> et al., 2016, </a:t>
            </a:r>
            <a:r>
              <a:rPr lang="en-US" sz="2800" b="1" i="1" dirty="0"/>
              <a:t>JESP</a:t>
            </a:r>
            <a:r>
              <a:rPr lang="en-US" sz="2800" b="1" dirty="0"/>
              <a:t>)</a:t>
            </a:r>
            <a:endParaRPr lang="en-US" sz="2800" b="1" dirty="0">
              <a:solidFill>
                <a:srgbClr val="FF0000"/>
              </a:solidFill>
            </a:endParaRPr>
          </a:p>
        </p:txBody>
      </p:sp>
      <p:sp>
        <p:nvSpPr>
          <p:cNvPr id="3" name="Content Placeholder 2"/>
          <p:cNvSpPr>
            <a:spLocks noGrp="1"/>
          </p:cNvSpPr>
          <p:nvPr>
            <p:ph idx="1"/>
          </p:nvPr>
        </p:nvSpPr>
        <p:spPr>
          <a:xfrm>
            <a:off x="457200" y="1905000"/>
            <a:ext cx="8229600" cy="4800600"/>
          </a:xfrm>
        </p:spPr>
        <p:txBody>
          <a:bodyPr>
            <a:normAutofit/>
          </a:bodyPr>
          <a:lstStyle/>
          <a:p>
            <a:r>
              <a:rPr lang="en-US" sz="2400" dirty="0"/>
              <a:t>25 research laboratories attempted to replicate all 10 moral judgment effects the last author (</a:t>
            </a:r>
            <a:r>
              <a:rPr lang="en-US" sz="2400" dirty="0" err="1"/>
              <a:t>Uhlmann</a:t>
            </a:r>
            <a:r>
              <a:rPr lang="en-US" sz="2400" dirty="0"/>
              <a:t>) and colleagues had "in the pipeline" as of August 2014</a:t>
            </a:r>
          </a:p>
          <a:p>
            <a:endParaRPr lang="en-US" sz="2400" dirty="0"/>
          </a:p>
          <a:p>
            <a:r>
              <a:rPr lang="en-US" sz="2400" dirty="0"/>
              <a:t>Selected laboratories with directly relevant expertise (e.g., moral judgment researchers)</a:t>
            </a:r>
          </a:p>
          <a:p>
            <a:endParaRPr lang="en-US" sz="2400" dirty="0"/>
          </a:p>
          <a:p>
            <a:r>
              <a:rPr lang="en-US" sz="2400" dirty="0"/>
              <a:t>All laboratories used subject populations theoretically expected to show the effect </a:t>
            </a:r>
          </a:p>
          <a:p>
            <a:endParaRPr lang="en-US" sz="2400" dirty="0"/>
          </a:p>
          <a:p>
            <a:endParaRPr lang="en-US" sz="2400" dirty="0"/>
          </a:p>
          <a:p>
            <a:endParaRPr lang="en-US" sz="2400" dirty="0"/>
          </a:p>
        </p:txBody>
      </p:sp>
    </p:spTree>
    <p:extLst>
      <p:ext uri="{BB962C8B-B14F-4D97-AF65-F5344CB8AC3E}">
        <p14:creationId xmlns:p14="http://schemas.microsoft.com/office/powerpoint/2010/main" val="32394898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810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rPr>
              <a:t>Pipeline Project Results?</a:t>
            </a:r>
          </a:p>
        </p:txBody>
      </p:sp>
    </p:spTree>
    <p:extLst>
      <p:ext uri="{BB962C8B-B14F-4D97-AF65-F5344CB8AC3E}">
        <p14:creationId xmlns:p14="http://schemas.microsoft.com/office/powerpoint/2010/main" val="26839643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5029200"/>
            <a:ext cx="8763000" cy="1569660"/>
          </a:xfrm>
          <a:prstGeom prst="rect">
            <a:avLst/>
          </a:prstGeom>
          <a:noFill/>
        </p:spPr>
        <p:txBody>
          <a:bodyPr wrap="square" rtlCol="0">
            <a:spAutoFit/>
          </a:bodyPr>
          <a:lstStyle/>
          <a:p>
            <a:r>
              <a:rPr lang="en-US" sz="2400" i="1" dirty="0"/>
              <a:t>Figure 1. </a:t>
            </a:r>
            <a:r>
              <a:rPr lang="en-US" sz="2400" dirty="0"/>
              <a:t>Original effect sizes (indicated with an X), individual effect sizes for each replication sample (small circles), and meta-analyzed replication effect sizes (large circles). Error bars reflect the 95% confidence interval around the meta-analyzed replication effect size. </a:t>
            </a:r>
          </a:p>
        </p:txBody>
      </p:sp>
      <p:sp>
        <p:nvSpPr>
          <p:cNvPr id="4" name="Title 1"/>
          <p:cNvSpPr txBox="1">
            <a:spLocks/>
          </p:cNvSpPr>
          <p:nvPr/>
        </p:nvSpPr>
        <p:spPr>
          <a:xfrm>
            <a:off x="457200" y="3810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t>Pipeline Project Results</a:t>
            </a:r>
            <a:r>
              <a:rPr lang="en-US" sz="2800" b="1" dirty="0">
                <a:solidFill>
                  <a:schemeClr val="bg1"/>
                </a:solidFill>
              </a:rPr>
              <a:t>?</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381000" y="1371600"/>
            <a:ext cx="8276273" cy="3610610"/>
          </a:xfrm>
          <a:prstGeom prst="rect">
            <a:avLst/>
          </a:prstGeom>
        </p:spPr>
      </p:pic>
    </p:spTree>
    <p:extLst>
      <p:ext uri="{BB962C8B-B14F-4D97-AF65-F5344CB8AC3E}">
        <p14:creationId xmlns:p14="http://schemas.microsoft.com/office/powerpoint/2010/main" val="2563419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Frequency of direct replications</a:t>
            </a:r>
            <a:br>
              <a:rPr lang="en-US" sz="2800" b="1" dirty="0"/>
            </a:br>
            <a:r>
              <a:rPr lang="en-US" sz="2800" b="1" dirty="0"/>
              <a:t>(</a:t>
            </a:r>
            <a:r>
              <a:rPr lang="en-US" sz="2800" b="1" dirty="0" err="1"/>
              <a:t>Makel</a:t>
            </a:r>
            <a:r>
              <a:rPr lang="en-US" sz="2800" b="1" dirty="0"/>
              <a:t>, </a:t>
            </a:r>
            <a:r>
              <a:rPr lang="en-US" sz="2800" b="1" dirty="0" err="1"/>
              <a:t>Plucker</a:t>
            </a:r>
            <a:r>
              <a:rPr lang="en-US" sz="2800" b="1" dirty="0"/>
              <a:t> &amp; </a:t>
            </a:r>
            <a:r>
              <a:rPr lang="en-US" sz="2800" b="1" dirty="0" err="1"/>
              <a:t>Hegarty</a:t>
            </a:r>
            <a:r>
              <a:rPr lang="en-US" sz="2800" b="1" dirty="0"/>
              <a:t>, 2012)</a:t>
            </a:r>
          </a:p>
        </p:txBody>
      </p:sp>
      <p:sp>
        <p:nvSpPr>
          <p:cNvPr id="3" name="Content Placeholder 2"/>
          <p:cNvSpPr>
            <a:spLocks noGrp="1"/>
          </p:cNvSpPr>
          <p:nvPr>
            <p:ph idx="1"/>
          </p:nvPr>
        </p:nvSpPr>
        <p:spPr>
          <a:xfrm>
            <a:off x="457200" y="2179637"/>
            <a:ext cx="8229600" cy="4525963"/>
          </a:xfrm>
        </p:spPr>
        <p:txBody>
          <a:bodyPr>
            <a:normAutofit/>
          </a:bodyPr>
          <a:lstStyle/>
          <a:p>
            <a:r>
              <a:rPr lang="en-US" sz="2400" dirty="0"/>
              <a:t>Study of top 100 psychology journals</a:t>
            </a:r>
          </a:p>
          <a:p>
            <a:endParaRPr lang="en-US" sz="2400" dirty="0"/>
          </a:p>
          <a:p>
            <a:r>
              <a:rPr lang="en-US" sz="2400" dirty="0"/>
              <a:t>Examined complete publication history</a:t>
            </a:r>
          </a:p>
          <a:p>
            <a:endParaRPr lang="en-US" sz="2400" dirty="0"/>
          </a:p>
          <a:p>
            <a:r>
              <a:rPr lang="en-US" sz="2400" dirty="0"/>
              <a:t>What percentage of articles do you think were direct replications?</a:t>
            </a:r>
          </a:p>
          <a:p>
            <a:endParaRPr lang="en-US" sz="2400" dirty="0"/>
          </a:p>
          <a:p>
            <a:r>
              <a:rPr lang="en-US" sz="2400" dirty="0"/>
              <a:t>Only 1.07% of all published articles contained replications</a:t>
            </a:r>
          </a:p>
        </p:txBody>
      </p:sp>
    </p:spTree>
    <p:extLst>
      <p:ext uri="{BB962C8B-B14F-4D97-AF65-F5344CB8AC3E}">
        <p14:creationId xmlns:p14="http://schemas.microsoft.com/office/powerpoint/2010/main" val="32436460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tretch>
            <a:fillRect/>
          </a:stretch>
        </p:blipFill>
        <p:spPr>
          <a:xfrm>
            <a:off x="381000" y="1371600"/>
            <a:ext cx="8276273" cy="3610610"/>
          </a:xfrm>
          <a:prstGeom prst="rect">
            <a:avLst/>
          </a:prstGeom>
        </p:spPr>
      </p:pic>
      <p:sp>
        <p:nvSpPr>
          <p:cNvPr id="3" name="TextBox 2"/>
          <p:cNvSpPr txBox="1"/>
          <p:nvPr/>
        </p:nvSpPr>
        <p:spPr>
          <a:xfrm>
            <a:off x="457200" y="5029200"/>
            <a:ext cx="8763000"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t>Of the 10 studies, 6 replicated according to all criteria</a:t>
            </a:r>
          </a:p>
          <a:p>
            <a:pPr marL="342900" indent="-342900">
              <a:buFont typeface="Arial" panose="020B0604020202020204" pitchFamily="34" charset="0"/>
              <a:buChar char="•"/>
            </a:pPr>
            <a:r>
              <a:rPr lang="en-US" sz="2400" dirty="0"/>
              <a:t>Two studies failed to replicate entirely</a:t>
            </a:r>
          </a:p>
          <a:p>
            <a:pPr marL="342900" indent="-342900">
              <a:buFont typeface="Arial" panose="020B0604020202020204" pitchFamily="34" charset="0"/>
              <a:buChar char="•"/>
            </a:pPr>
            <a:r>
              <a:rPr lang="en-US" sz="2400" dirty="0"/>
              <a:t>One study replicated but with smaller effect size than original </a:t>
            </a:r>
          </a:p>
          <a:p>
            <a:pPr marL="342900" indent="-342900">
              <a:buFont typeface="Arial" panose="020B0604020202020204" pitchFamily="34" charset="0"/>
              <a:buChar char="•"/>
            </a:pPr>
            <a:r>
              <a:rPr lang="en-US" sz="2400" dirty="0"/>
              <a:t>One study replicated in the U.S. but not outside the U.S.</a:t>
            </a:r>
          </a:p>
          <a:p>
            <a:endParaRPr lang="en-US" sz="2400" dirty="0"/>
          </a:p>
          <a:p>
            <a:endParaRPr lang="en-US" sz="2400" dirty="0"/>
          </a:p>
        </p:txBody>
      </p:sp>
      <p:sp>
        <p:nvSpPr>
          <p:cNvPr id="5" name="Title 1"/>
          <p:cNvSpPr txBox="1">
            <a:spLocks/>
          </p:cNvSpPr>
          <p:nvPr/>
        </p:nvSpPr>
        <p:spPr>
          <a:xfrm>
            <a:off x="457200" y="3810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t>Pipeline Project Results</a:t>
            </a:r>
            <a:r>
              <a:rPr lang="en-US" sz="2800" b="1" dirty="0">
                <a:solidFill>
                  <a:schemeClr val="bg1"/>
                </a:solidFill>
              </a:rPr>
              <a:t>?</a:t>
            </a:r>
          </a:p>
        </p:txBody>
      </p:sp>
    </p:spTree>
    <p:extLst>
      <p:ext uri="{BB962C8B-B14F-4D97-AF65-F5344CB8AC3E}">
        <p14:creationId xmlns:p14="http://schemas.microsoft.com/office/powerpoint/2010/main" val="42903892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b="1" dirty="0"/>
              <a:t>A few implications of the Pipeline Project</a:t>
            </a:r>
            <a:endParaRPr lang="en-US" sz="2800" b="1" dirty="0">
              <a:solidFill>
                <a:srgbClr val="FF0000"/>
              </a:solidFill>
            </a:endParaRPr>
          </a:p>
        </p:txBody>
      </p:sp>
      <p:sp>
        <p:nvSpPr>
          <p:cNvPr id="3" name="Content Placeholder 2"/>
          <p:cNvSpPr>
            <a:spLocks noGrp="1"/>
          </p:cNvSpPr>
          <p:nvPr>
            <p:ph idx="1"/>
          </p:nvPr>
        </p:nvSpPr>
        <p:spPr>
          <a:xfrm>
            <a:off x="457200" y="1524000"/>
            <a:ext cx="8229600" cy="4800600"/>
          </a:xfrm>
        </p:spPr>
        <p:txBody>
          <a:bodyPr>
            <a:normAutofit/>
          </a:bodyPr>
          <a:lstStyle/>
          <a:p>
            <a:r>
              <a:rPr lang="en-US" sz="2400" dirty="0"/>
              <a:t>Demonstration that PPIR approach is feasible, even on a large scale</a:t>
            </a:r>
          </a:p>
          <a:p>
            <a:endParaRPr lang="en-US" sz="2400" dirty="0"/>
          </a:p>
          <a:p>
            <a:r>
              <a:rPr lang="en-US" sz="2400" dirty="0"/>
              <a:t>Modest reproducibility rate despite best possible conditions</a:t>
            </a:r>
          </a:p>
          <a:p>
            <a:pPr lvl="1"/>
            <a:r>
              <a:rPr lang="en-US" sz="2400" dirty="0"/>
              <a:t>Original and replication studies carried out by experts</a:t>
            </a:r>
          </a:p>
          <a:p>
            <a:pPr lvl="1"/>
            <a:r>
              <a:rPr lang="en-US" sz="2400" dirty="0"/>
              <a:t>Relevant subject populations</a:t>
            </a:r>
          </a:p>
          <a:p>
            <a:pPr lvl="1"/>
            <a:r>
              <a:rPr lang="en-US" sz="2400" dirty="0"/>
              <a:t>Original studies carried out transparently and data posted publicly on the internet (</a:t>
            </a:r>
            <a:r>
              <a:rPr lang="en-US" sz="2400" dirty="0">
                <a:hlinkClick r:id="rId3"/>
              </a:rPr>
              <a:t>https://osf.io/q25xa/</a:t>
            </a:r>
            <a:r>
              <a:rPr lang="en-US" sz="2400" dirty="0"/>
              <a:t>)</a:t>
            </a:r>
          </a:p>
          <a:p>
            <a:pPr lvl="1"/>
            <a:endParaRPr lang="en-US" sz="2400" dirty="0">
              <a:solidFill>
                <a:srgbClr val="FF0000"/>
              </a:solidFill>
            </a:endParaRPr>
          </a:p>
          <a:p>
            <a:r>
              <a:rPr lang="en-US" sz="2400" dirty="0"/>
              <a:t>Irreproducible results are a natural part of science</a:t>
            </a:r>
          </a:p>
          <a:p>
            <a:endParaRPr lang="en-US" sz="2400" dirty="0"/>
          </a:p>
        </p:txBody>
      </p:sp>
    </p:spTree>
    <p:extLst>
      <p:ext uri="{BB962C8B-B14F-4D97-AF65-F5344CB8AC3E}">
        <p14:creationId xmlns:p14="http://schemas.microsoft.com/office/powerpoint/2010/main" val="31042127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b="1" dirty="0">
                <a:solidFill>
                  <a:srgbClr val="FF0000"/>
                </a:solidFill>
              </a:rPr>
              <a:t>Some Downsides of PPIRs?</a:t>
            </a:r>
          </a:p>
        </p:txBody>
      </p:sp>
    </p:spTree>
    <p:extLst>
      <p:ext uri="{BB962C8B-B14F-4D97-AF65-F5344CB8AC3E}">
        <p14:creationId xmlns:p14="http://schemas.microsoft.com/office/powerpoint/2010/main" val="36382569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b="1" dirty="0"/>
              <a:t>Some Downsides of PPIRs?</a:t>
            </a:r>
          </a:p>
        </p:txBody>
      </p:sp>
      <p:sp>
        <p:nvSpPr>
          <p:cNvPr id="3" name="Content Placeholder 2"/>
          <p:cNvSpPr>
            <a:spLocks noGrp="1"/>
          </p:cNvSpPr>
          <p:nvPr>
            <p:ph idx="1"/>
          </p:nvPr>
        </p:nvSpPr>
        <p:spPr>
          <a:xfrm>
            <a:off x="533400" y="1722437"/>
            <a:ext cx="8229600" cy="4525963"/>
          </a:xfrm>
        </p:spPr>
        <p:txBody>
          <a:bodyPr>
            <a:normAutofit/>
          </a:bodyPr>
          <a:lstStyle/>
          <a:p>
            <a:r>
              <a:rPr lang="en-US" sz="2400" dirty="0"/>
              <a:t>Deal with new findings, not foundational ones</a:t>
            </a:r>
          </a:p>
          <a:p>
            <a:endParaRPr lang="en-US" sz="2400" dirty="0"/>
          </a:p>
          <a:p>
            <a:r>
              <a:rPr lang="en-US" sz="2400" dirty="0"/>
              <a:t>Inefficient</a:t>
            </a:r>
          </a:p>
          <a:p>
            <a:endParaRPr lang="en-US" sz="2400" dirty="0"/>
          </a:p>
          <a:p>
            <a:r>
              <a:rPr lang="en-US" sz="2400" dirty="0"/>
              <a:t>Not incentivized by                                                                         current publishing                                                                                        system</a:t>
            </a:r>
          </a:p>
          <a:p>
            <a:endParaRPr lang="en-US" sz="2400" dirty="0"/>
          </a:p>
          <a:p>
            <a:endParaRPr lang="en-US" sz="2400" dirty="0"/>
          </a:p>
        </p:txBody>
      </p:sp>
      <p:pic>
        <p:nvPicPr>
          <p:cNvPr id="4" name="Picture 5" descr="C:\backup.5.19.2013\Replic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590800"/>
            <a:ext cx="5040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9473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Eric Uhlmann\Desktop\pipelinep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17929"/>
            <a:ext cx="8462071" cy="5378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9046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b="1" dirty="0"/>
              <a:t>Pipeline Project 2</a:t>
            </a:r>
          </a:p>
        </p:txBody>
      </p:sp>
      <p:sp>
        <p:nvSpPr>
          <p:cNvPr id="3" name="Content Placeholder 2"/>
          <p:cNvSpPr>
            <a:spLocks noGrp="1"/>
          </p:cNvSpPr>
          <p:nvPr>
            <p:ph idx="1"/>
          </p:nvPr>
        </p:nvSpPr>
        <p:spPr>
          <a:xfrm>
            <a:off x="457200" y="1447800"/>
            <a:ext cx="8229600" cy="4876800"/>
          </a:xfrm>
        </p:spPr>
        <p:txBody>
          <a:bodyPr>
            <a:noAutofit/>
          </a:bodyPr>
          <a:lstStyle/>
          <a:p>
            <a:r>
              <a:rPr lang="en-US" sz="2400" dirty="0"/>
              <a:t>Objective: Open up Pre-Publication Independent Replication (PPIR) to the world</a:t>
            </a:r>
            <a:br>
              <a:rPr lang="en-US" sz="2400" dirty="0"/>
            </a:br>
            <a:endParaRPr lang="en-US" sz="2400" dirty="0"/>
          </a:p>
          <a:p>
            <a:r>
              <a:rPr lang="en-US" sz="2400" dirty="0"/>
              <a:t>Any researcher can nominate their unpublished finding for replication by independent teams at other institutions</a:t>
            </a:r>
          </a:p>
          <a:p>
            <a:endParaRPr lang="en-US" sz="2400" dirty="0"/>
          </a:p>
          <a:p>
            <a:r>
              <a:rPr lang="en-US" sz="2400" dirty="0"/>
              <a:t>Graduate and undergraduate methods classes around the world will adopt them and run replication studies</a:t>
            </a:r>
          </a:p>
          <a:p>
            <a:endParaRPr lang="en-US" sz="2400" dirty="0"/>
          </a:p>
          <a:p>
            <a:r>
              <a:rPr lang="en-US" sz="2400" dirty="0"/>
              <a:t>Final report will include project coordinators, original authors, and instructors and students in participating classes as                     co-authors</a:t>
            </a:r>
            <a:br>
              <a:rPr lang="en-US" sz="2400" dirty="0"/>
            </a:br>
            <a:r>
              <a:rPr lang="en-US" sz="2400" dirty="0"/>
              <a:t> </a:t>
            </a:r>
          </a:p>
        </p:txBody>
      </p:sp>
    </p:spTree>
    <p:extLst>
      <p:ext uri="{BB962C8B-B14F-4D97-AF65-F5344CB8AC3E}">
        <p14:creationId xmlns:p14="http://schemas.microsoft.com/office/powerpoint/2010/main" val="20107848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2800" b="1" dirty="0"/>
              <a:t>Course Crowdsourced PPIR Project</a:t>
            </a:r>
          </a:p>
        </p:txBody>
      </p:sp>
      <p:sp>
        <p:nvSpPr>
          <p:cNvPr id="3" name="Content Placeholder 2"/>
          <p:cNvSpPr>
            <a:spLocks noGrp="1"/>
          </p:cNvSpPr>
          <p:nvPr>
            <p:ph idx="1"/>
          </p:nvPr>
        </p:nvSpPr>
        <p:spPr>
          <a:xfrm>
            <a:off x="457200" y="1143000"/>
            <a:ext cx="8229600" cy="5257800"/>
          </a:xfrm>
        </p:spPr>
        <p:txBody>
          <a:bodyPr>
            <a:noAutofit/>
          </a:bodyPr>
          <a:lstStyle/>
          <a:p>
            <a:r>
              <a:rPr lang="en-US" sz="2400" dirty="0"/>
              <a:t>You will carry out a replication of an unpublished study from researchers who have nominated their own findings</a:t>
            </a:r>
          </a:p>
          <a:p>
            <a:endParaRPr lang="en-US" sz="1500" dirty="0"/>
          </a:p>
          <a:p>
            <a:r>
              <a:rPr lang="en-US" sz="2400" dirty="0"/>
              <a:t>Each team will presentation their replication results in Meeting 6 (time TBD)</a:t>
            </a:r>
          </a:p>
          <a:p>
            <a:pPr lvl="1"/>
            <a:r>
              <a:rPr lang="en-US" sz="2400" b="1" u="sng" dirty="0"/>
              <a:t>We</a:t>
            </a:r>
            <a:r>
              <a:rPr lang="en-US" sz="2400" dirty="0"/>
              <a:t> will give you the materials, funding, provide the lab space, and recruit subjects (via our </a:t>
            </a:r>
            <a:r>
              <a:rPr lang="en-US" sz="2400" dirty="0" err="1"/>
              <a:t>SiDaT</a:t>
            </a:r>
            <a:r>
              <a:rPr lang="en-US" sz="2400" dirty="0"/>
              <a:t> Lab) </a:t>
            </a:r>
          </a:p>
          <a:p>
            <a:pPr lvl="1"/>
            <a:r>
              <a:rPr lang="en-US" sz="2400" b="1" u="sng" dirty="0"/>
              <a:t>You</a:t>
            </a:r>
            <a:r>
              <a:rPr lang="en-US" sz="2400" dirty="0"/>
              <a:t> will help run subjects, participate in the data analysis, and make a brief PowerPoint presentation in class</a:t>
            </a:r>
          </a:p>
          <a:p>
            <a:endParaRPr lang="en-US" sz="1500" dirty="0"/>
          </a:p>
          <a:p>
            <a:r>
              <a:rPr lang="en-US" sz="2400" dirty="0"/>
              <a:t>Further graduate methods courses at partner universities will likewise participate in the PPIR initiative</a:t>
            </a:r>
          </a:p>
          <a:p>
            <a:endParaRPr lang="en-US" sz="1500" dirty="0"/>
          </a:p>
          <a:p>
            <a:r>
              <a:rPr lang="en-US" sz="2400" dirty="0"/>
              <a:t>You will be a co-author on the Pipeline Project 2</a:t>
            </a:r>
          </a:p>
        </p:txBody>
      </p:sp>
    </p:spTree>
    <p:extLst>
      <p:ext uri="{BB962C8B-B14F-4D97-AF65-F5344CB8AC3E}">
        <p14:creationId xmlns:p14="http://schemas.microsoft.com/office/powerpoint/2010/main" val="28452854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2800" b="1" dirty="0"/>
              <a:t>Take-</a:t>
            </a:r>
            <a:r>
              <a:rPr lang="en-US" sz="2800" b="1" dirty="0" err="1"/>
              <a:t>Aways</a:t>
            </a:r>
            <a:r>
              <a:rPr lang="en-US" sz="2800" b="1" dirty="0"/>
              <a:t>: </a:t>
            </a:r>
            <a:br>
              <a:rPr lang="en-US" sz="2800" b="1" dirty="0"/>
            </a:br>
            <a:r>
              <a:rPr lang="en-US" sz="2800" b="1" dirty="0"/>
              <a:t>The Replication Revolution</a:t>
            </a:r>
          </a:p>
        </p:txBody>
      </p:sp>
      <p:sp>
        <p:nvSpPr>
          <p:cNvPr id="3" name="Content Placeholder 2"/>
          <p:cNvSpPr>
            <a:spLocks noGrp="1"/>
          </p:cNvSpPr>
          <p:nvPr>
            <p:ph idx="1"/>
          </p:nvPr>
        </p:nvSpPr>
        <p:spPr>
          <a:xfrm>
            <a:off x="457200" y="2103437"/>
            <a:ext cx="8229600" cy="4525963"/>
          </a:xfrm>
        </p:spPr>
        <p:txBody>
          <a:bodyPr>
            <a:normAutofit/>
          </a:bodyPr>
          <a:lstStyle/>
          <a:p>
            <a:r>
              <a:rPr lang="en-US" sz="2400" dirty="0"/>
              <a:t>Recent initiatives reveal that many findings from the published literature are difficult to replicate in other laboratories</a:t>
            </a:r>
          </a:p>
          <a:p>
            <a:endParaRPr lang="en-US" sz="2400" dirty="0"/>
          </a:p>
          <a:p>
            <a:r>
              <a:rPr lang="en-US" sz="2400" dirty="0"/>
              <a:t>Replications of published research can provoke controversy </a:t>
            </a:r>
          </a:p>
          <a:p>
            <a:endParaRPr lang="en-US" sz="2400" dirty="0"/>
          </a:p>
          <a:p>
            <a:r>
              <a:rPr lang="en-US" sz="2400" dirty="0"/>
              <a:t>Pre-publication independent replication is a complementary approach that has </a:t>
            </a:r>
            <a:r>
              <a:rPr lang="en-US" sz="2400" u="sng" dirty="0"/>
              <a:t>different</a:t>
            </a:r>
            <a:r>
              <a:rPr lang="en-US" sz="2400" dirty="0"/>
              <a:t> advantages and disadvantages</a:t>
            </a:r>
          </a:p>
        </p:txBody>
      </p:sp>
    </p:spTree>
    <p:extLst>
      <p:ext uri="{BB962C8B-B14F-4D97-AF65-F5344CB8AC3E}">
        <p14:creationId xmlns:p14="http://schemas.microsoft.com/office/powerpoint/2010/main" val="9576357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39518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haytheresocialmedia.com/site/wp-content/uploads/2013/12/2013-recap-social-medi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04800"/>
            <a:ext cx="9144000" cy="7432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83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Standard Science Model</a:t>
            </a:r>
          </a:p>
        </p:txBody>
      </p:sp>
      <p:sp>
        <p:nvSpPr>
          <p:cNvPr id="3" name="Content Placeholder 2"/>
          <p:cNvSpPr>
            <a:spLocks noGrp="1"/>
          </p:cNvSpPr>
          <p:nvPr>
            <p:ph idx="1"/>
          </p:nvPr>
        </p:nvSpPr>
        <p:spPr>
          <a:xfrm>
            <a:off x="457200" y="1874837"/>
            <a:ext cx="8229600" cy="4525963"/>
          </a:xfrm>
        </p:spPr>
        <p:txBody>
          <a:bodyPr>
            <a:normAutofit/>
          </a:bodyPr>
          <a:lstStyle/>
          <a:p>
            <a:r>
              <a:rPr lang="en-US" sz="2400" dirty="0"/>
              <a:t>One laboratory conducts the study and publishes a paper with limited number of authors</a:t>
            </a:r>
          </a:p>
          <a:p>
            <a:endParaRPr lang="en-US" sz="2400" dirty="0"/>
          </a:p>
          <a:p>
            <a:r>
              <a:rPr lang="en-US" sz="2400" dirty="0"/>
              <a:t>Default is private data, and data-sharing is rare</a:t>
            </a:r>
          </a:p>
          <a:p>
            <a:endParaRPr lang="en-US" sz="2400" dirty="0"/>
          </a:p>
          <a:p>
            <a:r>
              <a:rPr lang="en-US" sz="2400" dirty="0"/>
              <a:t>Highly vulnerable to perverse incentive to publish in top journals (Lecture 1)</a:t>
            </a:r>
          </a:p>
          <a:p>
            <a:pPr lvl="1"/>
            <a:r>
              <a:rPr lang="en-US" sz="2400" dirty="0"/>
              <a:t>Questionable research practices (QRPs)</a:t>
            </a:r>
          </a:p>
          <a:p>
            <a:pPr lvl="1"/>
            <a:r>
              <a:rPr lang="en-US" sz="2400" dirty="0"/>
              <a:t>Publication bias</a:t>
            </a:r>
          </a:p>
          <a:p>
            <a:endParaRPr lang="en-US" sz="2400" dirty="0"/>
          </a:p>
        </p:txBody>
      </p:sp>
    </p:spTree>
    <p:extLst>
      <p:ext uri="{BB962C8B-B14F-4D97-AF65-F5344CB8AC3E}">
        <p14:creationId xmlns:p14="http://schemas.microsoft.com/office/powerpoint/2010/main" val="4184106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b="1" dirty="0"/>
              <a:t>Crowdsourced Science Model</a:t>
            </a:r>
          </a:p>
        </p:txBody>
      </p:sp>
      <p:sp>
        <p:nvSpPr>
          <p:cNvPr id="3" name="Content Placeholder 2"/>
          <p:cNvSpPr>
            <a:spLocks noGrp="1"/>
          </p:cNvSpPr>
          <p:nvPr>
            <p:ph idx="1"/>
          </p:nvPr>
        </p:nvSpPr>
        <p:spPr>
          <a:xfrm>
            <a:off x="457200" y="1600200"/>
            <a:ext cx="8229600" cy="4525963"/>
          </a:xfrm>
        </p:spPr>
        <p:txBody>
          <a:bodyPr>
            <a:normAutofit/>
          </a:bodyPr>
          <a:lstStyle/>
          <a:p>
            <a:r>
              <a:rPr lang="en-US" sz="2400" dirty="0"/>
              <a:t>Multiple labs combine resources for one huge investigation with numerous authors</a:t>
            </a:r>
          </a:p>
          <a:p>
            <a:endParaRPr lang="en-US" sz="2400" dirty="0"/>
          </a:p>
          <a:p>
            <a:r>
              <a:rPr lang="en-US" sz="2400" dirty="0"/>
              <a:t>Data publicly posted on the internet for further re-analysis</a:t>
            </a:r>
          </a:p>
          <a:p>
            <a:endParaRPr lang="en-US" sz="2400" dirty="0"/>
          </a:p>
          <a:p>
            <a:r>
              <a:rPr lang="en-US" sz="2400" dirty="0"/>
              <a:t>Facilitates transparency and                                                reproducibility</a:t>
            </a:r>
          </a:p>
          <a:p>
            <a:endParaRPr lang="en-US" sz="2400" dirty="0"/>
          </a:p>
          <a:p>
            <a:r>
              <a:rPr lang="en-US" sz="2400" dirty="0"/>
              <a:t>But also has shortcomings                                                                  (more on that later) </a:t>
            </a:r>
          </a:p>
        </p:txBody>
      </p:sp>
      <p:pic>
        <p:nvPicPr>
          <p:cNvPr id="4" name="Picture 2" descr="E:\0.Master Class\C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505200"/>
            <a:ext cx="3747003"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427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sz="3100" b="1" dirty="0"/>
              <a:t>Crowdsourced Replication Projects</a:t>
            </a:r>
            <a:br>
              <a:rPr lang="en-US" sz="2800" b="1" dirty="0"/>
            </a:br>
            <a:r>
              <a:rPr lang="en-US" sz="2800" b="1" dirty="0"/>
              <a:t>Numerous laboratories attempt to replicate findings</a:t>
            </a:r>
            <a:br>
              <a:rPr lang="en-US" sz="2800" b="1" dirty="0"/>
            </a:br>
            <a:endParaRPr lang="en-US" sz="2800" b="1" dirty="0"/>
          </a:p>
        </p:txBody>
      </p:sp>
      <p:sp>
        <p:nvSpPr>
          <p:cNvPr id="3" name="Content Placeholder 2"/>
          <p:cNvSpPr>
            <a:spLocks noGrp="1"/>
          </p:cNvSpPr>
          <p:nvPr>
            <p:ph idx="1"/>
          </p:nvPr>
        </p:nvSpPr>
        <p:spPr>
          <a:xfrm>
            <a:off x="457200" y="1600200"/>
            <a:ext cx="8229600" cy="5105400"/>
          </a:xfrm>
        </p:spPr>
        <p:txBody>
          <a:bodyPr>
            <a:normAutofit/>
          </a:bodyPr>
          <a:lstStyle/>
          <a:p>
            <a:r>
              <a:rPr lang="en-US" sz="2400" dirty="0"/>
              <a:t>Many Labs approach: small set of original studies replicated across numerous laboratories</a:t>
            </a:r>
          </a:p>
          <a:p>
            <a:pPr lvl="1"/>
            <a:r>
              <a:rPr lang="en-US" sz="2400" dirty="0"/>
              <a:t>Many Labs initiatives by the Center for Open Science </a:t>
            </a:r>
          </a:p>
          <a:p>
            <a:pPr lvl="1"/>
            <a:r>
              <a:rPr lang="en-US" sz="2400" dirty="0"/>
              <a:t>Registered Replication Reports (RRRs) at </a:t>
            </a:r>
            <a:r>
              <a:rPr lang="en-US" sz="2400" i="1" dirty="0"/>
              <a:t>Perspectives on Psychological Science</a:t>
            </a:r>
          </a:p>
          <a:p>
            <a:endParaRPr lang="en-US" sz="2400" i="1" dirty="0"/>
          </a:p>
          <a:p>
            <a:r>
              <a:rPr lang="en-US" sz="2400" dirty="0"/>
              <a:t>Each original effect is replicated by a single independent laboratory</a:t>
            </a:r>
          </a:p>
          <a:p>
            <a:pPr lvl="1"/>
            <a:r>
              <a:rPr lang="en-US" sz="2400" dirty="0"/>
              <a:t>Reproducibility Project by the COS: About 100 labs each attempt to replicate one finding from JPSP, PS, and JEP:LMC  from 2008</a:t>
            </a:r>
          </a:p>
          <a:p>
            <a:pPr lvl="1"/>
            <a:r>
              <a:rPr lang="en-US" sz="2400" dirty="0"/>
              <a:t>Similar initiatives</a:t>
            </a:r>
          </a:p>
          <a:p>
            <a:endParaRPr lang="en-US" sz="2400" dirty="0"/>
          </a:p>
          <a:p>
            <a:endParaRPr lang="en-US" sz="2400" dirty="0"/>
          </a:p>
          <a:p>
            <a:endParaRPr lang="en-US" sz="2400" dirty="0"/>
          </a:p>
        </p:txBody>
      </p:sp>
    </p:spTree>
    <p:extLst>
      <p:ext uri="{BB962C8B-B14F-4D97-AF65-F5344CB8AC3E}">
        <p14:creationId xmlns:p14="http://schemas.microsoft.com/office/powerpoint/2010/main" val="1329446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9725</Words>
  <Application>Microsoft Office PowerPoint</Application>
  <PresentationFormat>Bildschirmpräsentation (4:3)</PresentationFormat>
  <Paragraphs>718</Paragraphs>
  <Slides>69</Slides>
  <Notes>68</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69</vt:i4>
      </vt:variant>
    </vt:vector>
  </HeadingPairs>
  <TitlesOfParts>
    <vt:vector size="72" baseType="lpstr">
      <vt:lpstr>Arial</vt:lpstr>
      <vt:lpstr>Calibri</vt:lpstr>
      <vt:lpstr>Office Theme</vt:lpstr>
      <vt:lpstr>The Replication Revolution</vt:lpstr>
      <vt:lpstr>Direct vs. Conceptual Replications?</vt:lpstr>
      <vt:lpstr>Direct vs. Conceptual Replications?</vt:lpstr>
      <vt:lpstr>Direct Replications and the Crisis of Confidence</vt:lpstr>
      <vt:lpstr>Frequency of direct replications (Makel, Plucker &amp; Hegarty, 2012)</vt:lpstr>
      <vt:lpstr>Frequency of direct replications (Makel, Plucker &amp; Hegarty, 2012)</vt:lpstr>
      <vt:lpstr>Standard Science Model</vt:lpstr>
      <vt:lpstr>Crowdsourced Science Model</vt:lpstr>
      <vt:lpstr>Crowdsourced Replication Projects Numerous laboratories attempt to replicate findings </vt:lpstr>
      <vt:lpstr>Studies Fail to Replicate for Many Reasons</vt:lpstr>
      <vt:lpstr>ManyLabs 1 Results (Klein et al., 2013)</vt:lpstr>
      <vt:lpstr>ManyLabs 1 Results (Klein et al., 2013)</vt:lpstr>
      <vt:lpstr>ManyLabs 3 Results (Ebersole et al., 2013)</vt:lpstr>
      <vt:lpstr>ManyLabs 3 Results (Ebersole et al., 2013)</vt:lpstr>
      <vt:lpstr>Registered Replication Reports</vt:lpstr>
      <vt:lpstr>RRR: verbal overshadowing</vt:lpstr>
      <vt:lpstr>RRR results: Verbal overshadowing</vt:lpstr>
      <vt:lpstr>RRR: language and intentionality</vt:lpstr>
      <vt:lpstr>RRR results: Language and intentionality</vt:lpstr>
      <vt:lpstr>RRR for ego depletion</vt:lpstr>
      <vt:lpstr>Ego depletion RRR (Alberts et al., 2016)</vt:lpstr>
      <vt:lpstr>PowerPoint-Präsentation</vt:lpstr>
      <vt:lpstr>Reproducibility Project: Psychology  Sampling frame, 2008 issues of</vt:lpstr>
      <vt:lpstr>How many original findings do you think replicated?</vt:lpstr>
      <vt:lpstr>Reproducibility Project Results </vt:lpstr>
      <vt:lpstr>PowerPoint-Präsentation</vt:lpstr>
      <vt:lpstr>PowerPoint-Präsentation</vt:lpstr>
      <vt:lpstr>Replicability of Cognitive vs. Social Psychology?</vt:lpstr>
      <vt:lpstr>Replicability of Cognitive vs. Social Psychology?</vt:lpstr>
      <vt:lpstr>P values in original studies predict replicability</vt:lpstr>
      <vt:lpstr>Do conceptual replications predict direct replications? </vt:lpstr>
      <vt:lpstr>… No. (Kunert, 2016)</vt:lpstr>
      <vt:lpstr>Bayesian Re-Analysis of RP:P</vt:lpstr>
      <vt:lpstr>Have you heard of a prediction market?</vt:lpstr>
      <vt:lpstr>Prediction markets</vt:lpstr>
      <vt:lpstr>PowerPoint-Präsentation</vt:lpstr>
      <vt:lpstr>PowerPoint-Präsentation</vt:lpstr>
      <vt:lpstr>Comment by Gilbert et al. (2016) in Science</vt:lpstr>
      <vt:lpstr>PowerPoint-Präsentation</vt:lpstr>
      <vt:lpstr>Comment by Gilbert et al. (2016) in Science</vt:lpstr>
      <vt:lpstr>PowerPoint-Präsentation</vt:lpstr>
      <vt:lpstr>Comment by Gilbert et al. (2016) in Science</vt:lpstr>
      <vt:lpstr>Camerer et al. (2016, Science)</vt:lpstr>
      <vt:lpstr>Results: Camerer et al. (2016)?</vt:lpstr>
      <vt:lpstr>Results: Camerer et al. (2016)?</vt:lpstr>
      <vt:lpstr>PowerPoint-Präsentation</vt:lpstr>
      <vt:lpstr>Medical studies also frequently fail to replicate</vt:lpstr>
      <vt:lpstr>PowerPoint-Präsentation</vt:lpstr>
      <vt:lpstr>Financial costs  (Freedman et al., 2015)</vt:lpstr>
      <vt:lpstr>What does it mean to you when a finding fails to replicate in an independent laboratory?</vt:lpstr>
      <vt:lpstr>PowerPoint-Präsentation</vt:lpstr>
      <vt:lpstr>PowerPoint-Präsentation</vt:lpstr>
      <vt:lpstr>PowerPoint-Präsentation</vt:lpstr>
      <vt:lpstr>Pre-Publication Independent Replication (PPIR) (Schweinsberg et al., 2016, JESP)</vt:lpstr>
      <vt:lpstr>Some Benefits of PPIRs?</vt:lpstr>
      <vt:lpstr>Some Benefits of PPIRs?</vt:lpstr>
      <vt:lpstr>The Pipeline Project  (Schweinsberg et al., 2016, JESP)</vt:lpstr>
      <vt:lpstr>PowerPoint-Präsentation</vt:lpstr>
      <vt:lpstr>PowerPoint-Präsentation</vt:lpstr>
      <vt:lpstr>PowerPoint-Präsentation</vt:lpstr>
      <vt:lpstr>A few implications of the Pipeline Project</vt:lpstr>
      <vt:lpstr>Some Downsides of PPIRs?</vt:lpstr>
      <vt:lpstr>Some Downsides of PPIRs?</vt:lpstr>
      <vt:lpstr>PowerPoint-Präsentation</vt:lpstr>
      <vt:lpstr>Pipeline Project 2</vt:lpstr>
      <vt:lpstr>Course Crowdsourced PPIR Project</vt:lpstr>
      <vt:lpstr>Take-Aways:  The Replication Revolution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Uhlmann</dc:creator>
  <cp:lastModifiedBy>Kate McLain</cp:lastModifiedBy>
  <cp:revision>1253</cp:revision>
  <dcterms:created xsi:type="dcterms:W3CDTF">2015-03-03T01:22:07Z</dcterms:created>
  <dcterms:modified xsi:type="dcterms:W3CDTF">2022-03-30T09:34:11Z</dcterms:modified>
</cp:coreProperties>
</file>