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420" r:id="rId2"/>
    <p:sldId id="700" r:id="rId3"/>
    <p:sldId id="626" r:id="rId4"/>
    <p:sldId id="452" r:id="rId5"/>
    <p:sldId id="831" r:id="rId6"/>
    <p:sldId id="834" r:id="rId7"/>
    <p:sldId id="917" r:id="rId8"/>
    <p:sldId id="1412" r:id="rId9"/>
    <p:sldId id="1413" r:id="rId10"/>
    <p:sldId id="1414" r:id="rId11"/>
    <p:sldId id="1353" r:id="rId12"/>
    <p:sldId id="833" r:id="rId13"/>
    <p:sldId id="812" r:id="rId14"/>
    <p:sldId id="924" r:id="rId15"/>
    <p:sldId id="925" r:id="rId16"/>
    <p:sldId id="378" r:id="rId17"/>
    <p:sldId id="372" r:id="rId18"/>
    <p:sldId id="275" r:id="rId19"/>
    <p:sldId id="357" r:id="rId20"/>
    <p:sldId id="829" r:id="rId21"/>
    <p:sldId id="966" r:id="rId22"/>
    <p:sldId id="611" r:id="rId23"/>
    <p:sldId id="512" r:id="rId24"/>
    <p:sldId id="514" r:id="rId25"/>
    <p:sldId id="613" r:id="rId26"/>
    <p:sldId id="1371" r:id="rId27"/>
    <p:sldId id="513" r:id="rId28"/>
    <p:sldId id="828" r:id="rId29"/>
    <p:sldId id="827" r:id="rId30"/>
    <p:sldId id="823" r:id="rId31"/>
    <p:sldId id="824" r:id="rId32"/>
    <p:sldId id="825" r:id="rId33"/>
    <p:sldId id="1355" r:id="rId34"/>
    <p:sldId id="1356" r:id="rId35"/>
    <p:sldId id="826" r:id="rId36"/>
    <p:sldId id="1216" r:id="rId37"/>
    <p:sldId id="1341" r:id="rId38"/>
    <p:sldId id="1217" r:id="rId39"/>
    <p:sldId id="311" r:id="rId40"/>
    <p:sldId id="351" r:id="rId41"/>
    <p:sldId id="285" r:id="rId42"/>
    <p:sldId id="327" r:id="rId43"/>
    <p:sldId id="741" r:id="rId44"/>
    <p:sldId id="353" r:id="rId45"/>
    <p:sldId id="352" r:id="rId46"/>
    <p:sldId id="354" r:id="rId47"/>
    <p:sldId id="870" r:id="rId48"/>
    <p:sldId id="869" r:id="rId49"/>
    <p:sldId id="325" r:id="rId50"/>
    <p:sldId id="1399" r:id="rId51"/>
    <p:sldId id="1398" r:id="rId52"/>
    <p:sldId id="122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05" autoAdjust="0"/>
    <p:restoredTop sz="63665" autoAdjust="0"/>
  </p:normalViewPr>
  <p:slideViewPr>
    <p:cSldViewPr>
      <p:cViewPr varScale="1">
        <p:scale>
          <a:sx n="41" d="100"/>
          <a:sy n="41" d="100"/>
        </p:scale>
        <p:origin x="1996" y="32"/>
      </p:cViewPr>
      <p:guideLst>
        <p:guide orient="horz" pos="2160"/>
        <p:guide pos="2880"/>
      </p:guideLst>
    </p:cSldViewPr>
  </p:slideViewPr>
  <p:notesTextViewPr>
    <p:cViewPr>
      <p:scale>
        <a:sx n="1" d="1"/>
        <a:sy n="1" d="1"/>
      </p:scale>
      <p:origin x="0" y="0"/>
    </p:cViewPr>
  </p:notesTextViewPr>
  <p:sorterViewPr>
    <p:cViewPr>
      <p:scale>
        <a:sx n="100" d="100"/>
        <a:sy n="100" d="100"/>
      </p:scale>
      <p:origin x="0" y="-15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2055D2-2A4E-4282-AA4E-4F7AAE62DBA2}" type="datetimeFigureOut">
              <a:rPr lang="en-US" smtClean="0"/>
              <a:t>3/30/2022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74AC74-468A-49DE-B98E-5D6E34CF22B6}" type="slidenum">
              <a:rPr lang="en-US" smtClean="0"/>
              <a:t>‹Nr.›</a:t>
            </a:fld>
            <a:endParaRPr lang="en-US"/>
          </a:p>
        </p:txBody>
      </p:sp>
    </p:spTree>
    <p:extLst>
      <p:ext uri="{BB962C8B-B14F-4D97-AF65-F5344CB8AC3E}">
        <p14:creationId xmlns:p14="http://schemas.microsoft.com/office/powerpoint/2010/main" val="377768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journals.plos.org/plosone/article?id=10.1371/journal.pone.014346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upi.com/Science_News/2013/12/19/Researchers-say-valuable-scientific-data-disappearing-at-alarming-rate/UPI-70701387491288/"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blogs.smithsonianmag.com/science/2013/12/the-vast-majority-of-raw-data-from-old-scientific-studies-may-now-be-missing/#ixzz2o3aXRDlX"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cademia.edu/14162686/A_tragedy_of_the_academic_commons_Interpreting_the_replication_crisis_in_psychology_as_a_social_dilemma_for_early-career_researchers"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journal.frontiersin.org/article/10.3389/fpsyg.2015.01152/full" TargetMode="External"/><Relationship Id="rId4" Type="http://schemas.openxmlformats.org/officeDocument/2006/relationships/hyperlink" Target="http://firstmonday.org/ojs/index.php/fm/article/view/5381/4110#author"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psycnet.apa.org/doi/10.1037/0003-066X.33.11.100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sf.io/kym6w/"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papers.ssrn.com/sol3/papers.cfm?abstract_id=2114571&amp;http://papers.ssrn.com/sol3/papers.cfm?abstract_id=211457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ciencedirect.com/science/article/pii/S001002771400224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arxiv.org/pdf/1511.02512.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papers.ssrn.com/sol3/papers.cfm?abstract_id=2391692"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propublica.org/article/amid-public-feuds-a-venerated-medical-journal-finds-itself-under-attac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iencecareers.sciencemag.org/career_magazine/previous_issues/articles/2014_02_25/caredit.a1400052#.VULPa6oYC1c.twitter"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ci.uchicago.edu/blog/better-way-share-scientific-credit" TargetMode="External"/><Relationship Id="rId5" Type="http://schemas.openxmlformats.org/officeDocument/2006/relationships/hyperlink" Target="http://scholarlykitchen.sspnet.org/2014/08/20/an-interview-with-amy-brand-on-a-proposed-new-contributor-taxonomy-initiative/" TargetMode="External"/><Relationship Id="rId4" Type="http://schemas.openxmlformats.org/officeDocument/2006/relationships/hyperlink" Target="http://jeffrouder.blogspot.sg/2015/04/brainstorming-what-is-good-data-sharing.html?m=1"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iencecareers.sciencemag.org/career_magazine/previous_issues/articles/2014_02_25/caredit.a1400052#.VULPa6oYC1c.twitter"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ci.uchicago.edu/blog/better-way-share-scientific-credit" TargetMode="External"/><Relationship Id="rId5" Type="http://schemas.openxmlformats.org/officeDocument/2006/relationships/hyperlink" Target="http://scholarlykitchen.sspnet.org/2014/08/20/an-interview-with-amy-brand-on-a-proposed-new-contributor-taxonomy-initiative/" TargetMode="External"/><Relationship Id="rId4" Type="http://schemas.openxmlformats.org/officeDocument/2006/relationships/hyperlink" Target="http://jeffrouder.blogspot.sg/2015/04/brainstorming-what-is-good-data-sharing.html?m=1"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osf.io/ud578/"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www.sciencemag.org/content/348/6242/1403.full" TargetMode="External"/><Relationship Id="rId4" Type="http://schemas.openxmlformats.org/officeDocument/2006/relationships/hyperlink" Target="http://www.nytimes.com/2015/06/26/science/journal-science-releases-guidelines-for-publishing-scientific-studies.html?_r=1"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politicalsciencereplication.wordpress.com/2015/05/04/leading-journal-verifies-articles-before-publication-so-far-all-replications-failed/"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politicalsciencereplication.wordpress.com/2015/05/04/leading-journal-verifies-articles-before-publication-so-far-all-replications-failed/"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osf.io/ud578/"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blogs.nature.com/news/2014/11/gates-foundation-announces-worlds-strongest-policy-on-open-access-research.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m.chronicle.com/article/NIH-Tells-Genomic-Researchers-/148509/"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usinessinsider.com.au/federal-reserve-paper-on-the-replicability-of-economic-studies-2015-1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nature.com/news/crowdsourced-research-many-hands-make-tight-work-1.18508"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andrewgelman.com/2015/08/11/its-hard-to-replicate-that-is-duplicate-analyses-in-sociolog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johnhcochrane.blogspot.co.uk/2015/12/secret-data.html?m=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Today’s</a:t>
            </a:r>
            <a:r>
              <a:rPr lang="en-US" b="0" baseline="0" dirty="0"/>
              <a:t> lecture is on the </a:t>
            </a:r>
            <a:r>
              <a:rPr lang="en-US" sz="1200" b="0" dirty="0"/>
              <a:t>open data movement</a:t>
            </a:r>
            <a:r>
              <a:rPr lang="en-US" sz="1200" b="0" baseline="0" dirty="0"/>
              <a:t>, the movement to make the underlying data from scientific studies publicly available to anyone. </a:t>
            </a:r>
            <a:endParaRPr lang="en-US" b="0" dirty="0"/>
          </a:p>
        </p:txBody>
      </p:sp>
      <p:sp>
        <p:nvSpPr>
          <p:cNvPr id="4" name="Slide Number Placeholder 3"/>
          <p:cNvSpPr>
            <a:spLocks noGrp="1"/>
          </p:cNvSpPr>
          <p:nvPr>
            <p:ph type="sldNum" sz="quarter" idx="10"/>
          </p:nvPr>
        </p:nvSpPr>
        <p:spPr/>
        <p:txBody>
          <a:bodyPr/>
          <a:lstStyle/>
          <a:p>
            <a:fld id="{4074AC74-468A-49DE-B98E-5D6E34CF22B6}" type="slidenum">
              <a:rPr lang="en-US" smtClean="0"/>
              <a:t>1</a:t>
            </a:fld>
            <a:endParaRPr lang="en-US"/>
          </a:p>
        </p:txBody>
      </p:sp>
    </p:spTree>
    <p:extLst>
      <p:ext uri="{BB962C8B-B14F-4D97-AF65-F5344CB8AC3E}">
        <p14:creationId xmlns:p14="http://schemas.microsoft.com/office/powerpoint/2010/main" val="1376516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Data availability is generally low across the sciences. Only an average of 13% of articles in top journals in biology, chemistry, math &amp; physics have open data.</a:t>
            </a:r>
            <a:r>
              <a:rPr lang="en-US" sz="1200" b="0" kern="1200" baseline="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dirty="0"/>
          </a:p>
          <a:p>
            <a:r>
              <a:rPr lang="en-US" sz="1200" b="0" kern="1200" dirty="0">
                <a:solidFill>
                  <a:schemeClr val="tx1"/>
                </a:solidFill>
                <a:effectLst/>
                <a:latin typeface="+mn-lt"/>
                <a:ea typeface="+mn-ea"/>
                <a:cs typeface="+mn-cs"/>
              </a:rPr>
              <a:t>Just 13% of articles in top journals in biology, chemistry, math &amp; physics have open data </a:t>
            </a:r>
            <a:r>
              <a:rPr lang="en-US" sz="1200" b="0" kern="1200" dirty="0">
                <a:solidFill>
                  <a:schemeClr val="tx1"/>
                </a:solidFill>
                <a:effectLst/>
                <a:latin typeface="+mn-lt"/>
                <a:ea typeface="+mn-ea"/>
                <a:cs typeface="+mn-cs"/>
                <a:hlinkClick r:id="rId3"/>
              </a:rPr>
              <a:t>http://journals.plos.org/plosone/article?id=10.1371/journal.pone.0143460</a:t>
            </a:r>
            <a:endParaRPr lang="en-US" b="0" dirty="0"/>
          </a:p>
        </p:txBody>
      </p:sp>
      <p:sp>
        <p:nvSpPr>
          <p:cNvPr id="4" name="Slide Number Placeholder 3"/>
          <p:cNvSpPr>
            <a:spLocks noGrp="1"/>
          </p:cNvSpPr>
          <p:nvPr>
            <p:ph type="sldNum" sz="quarter" idx="10"/>
          </p:nvPr>
        </p:nvSpPr>
        <p:spPr/>
        <p:txBody>
          <a:bodyPr/>
          <a:lstStyle/>
          <a:p>
            <a:fld id="{4074AC74-468A-49DE-B98E-5D6E34CF22B6}" type="slidenum">
              <a:rPr lang="en-US" smtClean="0"/>
              <a:t>10</a:t>
            </a:fld>
            <a:endParaRPr lang="en-US"/>
          </a:p>
        </p:txBody>
      </p:sp>
    </p:spTree>
    <p:extLst>
      <p:ext uri="{BB962C8B-B14F-4D97-AF65-F5344CB8AC3E}">
        <p14:creationId xmlns:p14="http://schemas.microsoft.com/office/powerpoint/2010/main" val="1616981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Datasets</a:t>
            </a:r>
            <a:r>
              <a:rPr lang="en-US" sz="1200" b="0" baseline="0" dirty="0"/>
              <a:t> also have a half-life. </a:t>
            </a:r>
            <a:r>
              <a:rPr lang="en-US" sz="1200" b="0" dirty="0"/>
              <a:t>After 20 years, up to 80% of scientific data is</a:t>
            </a:r>
            <a:r>
              <a:rPr lang="en-US" sz="1200" b="0" baseline="0" dirty="0"/>
              <a:t> lost or otherwise</a:t>
            </a:r>
            <a:r>
              <a:rPr lang="en-US" sz="1200" b="0" dirty="0"/>
              <a:t> unavailable. This means re-analyzing the data</a:t>
            </a:r>
            <a:r>
              <a:rPr lang="en-US" sz="1200" b="0" baseline="0" dirty="0"/>
              <a:t> from older, foundational studies is typically not possible. </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dirty="0"/>
          </a:p>
          <a:p>
            <a:r>
              <a:rPr lang="en-US" b="0" dirty="0"/>
              <a:t>Scientists losing data at a rapid rate</a:t>
            </a:r>
          </a:p>
          <a:p>
            <a:r>
              <a:rPr lang="en-US" dirty="0"/>
              <a:t>http://www.nature.com/news/scientists-losing-data-at-a-rapid-rate-1.14416</a:t>
            </a:r>
          </a:p>
          <a:p>
            <a:endParaRPr lang="en-US" dirty="0"/>
          </a:p>
          <a:p>
            <a:pPr marL="0" indent="0">
              <a:buNone/>
            </a:pPr>
            <a:r>
              <a:rPr lang="en-US" dirty="0"/>
              <a:t>Majority of published scientific data not </a:t>
            </a:r>
            <a:r>
              <a:rPr lang="en-US" dirty="0" err="1"/>
              <a:t>recoverabl</a:t>
            </a:r>
            <a:r>
              <a:rPr lang="en-US" dirty="0"/>
              <a:t>​e 20 years later</a:t>
            </a:r>
          </a:p>
          <a:p>
            <a:pPr marL="0" indent="0">
              <a:buNone/>
            </a:pPr>
            <a:r>
              <a:rPr lang="en-US" dirty="0">
                <a:hlinkClick r:id="rId3"/>
              </a:rPr>
              <a:t>http://www.upi.com/Science_News/2013/12/19/Researchers-say-valuable-scientific-data-disappearing-at-alarming-rate/UPI-70701387491288/</a:t>
            </a:r>
            <a:endParaRPr lang="en-US" dirty="0"/>
          </a:p>
          <a:p>
            <a:pPr marL="0" indent="0">
              <a:buNone/>
            </a:pPr>
            <a:endParaRPr lang="en-US" dirty="0"/>
          </a:p>
          <a:p>
            <a:pPr marL="0" indent="0">
              <a:buNone/>
            </a:pPr>
            <a:r>
              <a:rPr lang="en-US" dirty="0"/>
              <a:t>Data disappears rapidly over time</a:t>
            </a:r>
          </a:p>
          <a:p>
            <a:pPr marL="0" indent="0">
              <a:buNone/>
            </a:pPr>
            <a:r>
              <a:rPr lang="en-US" u="sng" dirty="0">
                <a:hlinkClick r:id="rId4"/>
              </a:rPr>
              <a:t>http://blogs.smithsonianmag.com/science/2013/12/the-vast-majority-of-raw-data-from-old-scientific-studies-may-now-be-missing/#ixzz2o3aXRDlX</a:t>
            </a:r>
            <a:endParaRPr lang="en-US"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11</a:t>
            </a:fld>
            <a:endParaRPr lang="en-US"/>
          </a:p>
        </p:txBody>
      </p:sp>
    </p:spTree>
    <p:extLst>
      <p:ext uri="{BB962C8B-B14F-4D97-AF65-F5344CB8AC3E}">
        <p14:creationId xmlns:p14="http://schemas.microsoft.com/office/powerpoint/2010/main" val="3752751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Calibri" charset="0"/>
                <a:ea typeface="ＭＳ Ｐゴシック" charset="0"/>
                <a:cs typeface="ＭＳ Ｐゴシック" charset="0"/>
              </a:rPr>
              <a:t>Credit: Cartoon taken from </a:t>
            </a:r>
            <a:r>
              <a:rPr lang="en-US" i="1" dirty="0" err="1">
                <a:latin typeface="Calibri" charset="0"/>
                <a:ea typeface="ＭＳ Ｐゴシック" charset="0"/>
                <a:cs typeface="ＭＳ Ｐゴシック" charset="0"/>
              </a:rPr>
              <a:t>Jelte</a:t>
            </a:r>
            <a:r>
              <a:rPr lang="en-US" i="1" dirty="0">
                <a:latin typeface="Calibri" charset="0"/>
                <a:ea typeface="ＭＳ Ｐゴシック" charset="0"/>
                <a:cs typeface="ＭＳ Ｐゴシック" charset="0"/>
              </a:rPr>
              <a:t> </a:t>
            </a:r>
            <a:r>
              <a:rPr lang="en-US" i="1" dirty="0" err="1">
                <a:latin typeface="Calibri" charset="0"/>
                <a:ea typeface="ＭＳ Ｐゴシック" charset="0"/>
                <a:cs typeface="ＭＳ Ｐゴシック" charset="0"/>
              </a:rPr>
              <a:t>Wicherts</a:t>
            </a:r>
            <a:r>
              <a:rPr lang="en-US" i="1" dirty="0">
                <a:latin typeface="Calibri" charset="0"/>
                <a:ea typeface="ＭＳ Ｐゴシック" charset="0"/>
                <a:cs typeface="ＭＳ Ｐゴシック" charset="0"/>
              </a:rPr>
              <a:t> publicly posted 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r>
              <a:rPr lang="en-US" sz="1200" b="0" dirty="0"/>
              <a:t>What we have here is a tragedy of the commons. It would be good for science if all data were public.</a:t>
            </a:r>
            <a:r>
              <a:rPr lang="en-US" sz="1200" b="0" baseline="0" dirty="0"/>
              <a:t> </a:t>
            </a:r>
            <a:r>
              <a:rPr lang="en-US" sz="1200" b="0" dirty="0"/>
              <a:t>But individual scientists currently lack much</a:t>
            </a:r>
            <a:r>
              <a:rPr lang="en-US" sz="1200" b="0" baseline="0" dirty="0"/>
              <a:t> individual </a:t>
            </a:r>
            <a:r>
              <a:rPr lang="en-US" sz="1200" b="0" dirty="0"/>
              <a:t>incentivize to make </a:t>
            </a:r>
            <a:r>
              <a:rPr lang="en-US" sz="1200" b="0" i="1" dirty="0"/>
              <a:t>their</a:t>
            </a:r>
            <a:r>
              <a:rPr lang="en-US" sz="1200" b="0" dirty="0"/>
              <a:t> data</a:t>
            </a:r>
            <a:r>
              <a:rPr lang="en-US" sz="1200" b="0" baseline="0" dirty="0"/>
              <a:t> publicly available. So relatively few researchers do it. </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dirty="0">
              <a:latin typeface="Calibri" charset="0"/>
              <a:ea typeface="ＭＳ Ｐゴシック" charset="0"/>
              <a:cs typeface="ＭＳ Ｐゴシック" charset="0"/>
            </a:endParaRPr>
          </a:p>
          <a:p>
            <a:r>
              <a:rPr lang="en-US" sz="1200" kern="1200" dirty="0">
                <a:solidFill>
                  <a:schemeClr val="tx1"/>
                </a:solidFill>
                <a:effectLst/>
                <a:latin typeface="+mn-lt"/>
                <a:ea typeface="+mn-ea"/>
                <a:cs typeface="+mn-cs"/>
              </a:rPr>
              <a:t>A tragedy of the academic commons</a:t>
            </a:r>
          </a:p>
          <a:p>
            <a:r>
              <a:rPr lang="en-US" sz="1200" kern="1200" dirty="0">
                <a:solidFill>
                  <a:schemeClr val="tx1"/>
                </a:solidFill>
                <a:effectLst/>
                <a:latin typeface="+mn-lt"/>
                <a:ea typeface="+mn-ea"/>
                <a:cs typeface="+mn-cs"/>
                <a:hlinkClick r:id="rId3"/>
              </a:rPr>
              <a:t>https://www.academia.edu/14162686/A_tragedy_of_the_academic_commons_Interpreting_the_replication_crisis_in_psychology_as_a_social_dilemma_for_early-career_researchers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Open science as social dilemma</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4"/>
              </a:rPr>
              <a:t>http://firstmonday.org/ojs/index.php/fm/article/view/5381/4110#author</a:t>
            </a:r>
            <a:endParaRPr lang="en-US" sz="1200" b="0" kern="1200" dirty="0">
              <a:solidFill>
                <a:schemeClr val="tx1"/>
              </a:solidFill>
              <a:effectLst/>
              <a:latin typeface="+mn-lt"/>
              <a:ea typeface="+mn-ea"/>
              <a:cs typeface="+mn-cs"/>
            </a:endParaRPr>
          </a:p>
          <a:p>
            <a:endParaRPr lang="en-US" dirty="0">
              <a:latin typeface="Calibri" charset="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Tragedy of the commons paper regarding open science</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5"/>
              </a:rPr>
              <a:t>http://journal.frontiersin.org/article/10.3389/fpsyg.2015.01152/full</a:t>
            </a:r>
            <a:endParaRPr lang="en-US" sz="1200" b="0" kern="1200" dirty="0">
              <a:solidFill>
                <a:schemeClr val="tx1"/>
              </a:solidFill>
              <a:effectLst/>
              <a:latin typeface="+mn-lt"/>
              <a:ea typeface="+mn-ea"/>
              <a:cs typeface="+mn-cs"/>
            </a:endParaRP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2EE20D0D-AD17-CB4F-B1A5-E94115BAC890}" type="slidenum">
              <a:rPr lang="en-US" smtClean="0"/>
              <a:pPr/>
              <a:t>12</a:t>
            </a:fld>
            <a:endParaRPr lang="en-US"/>
          </a:p>
        </p:txBody>
      </p:sp>
    </p:spTree>
    <p:extLst>
      <p:ext uri="{BB962C8B-B14F-4D97-AF65-F5344CB8AC3E}">
        <p14:creationId xmlns:p14="http://schemas.microsoft.com/office/powerpoint/2010/main" val="1181001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a:latin typeface="Calibri" charset="0"/>
                <a:ea typeface="ＭＳ Ｐゴシック" charset="0"/>
                <a:cs typeface="ＭＳ Ｐゴシック" charset="0"/>
              </a:rPr>
              <a:t>Credit: </a:t>
            </a:r>
            <a:r>
              <a:rPr lang="en-US" i="1" dirty="0" err="1">
                <a:latin typeface="Calibri" charset="0"/>
                <a:ea typeface="ＭＳ Ｐゴシック" charset="0"/>
                <a:cs typeface="ＭＳ Ｐゴシック" charset="0"/>
              </a:rPr>
              <a:t>Jelte</a:t>
            </a:r>
            <a:r>
              <a:rPr lang="en-US" i="1" dirty="0">
                <a:latin typeface="Calibri" charset="0"/>
                <a:ea typeface="ＭＳ Ｐゴシック" charset="0"/>
                <a:cs typeface="ＭＳ Ｐゴシック" charset="0"/>
              </a:rPr>
              <a:t> </a:t>
            </a:r>
            <a:r>
              <a:rPr lang="en-US" i="1" dirty="0" err="1">
                <a:latin typeface="Calibri" charset="0"/>
                <a:ea typeface="ＭＳ Ｐゴシック" charset="0"/>
                <a:cs typeface="ＭＳ Ｐゴシック" charset="0"/>
              </a:rPr>
              <a:t>Wicherts</a:t>
            </a:r>
            <a:r>
              <a:rPr lang="en-US" i="1" dirty="0">
                <a:latin typeface="Calibri" charset="0"/>
                <a:ea typeface="ＭＳ Ｐゴシック" charset="0"/>
                <a:cs typeface="ＭＳ Ｐゴシック" charset="0"/>
              </a:rPr>
              <a:t> slide from posted presentation</a:t>
            </a:r>
          </a:p>
          <a:p>
            <a:endParaRPr lang="en-US" dirty="0">
              <a:latin typeface="Calibri" charset="0"/>
              <a:ea typeface="ＭＳ Ｐゴシック" charset="0"/>
              <a:cs typeface="ＭＳ Ｐゴシック" charset="0"/>
            </a:endParaRPr>
          </a:p>
          <a:p>
            <a:r>
              <a:rPr lang="en-US" b="0" dirty="0">
                <a:latin typeface="Calibri" charset="0"/>
                <a:ea typeface="ＭＳ Ｐゴシック" charset="0"/>
                <a:cs typeface="ＭＳ Ｐゴシック" charset="0"/>
              </a:rPr>
              <a:t>I</a:t>
            </a:r>
            <a:r>
              <a:rPr lang="en-US" b="0" baseline="0" dirty="0">
                <a:latin typeface="Calibri" charset="0"/>
                <a:ea typeface="ＭＳ Ｐゴシック" charset="0"/>
                <a:cs typeface="ＭＳ Ｐゴシック" charset="0"/>
              </a:rPr>
              <a:t> would encourage you to not be too judgmental about the excel error case. Research shows </a:t>
            </a:r>
            <a:r>
              <a:rPr lang="en-US" sz="1200" b="0" dirty="0"/>
              <a:t>data analytic errors are common in published studies. Some</a:t>
            </a:r>
            <a:r>
              <a:rPr lang="en-US" sz="1200" b="0" baseline="0" dirty="0"/>
              <a:t> can be uncovered just by looking at</a:t>
            </a:r>
            <a:r>
              <a:rPr lang="en-US" sz="1200" b="0" dirty="0"/>
              <a:t> the statistics reported in the paper.</a:t>
            </a:r>
            <a:r>
              <a:rPr lang="en-US" sz="1200" b="0" baseline="0" dirty="0"/>
              <a:t> In fact, 15% of psychology papers contain an error that turns a significant effect nonsignificant or vice versa. And this is just looking at the published report, not from re-analyzing the original data. </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Note: 257 papers with 4720 p-values.</a:t>
            </a:r>
            <a:r>
              <a:rPr lang="en-US" baseline="0" dirty="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Of 142 high-impact papers, 53.5 % contained errors. 17.6% contained gross errors.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Another relevant study</a:t>
            </a:r>
            <a:r>
              <a:rPr lang="en-US" baseline="0" dirty="0">
                <a:latin typeface="Calibri" charset="0"/>
                <a:ea typeface="ＭＳ Ｐゴシック" charset="0"/>
                <a:cs typeface="ＭＳ Ｐゴシック" charset="0"/>
              </a:rPr>
              <a:t> from the late 1970s:</a:t>
            </a:r>
            <a:endParaRPr lang="en-US" dirty="0">
              <a:latin typeface="Calibri" charset="0"/>
              <a:ea typeface="ＭＳ Ｐゴシック" charset="0"/>
              <a:cs typeface="ＭＳ Ｐゴシック" charset="0"/>
            </a:endParaRPr>
          </a:p>
          <a:p>
            <a:r>
              <a:rPr lang="en-US" dirty="0"/>
              <a:t>How often are our numbers wrong? </a:t>
            </a:r>
          </a:p>
          <a:p>
            <a:r>
              <a:rPr lang="en-US" dirty="0"/>
              <a:t>Rosenthal, Robert </a:t>
            </a:r>
          </a:p>
          <a:p>
            <a:r>
              <a:rPr lang="en-US" dirty="0"/>
              <a:t>American Psychologist, Vol 33(11), Nov 1978, 1005-1008. </a:t>
            </a:r>
            <a:r>
              <a:rPr lang="en-US" dirty="0">
                <a:hlinkClick r:id="rId3"/>
              </a:rPr>
              <a:t>http://dx.doi.org/10.1037/0003-066X.33.11.1005</a:t>
            </a:r>
            <a:r>
              <a:rPr lang="en-US" dirty="0"/>
              <a:t> </a:t>
            </a:r>
          </a:p>
          <a:p>
            <a:r>
              <a:rPr lang="en-US" dirty="0">
                <a:latin typeface="Calibri" charset="0"/>
                <a:ea typeface="ＭＳ Ｐゴシック" charset="0"/>
                <a:cs typeface="ＭＳ Ｐゴシック" charset="0"/>
              </a:rPr>
              <a:t>Abstract</a:t>
            </a:r>
          </a:p>
          <a:p>
            <a:r>
              <a:rPr lang="en-US" dirty="0"/>
              <a:t>Located 21 studies that permitted an estimate of the frequency of recording errors and/or the degree to which errors were nonrandom. The studies, summarizing data from over 300 observers making about 140,000 observations, suggest that about 1% of all observations may be in error and that about two thirds of all errors favor the hypothesis of the observer.</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 </a:t>
            </a:r>
          </a:p>
          <a:p>
            <a:r>
              <a:rPr lang="en-US" dirty="0">
                <a:latin typeface="Calibri" charset="0"/>
                <a:ea typeface="ＭＳ Ｐゴシック" charset="0"/>
                <a:cs typeface="ＭＳ Ｐゴシック" charset="0"/>
              </a:rPr>
              <a:t> </a:t>
            </a:r>
          </a:p>
          <a:p>
            <a:endParaRPr lang="en-US" dirty="0">
              <a:latin typeface="Calibri" charset="0"/>
              <a:ea typeface="ＭＳ Ｐゴシック" charset="0"/>
              <a:cs typeface="ＭＳ Ｐゴシック"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CDBE3609-0E2A-1A48-84DC-363EE802B131}" type="slidenum">
              <a:rPr lang="nl-NL" sz="1200">
                <a:latin typeface="Calibri" charset="0"/>
              </a:rPr>
              <a:pPr eaLnBrk="1" hangingPunct="1"/>
              <a:t>13</a:t>
            </a:fld>
            <a:endParaRPr lang="nl-NL" sz="1200">
              <a:latin typeface="Calibri" charset="0"/>
            </a:endParaRPr>
          </a:p>
        </p:txBody>
      </p:sp>
    </p:spTree>
    <p:extLst>
      <p:ext uri="{BB962C8B-B14F-4D97-AF65-F5344CB8AC3E}">
        <p14:creationId xmlns:p14="http://schemas.microsoft.com/office/powerpoint/2010/main" val="2925769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prevalence of major statistical reporting errors in psychology, psychiatry, and medicine that affect the basic conclusions</a:t>
            </a:r>
            <a:r>
              <a:rPr lang="en-US" b="0" baseline="0" dirty="0"/>
              <a:t> of the paper range from 3% to 24% depending on the investigation. </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dirty="0"/>
          </a:p>
          <a:p>
            <a:pPr marL="0" indent="0">
              <a:buNone/>
            </a:pPr>
            <a:r>
              <a:rPr lang="en-US" b="0" dirty="0" err="1"/>
              <a:t>Nuijten</a:t>
            </a:r>
            <a:r>
              <a:rPr lang="en-US" b="0" dirty="0"/>
              <a:t> et al. (2015). The Prevalence of Statistical Reporting Errors in Psychology (1985-2013)".</a:t>
            </a:r>
          </a:p>
          <a:p>
            <a:pPr marL="0" indent="0">
              <a:buNone/>
            </a:pPr>
            <a:r>
              <a:rPr lang="en-US" b="0" u="sng" dirty="0">
                <a:hlinkClick r:id="rId3"/>
              </a:rPr>
              <a:t>https://osf.io/kym6w/</a:t>
            </a:r>
            <a:endParaRPr lang="en-US" b="0" u="sng" dirty="0"/>
          </a:p>
          <a:p>
            <a:pPr marL="0" indent="0">
              <a:buNone/>
            </a:pPr>
            <a:endParaRPr lang="en-US" b="0" u="sng" dirty="0"/>
          </a:p>
          <a:p>
            <a:pPr marL="0" indent="0">
              <a:buNone/>
            </a:pPr>
            <a:r>
              <a:rPr lang="en-US" b="0" dirty="0"/>
              <a:t>Statistical Reporting Errors and Collaboration on Statistical Analyses in Psychological Science</a:t>
            </a:r>
            <a:endParaRPr lang="en-US" b="0" u="sng" dirty="0"/>
          </a:p>
          <a:p>
            <a:pPr marL="0" indent="0">
              <a:buNone/>
            </a:pPr>
            <a:r>
              <a:rPr lang="en-US" b="0" u="sng" dirty="0"/>
              <a:t>http://journals.plos.org/plosone/article?id=10.1371/journal.pone.0114876</a:t>
            </a:r>
          </a:p>
          <a:p>
            <a:pPr marL="0" indent="0">
              <a:buNone/>
            </a:pPr>
            <a:endParaRPr lang="en-US" b="0" u="sng"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14</a:t>
            </a:fld>
            <a:endParaRPr lang="en-US"/>
          </a:p>
        </p:txBody>
      </p:sp>
    </p:spTree>
    <p:extLst>
      <p:ext uri="{BB962C8B-B14F-4D97-AF65-F5344CB8AC3E}">
        <p14:creationId xmlns:p14="http://schemas.microsoft.com/office/powerpoint/2010/main" val="216364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Misidentification of cell lines in biomedicine is likewise common. Subsequent investigation</a:t>
            </a:r>
            <a:r>
              <a:rPr lang="en-US" sz="1200" b="0" baseline="0" dirty="0"/>
              <a:t> finds that </a:t>
            </a:r>
            <a:r>
              <a:rPr lang="en-US" sz="1200" dirty="0"/>
              <a:t>between 18 percent and 36 percent of all cell lines were likely misidentified. So the researchers didn’t even have the</a:t>
            </a:r>
            <a:r>
              <a:rPr lang="en-US" sz="1200" baseline="0" dirty="0"/>
              <a:t> right cells. This is </a:t>
            </a:r>
            <a:r>
              <a:rPr lang="en-US" sz="1200" dirty="0"/>
              <a:t>one likely reason biomedical studies are difficult to replicate in other laboratories</a:t>
            </a:r>
            <a:r>
              <a:rPr lang="en-US" sz="1200" baseline="0" dirty="0"/>
              <a:t>, as we discussed in our lecture on the replication revolution. </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dirty="0"/>
          </a:p>
          <a:p>
            <a:r>
              <a:rPr lang="en-US" b="0" dirty="0"/>
              <a:t>Scientists Often Skip A Simple Test That Could Verify Their Work</a:t>
            </a:r>
          </a:p>
          <a:p>
            <a:r>
              <a:rPr lang="en-US" dirty="0"/>
              <a:t>http://www.npr.org/sections/health-shots/2014/12/10/368776420/scientists-often-skip-a-simple-test-that-could-verify-their-work?utm_campaign=storyshare&amp;utm_source=twitter.com&amp;utm_medium=social</a:t>
            </a:r>
          </a:p>
          <a:p>
            <a:endParaRPr lang="en-US" b="1" dirty="0"/>
          </a:p>
          <a:p>
            <a:r>
              <a:rPr lang="en-US" b="0" dirty="0"/>
              <a:t>The costs of using unauthenticated, over-passaged cell lines: how much more data do we need?</a:t>
            </a:r>
          </a:p>
          <a:p>
            <a:r>
              <a:rPr lang="en-US" dirty="0"/>
              <a:t>http://www.ncbi.nlm.nih.gov/pubmed/?term=PMID%3A+18072586</a:t>
            </a:r>
          </a:p>
          <a:p>
            <a:endParaRPr lang="en-US"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15</a:t>
            </a:fld>
            <a:endParaRPr lang="en-US"/>
          </a:p>
        </p:txBody>
      </p:sp>
    </p:spTree>
    <p:extLst>
      <p:ext uri="{BB962C8B-B14F-4D97-AF65-F5344CB8AC3E}">
        <p14:creationId xmlns:p14="http://schemas.microsoft.com/office/powerpoint/2010/main" val="626180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paper called “Just post it,” Uri </a:t>
            </a:r>
            <a:r>
              <a:rPr lang="en-US" sz="1200" b="0" dirty="0" err="1"/>
              <a:t>Simonsohn</a:t>
            </a:r>
            <a:r>
              <a:rPr lang="en-US" sz="1200" b="0" dirty="0"/>
              <a:t> advocates for mandatory data posting. </a:t>
            </a:r>
            <a:r>
              <a:rPr lang="en-US" sz="1200" b="0" dirty="0">
                <a:solidFill>
                  <a:srgbClr val="FF0000"/>
                </a:solidFill>
              </a:rPr>
              <a:t>What do you think? Are there any legitimate reasons  to </a:t>
            </a:r>
            <a:r>
              <a:rPr lang="en-US" sz="1200" b="0" u="sng" dirty="0">
                <a:solidFill>
                  <a:srgbClr val="FF0000"/>
                </a:solidFill>
              </a:rPr>
              <a:t>not</a:t>
            </a:r>
            <a:r>
              <a:rPr lang="en-US" sz="1200" b="0" dirty="0">
                <a:solidFill>
                  <a:srgbClr val="FF0000"/>
                </a:solidFill>
              </a:rPr>
              <a:t> make data public? (</a:t>
            </a:r>
            <a:r>
              <a:rPr lang="en-US" sz="1200" b="0" i="1" dirty="0">
                <a:solidFill>
                  <a:srgbClr val="FF0000"/>
                </a:solidFill>
              </a:rPr>
              <a:t>students give some</a:t>
            </a:r>
            <a:r>
              <a:rPr lang="en-US" sz="1200" b="0" i="1" baseline="0" dirty="0">
                <a:solidFill>
                  <a:srgbClr val="FF0000"/>
                </a:solidFill>
              </a:rPr>
              <a:t> potential reasons and the class</a:t>
            </a:r>
            <a:r>
              <a:rPr lang="en-US" sz="1200" b="0" i="1" dirty="0">
                <a:solidFill>
                  <a:srgbClr val="FF0000"/>
                </a:solidFill>
              </a:rPr>
              <a:t> debates them</a:t>
            </a:r>
            <a:r>
              <a:rPr lang="en-US" sz="1200" b="0" dirty="0">
                <a:solidFill>
                  <a:srgbClr val="FF0000"/>
                </a:solidFill>
              </a:rPr>
              <a:t>). One option</a:t>
            </a:r>
            <a:r>
              <a:rPr lang="en-US" sz="1200" b="0" baseline="0" dirty="0">
                <a:solidFill>
                  <a:srgbClr val="FF0000"/>
                </a:solidFill>
              </a:rPr>
              <a:t> to sometimes have a </a:t>
            </a:r>
            <a:r>
              <a:rPr lang="en-US" sz="1200" b="0" dirty="0"/>
              <a:t>temporary embargo where only the authors have access to the data for some period (for instance three to five years),  after which the data repository makes it public to everyone.</a:t>
            </a:r>
            <a:r>
              <a:rPr lang="en-US" sz="1200" b="0" baseline="0" dirty="0"/>
              <a:t> What do you think of that option? (</a:t>
            </a:r>
            <a:r>
              <a:rPr lang="en-US" sz="1200" b="0" i="1" baseline="0" dirty="0"/>
              <a:t>class discusses the embargo option</a:t>
            </a:r>
            <a:r>
              <a:rPr lang="en-US" sz="1200" b="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r>
              <a:rPr lang="en-US" sz="1200" kern="1200" dirty="0">
                <a:solidFill>
                  <a:schemeClr val="tx1"/>
                </a:solidFill>
                <a:effectLst/>
                <a:latin typeface="+mn-lt"/>
                <a:ea typeface="+mn-ea"/>
                <a:cs typeface="+mn-cs"/>
              </a:rPr>
              <a:t>Relevant links:</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Simonsohn</a:t>
            </a:r>
            <a:r>
              <a:rPr lang="en-US" sz="1200" kern="1200" dirty="0">
                <a:solidFill>
                  <a:schemeClr val="tx1"/>
                </a:solidFill>
                <a:effectLst/>
                <a:latin typeface="+mn-lt"/>
                <a:ea typeface="+mn-ea"/>
                <a:cs typeface="+mn-cs"/>
              </a:rPr>
              <a:t>, U. (2013). Just post it: The Lesson from two cases of fabricated data detected by statistics alone. </a:t>
            </a:r>
            <a:r>
              <a:rPr lang="en-US" sz="1200" i="1" kern="1200" dirty="0">
                <a:solidFill>
                  <a:schemeClr val="tx1"/>
                </a:solidFill>
                <a:effectLst/>
                <a:latin typeface="+mn-lt"/>
                <a:ea typeface="+mn-ea"/>
                <a:cs typeface="+mn-cs"/>
              </a:rPr>
              <a:t>Psychological Science, V24(10)</a:t>
            </a:r>
            <a:r>
              <a:rPr lang="en-US" sz="1200" kern="1200" dirty="0">
                <a:solidFill>
                  <a:schemeClr val="tx1"/>
                </a:solidFill>
                <a:effectLst/>
                <a:latin typeface="+mn-lt"/>
                <a:ea typeface="+mn-ea"/>
                <a:cs typeface="+mn-cs"/>
              </a:rPr>
              <a:t>, 1875-1888. </a:t>
            </a:r>
          </a:p>
          <a:p>
            <a:r>
              <a:rPr lang="en-US" sz="1200" kern="1200" dirty="0">
                <a:solidFill>
                  <a:schemeClr val="tx1"/>
                </a:solidFill>
                <a:effectLst/>
                <a:latin typeface="+mn-lt"/>
                <a:ea typeface="+mn-ea"/>
                <a:cs typeface="+mn-cs"/>
              </a:rPr>
              <a:t>Full text:</a:t>
            </a:r>
          </a:p>
          <a:p>
            <a:r>
              <a:rPr lang="en-US" sz="1200" u="sng" kern="1200" dirty="0">
                <a:solidFill>
                  <a:schemeClr val="tx1"/>
                </a:solidFill>
                <a:effectLst/>
                <a:latin typeface="+mn-lt"/>
                <a:ea typeface="+mn-ea"/>
                <a:cs typeface="+mn-cs"/>
                <a:hlinkClick r:id="rId3"/>
              </a:rPr>
              <a:t>http://papers.ssrn.com/sol3/papers.cfm?abstract_id=2114571&amp;http://papers.ssrn.com/sol3/papers.cfm?abstract_id=2114571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16</a:t>
            </a:fld>
            <a:endParaRPr lang="en-US"/>
          </a:p>
        </p:txBody>
      </p:sp>
    </p:spTree>
    <p:extLst>
      <p:ext uri="{BB962C8B-B14F-4D97-AF65-F5344CB8AC3E}">
        <p14:creationId xmlns:p14="http://schemas.microsoft.com/office/powerpoint/2010/main" val="4209548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The journal Cognition has a</a:t>
            </a:r>
            <a:r>
              <a:rPr lang="en-US" sz="1200" b="0" baseline="0" dirty="0"/>
              <a:t> new policy which makes </a:t>
            </a:r>
            <a:r>
              <a:rPr lang="en-US" sz="1200" b="0" dirty="0"/>
              <a:t>data posting </a:t>
            </a:r>
            <a:r>
              <a:rPr lang="en-US" sz="1200" b="0" baseline="0" dirty="0"/>
              <a:t>m</a:t>
            </a:r>
            <a:r>
              <a:rPr lang="en-US" sz="1200" b="0" dirty="0"/>
              <a:t>andatory, with rare</a:t>
            </a:r>
            <a:r>
              <a:rPr lang="en-US" sz="1200" b="0" baseline="0" dirty="0"/>
              <a:t> exceptions. </a:t>
            </a:r>
            <a:endParaRPr lang="en-US" sz="1200" b="0"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Relevant links:</a:t>
            </a:r>
          </a:p>
          <a:p>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New Cognition data posting policy</a:t>
            </a:r>
          </a:p>
          <a:p>
            <a:r>
              <a:rPr lang="en-US" sz="1200" b="0" kern="1200" dirty="0">
                <a:solidFill>
                  <a:schemeClr val="tx1"/>
                </a:solidFill>
                <a:effectLst/>
                <a:latin typeface="+mn-lt"/>
                <a:ea typeface="+mn-ea"/>
                <a:cs typeface="+mn-cs"/>
                <a:hlinkClick r:id="rId3"/>
              </a:rPr>
              <a:t>http://www.sciencedirect.com/science/article/pii/S0010027714002248</a:t>
            </a:r>
            <a:endParaRPr lang="en-US" sz="1200" b="0"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4074AC74-468A-49DE-B98E-5D6E34CF22B6}" type="slidenum">
              <a:rPr lang="en-US" smtClean="0"/>
              <a:t>17</a:t>
            </a:fld>
            <a:endParaRPr lang="en-US"/>
          </a:p>
        </p:txBody>
      </p:sp>
    </p:spTree>
    <p:extLst>
      <p:ext uri="{BB962C8B-B14F-4D97-AF65-F5344CB8AC3E}">
        <p14:creationId xmlns:p14="http://schemas.microsoft.com/office/powerpoint/2010/main" val="3964757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An initiative from the Center for Open Science provides authors with open data badges visible on their paper when the publicly</a:t>
            </a:r>
            <a:r>
              <a:rPr lang="en-US" sz="1200" b="0" baseline="0" dirty="0"/>
              <a:t> post their data. </a:t>
            </a:r>
            <a:endParaRPr lang="en-US" sz="1200" b="0"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18</a:t>
            </a:fld>
            <a:endParaRPr lang="en-US"/>
          </a:p>
        </p:txBody>
      </p:sp>
    </p:spTree>
    <p:extLst>
      <p:ext uri="{BB962C8B-B14F-4D97-AF65-F5344CB8AC3E}">
        <p14:creationId xmlns:p14="http://schemas.microsoft.com/office/powerpoint/2010/main" val="3418296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FF0000"/>
                </a:solidFill>
              </a:rPr>
              <a:t>What do you think of this approach?</a:t>
            </a:r>
            <a:r>
              <a:rPr lang="en-US" sz="1200" b="0" baseline="0" dirty="0">
                <a:solidFill>
                  <a:srgbClr val="FF0000"/>
                </a:solidFill>
              </a:rPr>
              <a:t> </a:t>
            </a:r>
            <a:r>
              <a:rPr lang="en-US" sz="1200" b="0" dirty="0">
                <a:solidFill>
                  <a:srgbClr val="FF0000"/>
                </a:solidFill>
              </a:rPr>
              <a:t>Do you think this would work? Seems kind of like getting a gold star back in school,</a:t>
            </a:r>
            <a:r>
              <a:rPr lang="en-US" sz="1200" b="0" baseline="0" dirty="0">
                <a:solidFill>
                  <a:srgbClr val="FF0000"/>
                </a:solidFill>
              </a:rPr>
              <a:t> if you went to a school that used gold stars. (</a:t>
            </a:r>
            <a:r>
              <a:rPr lang="en-US" sz="1200" b="0" i="1" baseline="0" dirty="0">
                <a:solidFill>
                  <a:srgbClr val="FF0000"/>
                </a:solidFill>
              </a:rPr>
              <a:t>students discuss</a:t>
            </a:r>
            <a:r>
              <a:rPr lang="en-US" sz="1200" b="0" baseline="0" dirty="0">
                <a:solidFill>
                  <a:srgbClr val="FF0000"/>
                </a:solidFill>
              </a:rPr>
              <a:t>).</a:t>
            </a:r>
          </a:p>
          <a:p>
            <a:endParaRPr lang="en-US" sz="1200" b="0" baseline="0" dirty="0">
              <a:solidFill>
                <a:srgbClr val="FF0000"/>
              </a:solidFill>
            </a:endParaRPr>
          </a:p>
          <a:p>
            <a:r>
              <a:rPr lang="en-US" sz="1200" b="0" baseline="0" dirty="0">
                <a:solidFill>
                  <a:srgbClr val="FF0000"/>
                </a:solidFill>
              </a:rPr>
              <a:t>Note: Gold stars in classes for small children are common in the United States. Any classroom of Americans will get the reference. </a:t>
            </a:r>
            <a:endParaRPr lang="en-US" sz="1200" b="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19</a:t>
            </a:fld>
            <a:endParaRPr lang="en-US"/>
          </a:p>
        </p:txBody>
      </p:sp>
    </p:spTree>
    <p:extLst>
      <p:ext uri="{BB962C8B-B14F-4D97-AF65-F5344CB8AC3E}">
        <p14:creationId xmlns:p14="http://schemas.microsoft.com/office/powerpoint/2010/main" val="2726112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In</a:t>
            </a:r>
            <a:r>
              <a:rPr lang="en-US" b="0" baseline="0" dirty="0"/>
              <a:t> our lecture on the replication revolution, we discussed the results of </a:t>
            </a:r>
            <a:r>
              <a:rPr lang="en-US" sz="1200" b="0" dirty="0" err="1"/>
              <a:t>Camerer</a:t>
            </a:r>
            <a:r>
              <a:rPr lang="en-US" sz="1200" b="0" dirty="0"/>
              <a:t> et al.’s initiative</a:t>
            </a:r>
            <a:r>
              <a:rPr lang="en-US" sz="1200" b="0" baseline="0" dirty="0"/>
              <a:t> to</a:t>
            </a:r>
            <a:r>
              <a:rPr lang="en-US" sz="1200" b="0" dirty="0"/>
              <a:t> replicate research in experimental economics. They found that 61% of replications observed a significant effect in the same direction as the original study. </a:t>
            </a: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2</a:t>
            </a:fld>
            <a:endParaRPr lang="en-US"/>
          </a:p>
        </p:txBody>
      </p:sp>
    </p:spTree>
    <p:extLst>
      <p:ext uri="{BB962C8B-B14F-4D97-AF65-F5344CB8AC3E}">
        <p14:creationId xmlns:p14="http://schemas.microsoft.com/office/powerpoint/2010/main" val="601965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Credit: Slide from Bowman open science presentation posted</a:t>
            </a:r>
            <a:r>
              <a:rPr lang="en-US" i="1" baseline="0" dirty="0"/>
              <a:t> on the OSF</a:t>
            </a:r>
          </a:p>
          <a:p>
            <a:endParaRPr lang="en-US" i="1" baseline="0" dirty="0"/>
          </a:p>
          <a:p>
            <a:r>
              <a:rPr lang="en-US" sz="1200" kern="1200" dirty="0">
                <a:solidFill>
                  <a:schemeClr val="tx1"/>
                </a:solidFill>
                <a:effectLst/>
                <a:latin typeface="+mn-lt"/>
                <a:ea typeface="+mn-ea"/>
                <a:cs typeface="+mn-cs"/>
              </a:rPr>
              <a:t>The open data badge</a:t>
            </a:r>
            <a:r>
              <a:rPr lang="en-US" sz="1200" kern="1200" baseline="0" dirty="0">
                <a:solidFill>
                  <a:schemeClr val="tx1"/>
                </a:solidFill>
                <a:effectLst/>
                <a:latin typeface="+mn-lt"/>
                <a:ea typeface="+mn-ea"/>
                <a:cs typeface="+mn-cs"/>
              </a:rPr>
              <a:t> incentive</a:t>
            </a:r>
            <a:r>
              <a:rPr lang="en-US" sz="1200" kern="1200" dirty="0">
                <a:solidFill>
                  <a:schemeClr val="tx1"/>
                </a:solidFill>
                <a:effectLst/>
                <a:latin typeface="+mn-lt"/>
                <a:ea typeface="+mn-ea"/>
                <a:cs typeface="+mn-cs"/>
              </a:rPr>
              <a:t> clearly worked, dramatically increasing the number of papers in the journal Psychological Science with open data. Currently about half the papers in Psych Science have open data. </a:t>
            </a:r>
            <a:br>
              <a:rPr lang="en-US" sz="1200" kern="1200" dirty="0">
                <a:solidFill>
                  <a:schemeClr val="tx1"/>
                </a:solidFill>
                <a:effectLst/>
                <a:latin typeface="+mn-lt"/>
                <a:ea typeface="+mn-ea"/>
                <a:cs typeface="+mn-cs"/>
              </a:rPr>
            </a:br>
            <a:endParaRPr lang="en-US" i="1" dirty="0"/>
          </a:p>
        </p:txBody>
      </p:sp>
      <p:sp>
        <p:nvSpPr>
          <p:cNvPr id="4" name="Slide Number Placeholder 3"/>
          <p:cNvSpPr>
            <a:spLocks noGrp="1"/>
          </p:cNvSpPr>
          <p:nvPr>
            <p:ph type="sldNum" sz="quarter" idx="10"/>
          </p:nvPr>
        </p:nvSpPr>
        <p:spPr/>
        <p:txBody>
          <a:bodyPr/>
          <a:lstStyle/>
          <a:p>
            <a:fld id="{4074AC74-468A-49DE-B98E-5D6E34CF22B6}" type="slidenum">
              <a:rPr lang="en-US" smtClean="0"/>
              <a:t>20</a:t>
            </a:fld>
            <a:endParaRPr lang="en-US"/>
          </a:p>
        </p:txBody>
      </p:sp>
    </p:spTree>
    <p:extLst>
      <p:ext uri="{BB962C8B-B14F-4D97-AF65-F5344CB8AC3E}">
        <p14:creationId xmlns:p14="http://schemas.microsoft.com/office/powerpoint/2010/main" val="2113826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There is an</a:t>
            </a:r>
            <a:r>
              <a:rPr lang="en-US" sz="1200" b="0" kern="1200" baseline="0" dirty="0">
                <a:solidFill>
                  <a:schemeClr val="tx1"/>
                </a:solidFill>
                <a:effectLst/>
                <a:latin typeface="+mn-lt"/>
                <a:ea typeface="+mn-ea"/>
                <a:cs typeface="+mn-cs"/>
              </a:rPr>
              <a:t> external</a:t>
            </a:r>
            <a:r>
              <a:rPr lang="en-US" sz="1200" b="0" kern="1200" dirty="0">
                <a:solidFill>
                  <a:schemeClr val="tx1"/>
                </a:solidFill>
                <a:effectLst/>
                <a:latin typeface="+mn-lt"/>
                <a:ea typeface="+mn-ea"/>
                <a:cs typeface="+mn-cs"/>
              </a:rPr>
              <a:t> incentive</a:t>
            </a:r>
            <a:r>
              <a:rPr lang="en-US" sz="1200" b="0" kern="1200" baseline="0" dirty="0">
                <a:solidFill>
                  <a:schemeClr val="tx1"/>
                </a:solidFill>
                <a:effectLst/>
                <a:latin typeface="+mn-lt"/>
                <a:ea typeface="+mn-ea"/>
                <a:cs typeface="+mn-cs"/>
              </a:rPr>
              <a:t> to post your data. Research on the </a:t>
            </a:r>
            <a:r>
              <a:rPr lang="en-US" sz="1200" b="0" dirty="0"/>
              <a:t>open data citation advantage finds that studies with open data receive more academic citations</a:t>
            </a:r>
            <a:r>
              <a:rPr lang="en-US" sz="1200" b="0" baseline="0" dirty="0"/>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Relevant links:</a:t>
            </a:r>
          </a:p>
          <a:p>
            <a:endParaRPr lang="en-US" sz="1200" kern="1200" dirty="0">
              <a:solidFill>
                <a:schemeClr val="tx1"/>
              </a:solidFill>
              <a:effectLst/>
              <a:latin typeface="+mn-lt"/>
              <a:ea typeface="+mn-ea"/>
              <a:cs typeface="+mn-cs"/>
            </a:endParaRPr>
          </a:p>
          <a:p>
            <a:r>
              <a:rPr lang="en-US" b="0" dirty="0"/>
              <a:t>The open data citation advantage</a:t>
            </a:r>
          </a:p>
          <a:p>
            <a:r>
              <a:rPr lang="en-US" b="0" dirty="0"/>
              <a:t>http://www.ncbi.nlm.nih.gov/pmc/articles/PMC3792178/</a:t>
            </a:r>
          </a:p>
          <a:p>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Papers with links to data are more cited</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3"/>
              </a:rPr>
              <a:t>http://arxiv.org/pdf/1511.02512.pdf</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Impact of open access on citations</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4"/>
              </a:rPr>
              <a:t>http://papers.ssrn.com/sol3/papers.cfm?abstract_id=2391692</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4074AC74-468A-49DE-B98E-5D6E34CF22B6}" type="slidenum">
              <a:rPr lang="en-US" smtClean="0"/>
              <a:t>21</a:t>
            </a:fld>
            <a:endParaRPr lang="en-US"/>
          </a:p>
        </p:txBody>
      </p:sp>
    </p:spTree>
    <p:extLst>
      <p:ext uri="{BB962C8B-B14F-4D97-AF65-F5344CB8AC3E}">
        <p14:creationId xmlns:p14="http://schemas.microsoft.com/office/powerpoint/2010/main" val="3731008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a:t>
            </a:r>
            <a:r>
              <a:rPr lang="en-US" b="0" dirty="0"/>
              <a:t>ho has heard of the </a:t>
            </a:r>
            <a:r>
              <a:rPr lang="en-US" sz="1200" b="0" dirty="0">
                <a:solidFill>
                  <a:srgbClr val="FF0000"/>
                </a:solidFill>
              </a:rPr>
              <a:t>New England Journal of Medicine’s “Research Parasites” editorial?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students respond</a:t>
            </a:r>
            <a:r>
              <a:rPr lang="en-US"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22</a:t>
            </a:fld>
            <a:endParaRPr lang="en-US"/>
          </a:p>
        </p:txBody>
      </p:sp>
    </p:spTree>
    <p:extLst>
      <p:ext uri="{BB962C8B-B14F-4D97-AF65-F5344CB8AC3E}">
        <p14:creationId xmlns:p14="http://schemas.microsoft.com/office/powerpoint/2010/main" val="3054503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editors of one</a:t>
            </a:r>
            <a:r>
              <a:rPr lang="en-US" baseline="0" dirty="0"/>
              <a:t> of the most prestigious medical journals in the world characterized researchers who re-analyze each other’s data as research parasites. </a:t>
            </a:r>
            <a:endParaRPr lang="en-US"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23</a:t>
            </a:fld>
            <a:endParaRPr lang="en-US"/>
          </a:p>
        </p:txBody>
      </p:sp>
    </p:spTree>
    <p:extLst>
      <p:ext uri="{BB962C8B-B14F-4D97-AF65-F5344CB8AC3E}">
        <p14:creationId xmlns:p14="http://schemas.microsoft.com/office/powerpoint/2010/main" val="1195066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editorial was very poorly</a:t>
            </a:r>
            <a:r>
              <a:rPr lang="en-US" baseline="0" dirty="0"/>
              <a:t> received, leading to the hashtags #research parasite on twitter and the proposal of a “research parasite” open science badge. </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24</a:t>
            </a:fld>
            <a:endParaRPr lang="en-US"/>
          </a:p>
        </p:txBody>
      </p:sp>
    </p:spTree>
    <p:extLst>
      <p:ext uri="{BB962C8B-B14F-4D97-AF65-F5344CB8AC3E}">
        <p14:creationId xmlns:p14="http://schemas.microsoft.com/office/powerpoint/2010/main" val="1656538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counter-charge</a:t>
            </a:r>
            <a:r>
              <a:rPr lang="en-US" baseline="0" dirty="0"/>
              <a:t> is that researchers who don’t share their data are “Data </a:t>
            </a:r>
            <a:r>
              <a:rPr lang="en-US" baseline="0" dirty="0" err="1"/>
              <a:t>Gollums</a:t>
            </a:r>
            <a:r>
              <a:rPr lang="en-US" baseline="0" dirty="0"/>
              <a:t>” who treat the data like it was “the precious” ring of power from Lord of the Rings. </a:t>
            </a:r>
            <a:r>
              <a:rPr lang="en-US" sz="1200" b="0" dirty="0">
                <a:solidFill>
                  <a:srgbClr val="FF0000"/>
                </a:solidFill>
              </a:rPr>
              <a:t>What do you think about the Research Parasites charge? How about the Data Gollum charge? (</a:t>
            </a:r>
            <a:r>
              <a:rPr lang="en-US" sz="1200" b="0" i="1" dirty="0">
                <a:solidFill>
                  <a:srgbClr val="FF0000"/>
                </a:solidFill>
              </a:rPr>
              <a:t>students</a:t>
            </a:r>
            <a:r>
              <a:rPr lang="en-US" sz="1200" b="0" i="1" baseline="0" dirty="0">
                <a:solidFill>
                  <a:srgbClr val="FF0000"/>
                </a:solidFill>
              </a:rPr>
              <a:t> answer and class discusses</a:t>
            </a:r>
            <a:r>
              <a:rPr lang="en-US" sz="1200" b="0" baseline="0" dirty="0">
                <a:solidFill>
                  <a:srgbClr val="FF0000"/>
                </a:solidFill>
              </a:rPr>
              <a:t>). </a:t>
            </a:r>
          </a:p>
          <a:p>
            <a:endParaRPr lang="en-US" sz="1200" b="0" baseline="0" dirty="0">
              <a:solidFill>
                <a:srgbClr val="FF0000"/>
              </a:solidFill>
            </a:endParaRPr>
          </a:p>
          <a:p>
            <a:r>
              <a:rPr lang="en-US" sz="1200" b="0" baseline="0" dirty="0">
                <a:solidFill>
                  <a:srgbClr val="FF0000"/>
                </a:solidFill>
              </a:rPr>
              <a:t>Relevant links:</a:t>
            </a:r>
          </a:p>
          <a:p>
            <a:endParaRPr lang="en-US" sz="1200" b="0" baseline="0" dirty="0">
              <a:solidFill>
                <a:srgbClr val="FF0000"/>
              </a:solidFill>
            </a:endParaRPr>
          </a:p>
          <a:p>
            <a:r>
              <a:rPr lang="en-US" sz="1200" kern="1200" dirty="0">
                <a:solidFill>
                  <a:schemeClr val="tx1"/>
                </a:solidFill>
                <a:effectLst/>
                <a:latin typeface="+mn-lt"/>
                <a:ea typeface="+mn-ea"/>
                <a:cs typeface="+mn-cs"/>
              </a:rPr>
              <a:t>NEJM under attack for research parasites editorial</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3"/>
              </a:rPr>
              <a:t>https://www.propublica.org/article/amid-public-feuds-a-venerated-medical-journal-finds-itself-under-attack</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25</a:t>
            </a:fld>
            <a:endParaRPr lang="en-US"/>
          </a:p>
        </p:txBody>
      </p:sp>
    </p:spTree>
    <p:extLst>
      <p:ext uri="{BB962C8B-B14F-4D97-AF65-F5344CB8AC3E}">
        <p14:creationId xmlns:p14="http://schemas.microsoft.com/office/powerpoint/2010/main" val="2244370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Other aspects of the</a:t>
            </a:r>
            <a:r>
              <a:rPr lang="en-US" sz="1200" kern="1200" baseline="0" dirty="0">
                <a:solidFill>
                  <a:schemeClr val="tx1"/>
                </a:solidFill>
                <a:effectLst/>
                <a:latin typeface="+mn-lt"/>
                <a:ea typeface="+mn-ea"/>
                <a:cs typeface="+mn-cs"/>
              </a:rPr>
              <a:t> editorial were less discussed. For instance, the New England Journal of Medicine editors suggested scientists should receive an author credit on any papers that re-use their dataset. </a:t>
            </a:r>
            <a:r>
              <a:rPr lang="en-US" sz="1200" b="0" dirty="0">
                <a:solidFill>
                  <a:srgbClr val="FF0000"/>
                </a:solidFill>
              </a:rPr>
              <a:t>What do you think about this proposal? What should data sharing and authorship rules look like, full authorship for re-use or is a citation to the original paper enough? </a:t>
            </a:r>
            <a:r>
              <a:rPr lang="en-US" sz="1200" b="0" i="1" dirty="0">
                <a:solidFill>
                  <a:srgbClr val="FF0000"/>
                </a:solidFill>
              </a:rPr>
              <a:t>(students</a:t>
            </a:r>
            <a:r>
              <a:rPr lang="en-US" sz="1200" b="0" i="1" baseline="0" dirty="0">
                <a:solidFill>
                  <a:srgbClr val="FF0000"/>
                </a:solidFill>
              </a:rPr>
              <a:t> answer and class discusses). </a:t>
            </a:r>
            <a:endParaRPr lang="en-US" sz="1200" b="0" i="1" dirty="0">
              <a:solidFill>
                <a:srgbClr val="FF0000"/>
              </a:solidFill>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Relevant links:</a:t>
            </a:r>
          </a:p>
          <a:p>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Science careers urges that creator of dataset be author on subsequent pubs</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3"/>
              </a:rPr>
              <a:t>http://sciencecareers.sciencemag.org/career_magazine/previous_issues/articles/2014_02_25/caredit.a1400052#.VULPa6oYC1c.twitter</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Critiques of the APAs data sharing policy</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4"/>
              </a:rPr>
              <a:t>http://jeffrouder.blogspot.sg/2015/04/brainstorming-what-is-good-data-sharing.html?m=1</a:t>
            </a:r>
            <a:endParaRPr lang="en-US" sz="1200" b="0" kern="1200" dirty="0">
              <a:solidFill>
                <a:schemeClr val="tx1"/>
              </a:solidFill>
              <a:effectLst/>
              <a:latin typeface="+mn-lt"/>
              <a:ea typeface="+mn-ea"/>
              <a:cs typeface="+mn-cs"/>
            </a:endParaRPr>
          </a:p>
          <a:p>
            <a:endParaRPr lang="en-US" b="0" dirty="0"/>
          </a:p>
          <a:p>
            <a:pPr marL="0" indent="0">
              <a:buNone/>
            </a:pPr>
            <a:r>
              <a:rPr lang="en-US" dirty="0"/>
              <a:t>Proposed authorship taxonomy</a:t>
            </a:r>
            <a:br>
              <a:rPr lang="en-US" b="1" dirty="0"/>
            </a:br>
            <a:r>
              <a:rPr lang="en-US" b="0" u="sng" dirty="0">
                <a:hlinkClick r:id="rId5"/>
              </a:rPr>
              <a:t>http://scholarlykitchen.sspnet.org/2014/08/20/an-interview-with-amy-brand-on-a-proposed-new-contributor-taxonomy-initiative/</a:t>
            </a:r>
            <a:endParaRPr lang="en-US" b="0" dirty="0"/>
          </a:p>
          <a:p>
            <a:pPr marL="0" indent="0">
              <a:buNone/>
            </a:pPr>
            <a:endParaRPr lang="en-US" b="0" dirty="0"/>
          </a:p>
          <a:p>
            <a:pPr marL="0" indent="0">
              <a:buNone/>
            </a:pPr>
            <a:r>
              <a:rPr lang="en-US" b="0" dirty="0"/>
              <a:t>A better way to share credit</a:t>
            </a:r>
          </a:p>
          <a:p>
            <a:pPr marL="0" indent="0">
              <a:buNone/>
            </a:pPr>
            <a:r>
              <a:rPr lang="en-US" b="0" u="sng" dirty="0">
                <a:hlinkClick r:id="rId6"/>
              </a:rPr>
              <a:t>https://ci.uchicago.edu/blog/better-way-share-scientific-credit</a:t>
            </a:r>
            <a:endParaRPr lang="en-US" b="0" dirty="0"/>
          </a:p>
          <a:p>
            <a:pPr marL="0" indent="0">
              <a:buNone/>
            </a:pPr>
            <a:endParaRPr lang="en-US" b="0" dirty="0"/>
          </a:p>
          <a:p>
            <a:endParaRPr lang="en-US" b="0" dirty="0"/>
          </a:p>
        </p:txBody>
      </p:sp>
      <p:sp>
        <p:nvSpPr>
          <p:cNvPr id="4" name="Slide Number Placeholder 3"/>
          <p:cNvSpPr>
            <a:spLocks noGrp="1"/>
          </p:cNvSpPr>
          <p:nvPr>
            <p:ph type="sldNum" sz="quarter" idx="10"/>
          </p:nvPr>
        </p:nvSpPr>
        <p:spPr/>
        <p:txBody>
          <a:bodyPr/>
          <a:lstStyle/>
          <a:p>
            <a:fld id="{4074AC74-468A-49DE-B98E-5D6E34CF22B6}" type="slidenum">
              <a:rPr lang="en-US" smtClean="0"/>
              <a:t>26</a:t>
            </a:fld>
            <a:endParaRPr lang="en-US"/>
          </a:p>
        </p:txBody>
      </p:sp>
    </p:spTree>
    <p:extLst>
      <p:ext uri="{BB962C8B-B14F-4D97-AF65-F5344CB8AC3E}">
        <p14:creationId xmlns:p14="http://schemas.microsoft.com/office/powerpoint/2010/main" val="1798459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FF0000"/>
                </a:solidFill>
              </a:rPr>
              <a:t>How about an authorship taxonomy based on contribution </a:t>
            </a:r>
            <a:r>
              <a:rPr lang="en-US" sz="1200" b="0" baseline="0" dirty="0">
                <a:solidFill>
                  <a:srgbClr val="FF0000"/>
                </a:solidFill>
              </a:rPr>
              <a:t>-- </a:t>
            </a:r>
            <a:r>
              <a:rPr lang="en-US" sz="1200" b="0" dirty="0">
                <a:solidFill>
                  <a:srgbClr val="FF0000"/>
                </a:solidFill>
              </a:rPr>
              <a:t>idea, data collection, analysis, write-up,</a:t>
            </a:r>
            <a:r>
              <a:rPr lang="en-US" sz="1200" b="0" baseline="0" dirty="0">
                <a:solidFill>
                  <a:srgbClr val="FF0000"/>
                </a:solidFill>
              </a:rPr>
              <a:t> </a:t>
            </a:r>
            <a:r>
              <a:rPr lang="en-US" sz="1200" b="0" baseline="0" dirty="0" err="1">
                <a:solidFill>
                  <a:srgbClr val="FF0000"/>
                </a:solidFill>
              </a:rPr>
              <a:t>etc</a:t>
            </a:r>
            <a:r>
              <a:rPr lang="en-US" sz="1200" b="0" dirty="0">
                <a:solidFill>
                  <a:srgbClr val="FF0000"/>
                </a:solidFill>
              </a:rPr>
              <a:t>? </a:t>
            </a:r>
            <a:r>
              <a:rPr lang="en-US" sz="1200" b="0" i="1" dirty="0">
                <a:solidFill>
                  <a:srgbClr val="FF0000"/>
                </a:solidFill>
              </a:rPr>
              <a:t>(students</a:t>
            </a:r>
            <a:r>
              <a:rPr lang="en-US" sz="1200" b="0" i="1" baseline="0" dirty="0">
                <a:solidFill>
                  <a:srgbClr val="FF0000"/>
                </a:solidFill>
              </a:rPr>
              <a:t> answer and class discusses). </a:t>
            </a:r>
            <a:endParaRPr lang="en-US" sz="1200" b="0" i="1" dirty="0">
              <a:solidFill>
                <a:srgbClr val="FF0000"/>
              </a:solidFill>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Relevant links:</a:t>
            </a:r>
          </a:p>
          <a:p>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Science careers urges that creator of dataset be author on subsequent pubs</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3"/>
              </a:rPr>
              <a:t>http://sciencecareers.sciencemag.org/career_magazine/previous_issues/articles/2014_02_25/caredit.a1400052#.VULPa6oYC1c.twitter</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Critiques of the APAs data sharing policy</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4"/>
              </a:rPr>
              <a:t>http://jeffrouder.blogspot.sg/2015/04/brainstorming-what-is-good-data-sharing.html?m=1</a:t>
            </a:r>
            <a:endParaRPr lang="en-US" sz="1200" b="0" kern="1200" dirty="0">
              <a:solidFill>
                <a:schemeClr val="tx1"/>
              </a:solidFill>
              <a:effectLst/>
              <a:latin typeface="+mn-lt"/>
              <a:ea typeface="+mn-ea"/>
              <a:cs typeface="+mn-cs"/>
            </a:endParaRPr>
          </a:p>
          <a:p>
            <a:endParaRPr lang="en-US" b="0" dirty="0"/>
          </a:p>
          <a:p>
            <a:pPr marL="0" indent="0">
              <a:buNone/>
            </a:pPr>
            <a:r>
              <a:rPr lang="en-US" dirty="0"/>
              <a:t>Proposed authorship taxonomy</a:t>
            </a:r>
            <a:br>
              <a:rPr lang="en-US" b="1" dirty="0"/>
            </a:br>
            <a:r>
              <a:rPr lang="en-US" b="0" u="sng" dirty="0">
                <a:hlinkClick r:id="rId5"/>
              </a:rPr>
              <a:t>http://scholarlykitchen.sspnet.org/2014/08/20/an-interview-with-amy-brand-on-a-proposed-new-contributor-taxonomy-initiative/</a:t>
            </a:r>
            <a:endParaRPr lang="en-US" b="0" dirty="0"/>
          </a:p>
          <a:p>
            <a:pPr marL="0" indent="0">
              <a:buNone/>
            </a:pPr>
            <a:endParaRPr lang="en-US" b="0" dirty="0"/>
          </a:p>
          <a:p>
            <a:pPr marL="0" indent="0">
              <a:buNone/>
            </a:pPr>
            <a:r>
              <a:rPr lang="en-US" b="0" dirty="0"/>
              <a:t>A better way to share credit</a:t>
            </a:r>
          </a:p>
          <a:p>
            <a:pPr marL="0" indent="0">
              <a:buNone/>
            </a:pPr>
            <a:r>
              <a:rPr lang="en-US" b="0" u="sng" dirty="0">
                <a:hlinkClick r:id="rId6"/>
              </a:rPr>
              <a:t>https://ci.uchicago.edu/blog/better-way-share-scientific-credit</a:t>
            </a:r>
            <a:endParaRPr lang="en-US" b="0" dirty="0"/>
          </a:p>
          <a:p>
            <a:pPr marL="0" indent="0">
              <a:buNone/>
            </a:pPr>
            <a:endParaRPr lang="en-US" b="0" dirty="0"/>
          </a:p>
          <a:p>
            <a:endParaRPr lang="en-US" b="0" dirty="0"/>
          </a:p>
        </p:txBody>
      </p:sp>
      <p:sp>
        <p:nvSpPr>
          <p:cNvPr id="4" name="Slide Number Placeholder 3"/>
          <p:cNvSpPr>
            <a:spLocks noGrp="1"/>
          </p:cNvSpPr>
          <p:nvPr>
            <p:ph type="sldNum" sz="quarter" idx="10"/>
          </p:nvPr>
        </p:nvSpPr>
        <p:spPr/>
        <p:txBody>
          <a:bodyPr/>
          <a:lstStyle/>
          <a:p>
            <a:fld id="{4074AC74-468A-49DE-B98E-5D6E34CF22B6}" type="slidenum">
              <a:rPr lang="en-US" smtClean="0"/>
              <a:t>27</a:t>
            </a:fld>
            <a:endParaRPr lang="en-US"/>
          </a:p>
        </p:txBody>
      </p:sp>
    </p:spTree>
    <p:extLst>
      <p:ext uri="{BB962C8B-B14F-4D97-AF65-F5344CB8AC3E}">
        <p14:creationId xmlns:p14="http://schemas.microsoft.com/office/powerpoint/2010/main" val="1798459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Credit:</a:t>
            </a:r>
            <a:r>
              <a:rPr lang="en-US" i="1" baseline="0" dirty="0"/>
              <a:t> </a:t>
            </a:r>
            <a:r>
              <a:rPr lang="en-US" i="1" dirty="0"/>
              <a:t>Bowman </a:t>
            </a:r>
            <a:r>
              <a:rPr lang="en-US" i="1" dirty="0" err="1"/>
              <a:t>ppt</a:t>
            </a:r>
            <a:r>
              <a:rPr lang="en-US" i="1" baseline="0" dirty="0"/>
              <a:t> slide</a:t>
            </a:r>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a:t>Science</a:t>
            </a:r>
            <a:r>
              <a:rPr lang="en-US" sz="1200" b="0" i="1" dirty="0"/>
              <a:t> </a:t>
            </a:r>
            <a:r>
              <a:rPr lang="en-US" sz="1200" b="0" i="0" dirty="0"/>
              <a:t>magazine recently published new </a:t>
            </a:r>
            <a:r>
              <a:rPr lang="en-US" sz="1200" b="0" dirty="0"/>
              <a:t>Transparency and Openness Promotion Guidelines, the TOP</a:t>
            </a:r>
            <a:r>
              <a:rPr lang="en-US" sz="1200" b="0" baseline="0" dirty="0"/>
              <a:t> </a:t>
            </a:r>
            <a:r>
              <a:rPr lang="en-US" sz="1200" b="0" dirty="0"/>
              <a:t>Guidelines for short.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Relevant links:</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full text of the TOP guidelines can be found here: </a:t>
            </a:r>
            <a:r>
              <a:rPr lang="en-US" sz="1200" b="0" kern="1200" dirty="0">
                <a:solidFill>
                  <a:schemeClr val="tx1"/>
                </a:solidFill>
                <a:effectLst/>
                <a:latin typeface="+mn-lt"/>
                <a:ea typeface="+mn-ea"/>
                <a:cs typeface="+mn-cs"/>
                <a:hlinkClick r:id="rId3"/>
              </a:rPr>
              <a:t>https://osf.io/ud578/</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Journal Science Releases Guidelines for Publishing Scientific Studies </a:t>
            </a:r>
            <a:r>
              <a:rPr lang="en-US" sz="1200" b="0" kern="1200" dirty="0">
                <a:solidFill>
                  <a:schemeClr val="tx1"/>
                </a:solidFill>
                <a:effectLst/>
                <a:latin typeface="+mn-lt"/>
                <a:ea typeface="+mn-ea"/>
                <a:cs typeface="+mn-cs"/>
                <a:hlinkClick r:id="rId4"/>
              </a:rPr>
              <a:t>http://www.nytimes.com/2015/06/26/science/journal-science-releases-guidelines-for-publishing-scientific-studies.html?_r=1</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Solving reproducibility Stuart Buck</a:t>
            </a:r>
            <a:r>
              <a:rPr lang="en-US" sz="1200" b="0" u="sng"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hlinkClick r:id="rId5"/>
              </a:rPr>
              <a:t>http://www.sciencemag.org/content/348/6242/1403.full</a:t>
            </a:r>
            <a:endParaRPr lang="en-US" b="0" dirty="0"/>
          </a:p>
        </p:txBody>
      </p:sp>
      <p:sp>
        <p:nvSpPr>
          <p:cNvPr id="4" name="Slide Number Placeholder 3"/>
          <p:cNvSpPr>
            <a:spLocks noGrp="1"/>
          </p:cNvSpPr>
          <p:nvPr>
            <p:ph type="sldNum" sz="quarter" idx="10"/>
          </p:nvPr>
        </p:nvSpPr>
        <p:spPr/>
        <p:txBody>
          <a:bodyPr/>
          <a:lstStyle/>
          <a:p>
            <a:fld id="{4074AC74-468A-49DE-B98E-5D6E34CF22B6}" type="slidenum">
              <a:rPr lang="en-US" smtClean="0"/>
              <a:t>28</a:t>
            </a:fld>
            <a:endParaRPr lang="en-US"/>
          </a:p>
        </p:txBody>
      </p:sp>
    </p:spTree>
    <p:extLst>
      <p:ext uri="{BB962C8B-B14F-4D97-AF65-F5344CB8AC3E}">
        <p14:creationId xmlns:p14="http://schemas.microsoft.com/office/powerpoint/2010/main" val="2017510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Credit: </a:t>
            </a:r>
            <a:r>
              <a:rPr lang="en-US" i="1" dirty="0" err="1"/>
              <a:t>Jelte</a:t>
            </a:r>
            <a:r>
              <a:rPr lang="en-US" i="1" dirty="0"/>
              <a:t> </a:t>
            </a:r>
            <a:r>
              <a:rPr lang="en-US" i="1" dirty="0" err="1"/>
              <a:t>Wicherts</a:t>
            </a:r>
            <a:r>
              <a:rPr lang="en-US" i="1" baseline="0" dirty="0"/>
              <a:t> slide</a:t>
            </a:r>
            <a:r>
              <a:rPr lang="en-US" baseline="0" dirty="0"/>
              <a:t> </a:t>
            </a:r>
            <a:endParaRPr lang="en-US" dirty="0"/>
          </a:p>
          <a:p>
            <a:endParaRPr lang="en-US" dirty="0"/>
          </a:p>
          <a:p>
            <a:r>
              <a:rPr lang="en-US" dirty="0"/>
              <a:t>The guidelines cover a range of issues from citations to data to materials to preregistration and replication. </a:t>
            </a:r>
          </a:p>
        </p:txBody>
      </p:sp>
      <p:sp>
        <p:nvSpPr>
          <p:cNvPr id="4" name="Slide Number Placeholder 3"/>
          <p:cNvSpPr>
            <a:spLocks noGrp="1"/>
          </p:cNvSpPr>
          <p:nvPr>
            <p:ph type="sldNum" sz="quarter" idx="10"/>
          </p:nvPr>
        </p:nvSpPr>
        <p:spPr/>
        <p:txBody>
          <a:bodyPr/>
          <a:lstStyle/>
          <a:p>
            <a:fld id="{4074AC74-468A-49DE-B98E-5D6E34CF22B6}" type="slidenum">
              <a:rPr lang="en-US" smtClean="0"/>
              <a:t>29</a:t>
            </a:fld>
            <a:endParaRPr lang="en-US"/>
          </a:p>
        </p:txBody>
      </p:sp>
    </p:spTree>
    <p:extLst>
      <p:ext uri="{BB962C8B-B14F-4D97-AF65-F5344CB8AC3E}">
        <p14:creationId xmlns:p14="http://schemas.microsoft.com/office/powerpoint/2010/main" val="1775933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crisis of confidence in science has disproportionally centered on experimental research in psychology, in part because of</a:t>
            </a:r>
            <a:r>
              <a:rPr lang="en-US" sz="1200" kern="1200" baseline="0" dirty="0">
                <a:solidFill>
                  <a:schemeClr val="tx1"/>
                </a:solidFill>
                <a:effectLst/>
                <a:latin typeface="+mn-lt"/>
                <a:ea typeface="+mn-ea"/>
                <a:cs typeface="+mn-cs"/>
              </a:rPr>
              <a:t> the fraud scandals. But </a:t>
            </a:r>
            <a:r>
              <a:rPr lang="en-US" sz="1200" b="0" dirty="0">
                <a:solidFill>
                  <a:srgbClr val="FF0000"/>
                </a:solidFill>
              </a:rPr>
              <a:t>what percentage of </a:t>
            </a:r>
            <a:r>
              <a:rPr lang="en-US" sz="1200" b="0" u="sng" dirty="0">
                <a:solidFill>
                  <a:srgbClr val="FF0000"/>
                </a:solidFill>
              </a:rPr>
              <a:t>non</a:t>
            </a:r>
            <a:r>
              <a:rPr lang="en-US" sz="1200" b="0" dirty="0">
                <a:solidFill>
                  <a:srgbClr val="FF0000"/>
                </a:solidFill>
              </a:rPr>
              <a:t>-experimental studies in </a:t>
            </a:r>
            <a:r>
              <a:rPr lang="en-US" sz="1200" b="0" u="sng" dirty="0">
                <a:solidFill>
                  <a:srgbClr val="FF0000"/>
                </a:solidFill>
              </a:rPr>
              <a:t>economics</a:t>
            </a:r>
            <a:r>
              <a:rPr lang="en-US" sz="1200" b="0" dirty="0">
                <a:solidFill>
                  <a:srgbClr val="FF0000"/>
                </a:solidFill>
              </a:rPr>
              <a:t> do you think can be reproduced using the </a:t>
            </a:r>
            <a:r>
              <a:rPr lang="en-US" sz="1200" b="0" i="0" dirty="0">
                <a:solidFill>
                  <a:srgbClr val="FF0000"/>
                </a:solidFill>
              </a:rPr>
              <a:t>exact same dataset?</a:t>
            </a:r>
            <a:r>
              <a:rPr lang="en-US" sz="1200" b="0" i="0" baseline="0" dirty="0">
                <a:solidFill>
                  <a:srgbClr val="FF0000"/>
                </a:solidFill>
              </a:rPr>
              <a:t> </a:t>
            </a:r>
            <a:r>
              <a:rPr lang="en-US" sz="1200" kern="1200" dirty="0">
                <a:solidFill>
                  <a:schemeClr val="tx1"/>
                </a:solidFill>
                <a:effectLst/>
                <a:latin typeface="+mn-lt"/>
                <a:ea typeface="+mn-ea"/>
                <a:cs typeface="+mn-cs"/>
              </a:rPr>
              <a:t>Note that this is an extremely low bar for research reliability. In experimental research, replications involve re-running the same</a:t>
            </a:r>
            <a:r>
              <a:rPr lang="en-US" sz="1200" kern="1200" baseline="0" dirty="0">
                <a:solidFill>
                  <a:schemeClr val="tx1"/>
                </a:solidFill>
                <a:effectLst/>
                <a:latin typeface="+mn-lt"/>
                <a:ea typeface="+mn-ea"/>
                <a:cs typeface="+mn-cs"/>
              </a:rPr>
              <a:t> protocol</a:t>
            </a:r>
            <a:r>
              <a:rPr lang="en-US" sz="1200" kern="1200" dirty="0">
                <a:solidFill>
                  <a:schemeClr val="tx1"/>
                </a:solidFill>
                <a:effectLst/>
                <a:latin typeface="+mn-lt"/>
                <a:ea typeface="+mn-ea"/>
                <a:cs typeface="+mn-cs"/>
              </a:rPr>
              <a:t> in a new population with new subjects and seeing if you get the same results.</a:t>
            </a:r>
            <a:r>
              <a:rPr lang="en-US" sz="1200" kern="1200" baseline="0" dirty="0">
                <a:solidFill>
                  <a:schemeClr val="tx1"/>
                </a:solidFill>
                <a:effectLst/>
                <a:latin typeface="+mn-lt"/>
                <a:ea typeface="+mn-ea"/>
                <a:cs typeface="+mn-cs"/>
              </a:rPr>
              <a:t> As we discussed, there are a lot of reasons why that might not work out. </a:t>
            </a:r>
            <a:r>
              <a:rPr lang="en-US" sz="1200" kern="1200" dirty="0">
                <a:solidFill>
                  <a:schemeClr val="tx1"/>
                </a:solidFill>
                <a:effectLst/>
                <a:latin typeface="+mn-lt"/>
                <a:ea typeface="+mn-ea"/>
                <a:cs typeface="+mn-cs"/>
              </a:rPr>
              <a:t>Here the question is, can we at least get the same result with the exact same dataset as the origina</a:t>
            </a:r>
            <a:r>
              <a:rPr lang="en-US" sz="1200" kern="1200" baseline="0" dirty="0">
                <a:solidFill>
                  <a:schemeClr val="tx1"/>
                </a:solidFill>
                <a:effectLst/>
                <a:latin typeface="+mn-lt"/>
                <a:ea typeface="+mn-ea"/>
                <a:cs typeface="+mn-cs"/>
              </a:rPr>
              <a:t>l authors</a:t>
            </a:r>
            <a:r>
              <a:rPr lang="en-US" sz="1200" kern="1200" dirty="0">
                <a:solidFill>
                  <a:schemeClr val="tx1"/>
                </a:solidFill>
                <a:effectLst/>
                <a:latin typeface="+mn-lt"/>
                <a:ea typeface="+mn-ea"/>
                <a:cs typeface="+mn-cs"/>
              </a:rPr>
              <a:t>? So, what do you think? (</a:t>
            </a:r>
            <a:r>
              <a:rPr lang="en-US" sz="1200" i="1" kern="1200" dirty="0">
                <a:solidFill>
                  <a:schemeClr val="tx1"/>
                </a:solidFill>
                <a:effectLst/>
                <a:latin typeface="+mn-lt"/>
                <a:ea typeface="+mn-ea"/>
                <a:cs typeface="+mn-cs"/>
              </a:rPr>
              <a:t>students give % estimates</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a:t>
            </a:fld>
            <a:endParaRPr lang="en-US"/>
          </a:p>
        </p:txBody>
      </p:sp>
    </p:spTree>
    <p:extLst>
      <p:ext uri="{BB962C8B-B14F-4D97-AF65-F5344CB8AC3E}">
        <p14:creationId xmlns:p14="http://schemas.microsoft.com/office/powerpoint/2010/main" val="15680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Credit: Bowman </a:t>
            </a:r>
            <a:r>
              <a:rPr lang="en-US" i="1" baseline="0" dirty="0"/>
              <a:t>slide</a:t>
            </a:r>
            <a:endParaRPr lang="en-US" i="1"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a:t>
            </a:r>
            <a:r>
              <a:rPr lang="en-US" sz="1200" b="0" dirty="0"/>
              <a:t>Data Transparency Level 1 </a:t>
            </a:r>
            <a:r>
              <a:rPr lang="en-US" dirty="0"/>
              <a:t>the article states whether data are available, and, if so, where to access them. Many scientific journals are already at level 1. </a:t>
            </a: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30</a:t>
            </a:fld>
            <a:endParaRPr lang="en-US"/>
          </a:p>
        </p:txBody>
      </p:sp>
    </p:spTree>
    <p:extLst>
      <p:ext uri="{BB962C8B-B14F-4D97-AF65-F5344CB8AC3E}">
        <p14:creationId xmlns:p14="http://schemas.microsoft.com/office/powerpoint/2010/main" val="2226526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Credit:</a:t>
            </a:r>
            <a:r>
              <a:rPr lang="en-US" i="1" baseline="0" dirty="0"/>
              <a:t> </a:t>
            </a:r>
            <a:r>
              <a:rPr lang="en-US" i="1" dirty="0"/>
              <a:t>Bowman </a:t>
            </a:r>
            <a:r>
              <a:rPr lang="en-US" i="1" dirty="0" err="1"/>
              <a:t>ppt</a:t>
            </a:r>
            <a:r>
              <a:rPr lang="en-US" i="1" baseline="0" dirty="0"/>
              <a:t> slide</a:t>
            </a:r>
            <a:endParaRPr lang="en-US" i="1" dirty="0"/>
          </a:p>
          <a:p>
            <a:endParaRPr lang="en-US" dirty="0"/>
          </a:p>
          <a:p>
            <a:r>
              <a:rPr lang="en-US" dirty="0"/>
              <a:t>In </a:t>
            </a:r>
            <a:r>
              <a:rPr lang="en-US" sz="1200" b="0" dirty="0"/>
              <a:t>Data Transparency Level 2 </a:t>
            </a:r>
            <a:r>
              <a:rPr lang="en-US" dirty="0"/>
              <a:t>data must be publicly posted to a trusted repository like the Open Science Framework.  The</a:t>
            </a:r>
            <a:r>
              <a:rPr lang="en-US" baseline="0" dirty="0"/>
              <a:t> journal Cognition is at level 2, as mentioned earlier. </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31</a:t>
            </a:fld>
            <a:endParaRPr lang="en-US"/>
          </a:p>
        </p:txBody>
      </p:sp>
    </p:spTree>
    <p:extLst>
      <p:ext uri="{BB962C8B-B14F-4D97-AF65-F5344CB8AC3E}">
        <p14:creationId xmlns:p14="http://schemas.microsoft.com/office/powerpoint/2010/main" val="2141092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Credit: Bowman </a:t>
            </a:r>
            <a:r>
              <a:rPr lang="en-US" i="1" dirty="0" err="1"/>
              <a:t>ppt</a:t>
            </a:r>
            <a:r>
              <a:rPr lang="en-US" i="1" baseline="0" dirty="0"/>
              <a:t> slide</a:t>
            </a:r>
            <a:endParaRPr lang="en-US" i="1"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a:t>
            </a:r>
            <a:r>
              <a:rPr lang="en-US" sz="1200" b="0" dirty="0"/>
              <a:t>Data Transparency Level 3 </a:t>
            </a:r>
            <a:r>
              <a:rPr lang="en-US" dirty="0"/>
              <a:t>data has</a:t>
            </a:r>
            <a:r>
              <a:rPr lang="en-US" baseline="0" dirty="0"/>
              <a:t> to</a:t>
            </a:r>
            <a:r>
              <a:rPr lang="en-US" dirty="0"/>
              <a:t> be posted to a trusted repository, and the analyses reported in the analyses in the paper must be reproduced independently prior to publication as an accuracy</a:t>
            </a:r>
            <a:r>
              <a:rPr lang="en-US" baseline="0" dirty="0"/>
              <a:t> check</a:t>
            </a:r>
            <a:r>
              <a:rPr lang="en-US" dirty="0"/>
              <a:t>.</a:t>
            </a:r>
          </a:p>
          <a:p>
            <a:r>
              <a:rPr lang="en-US" sz="1200" b="0" dirty="0"/>
              <a:t> </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32</a:t>
            </a:fld>
            <a:endParaRPr lang="en-US"/>
          </a:p>
        </p:txBody>
      </p:sp>
    </p:spTree>
    <p:extLst>
      <p:ext uri="{BB962C8B-B14F-4D97-AF65-F5344CB8AC3E}">
        <p14:creationId xmlns:p14="http://schemas.microsoft.com/office/powerpoint/2010/main" val="2268517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American Journal of Political Science recently introduced the replication pre-check, in which an independent statistician reproduces all of the analysis on the paper before publication to make sure they are correct. </a:t>
            </a:r>
            <a:r>
              <a:rPr lang="en-US" sz="1200" b="0" dirty="0">
                <a:solidFill>
                  <a:srgbClr val="FF0000"/>
                </a:solidFill>
              </a:rPr>
              <a:t>What percentage of results do you think could be reproduced by the external statistician? </a:t>
            </a:r>
            <a:r>
              <a:rPr lang="en-US" sz="1200" i="1" kern="1200" dirty="0">
                <a:solidFill>
                  <a:schemeClr val="tx1"/>
                </a:solidFill>
                <a:effectLst/>
                <a:latin typeface="+mn-lt"/>
                <a:ea typeface="+mn-ea"/>
                <a:cs typeface="+mn-cs"/>
              </a:rPr>
              <a:t>(students give estimates)</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endParaRPr lang="en-US" sz="1200" b="0" dirty="0">
              <a:solidFill>
                <a:srgbClr val="FF0000"/>
              </a:solidFill>
            </a:endParaRPr>
          </a:p>
          <a:p>
            <a:r>
              <a:rPr lang="en-US" sz="1200" kern="1200" dirty="0">
                <a:solidFill>
                  <a:schemeClr val="tx1"/>
                </a:solidFill>
                <a:effectLst/>
                <a:latin typeface="+mn-lt"/>
                <a:ea typeface="+mn-ea"/>
                <a:cs typeface="+mn-cs"/>
              </a:rPr>
              <a:t>Relevant links:</a:t>
            </a:r>
          </a:p>
          <a:p>
            <a:endParaRPr lang="en-US" sz="1200" kern="1200" dirty="0">
              <a:solidFill>
                <a:schemeClr val="tx1"/>
              </a:solidFill>
              <a:effectLst/>
              <a:latin typeface="+mn-lt"/>
              <a:ea typeface="+mn-ea"/>
              <a:cs typeface="+mn-cs"/>
            </a:endParaRPr>
          </a:p>
          <a:p>
            <a:r>
              <a:rPr lang="en-US" b="0" dirty="0"/>
              <a:t>Journal introduces replication pre-check</a:t>
            </a:r>
          </a:p>
          <a:p>
            <a:r>
              <a:rPr lang="en-US" dirty="0"/>
              <a:t>https://politicalsciencereplication.wordpress.com/2015/03/30/journal-introduces-replication-pre-check/</a:t>
            </a:r>
          </a:p>
          <a:p>
            <a:endParaRPr lang="en-US" dirty="0"/>
          </a:p>
          <a:p>
            <a:r>
              <a:rPr lang="en-US" b="0" dirty="0"/>
              <a:t>Leading journal verifies articles before publication – so far, all replications failed </a:t>
            </a:r>
          </a:p>
          <a:p>
            <a:pPr marL="0" marR="0" indent="0" algn="l" defTabSz="914400" rtl="0" eaLnBrk="1" fontAlgn="auto" latinLnBrk="0" hangingPunct="1">
              <a:lnSpc>
                <a:spcPct val="100000"/>
              </a:lnSpc>
              <a:spcBef>
                <a:spcPts val="0"/>
              </a:spcBef>
              <a:spcAft>
                <a:spcPts val="0"/>
              </a:spcAft>
              <a:buClrTx/>
              <a:buSzTx/>
              <a:buFontTx/>
              <a:buNone/>
              <a:tabLst/>
              <a:defRPr/>
            </a:pPr>
            <a:r>
              <a:rPr lang="en-US" b="0" u="sng" dirty="0">
                <a:hlinkClick r:id="rId3"/>
              </a:rPr>
              <a:t>https://politicalsciencereplication.wordpress.com/2015/05/04/leading-journal-verifies-articles-before-publication-so-far-all-replications-failed/</a:t>
            </a:r>
            <a:endParaRPr lang="en-US" b="0"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33</a:t>
            </a:fld>
            <a:endParaRPr lang="en-US"/>
          </a:p>
        </p:txBody>
      </p:sp>
    </p:spTree>
    <p:extLst>
      <p:ext uri="{BB962C8B-B14F-4D97-AF65-F5344CB8AC3E}">
        <p14:creationId xmlns:p14="http://schemas.microsoft.com/office/powerpoint/2010/main" val="1443716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Zero! The files were never complete. </a:t>
            </a:r>
            <a:r>
              <a:rPr lang="en-US" b="0" dirty="0"/>
              <a:t>This was for the first</a:t>
            </a:r>
            <a:r>
              <a:rPr lang="en-US" b="0" baseline="0" dirty="0"/>
              <a:t> 15 papers subjected to a replication pre-check. The reason was the files were never complete, and the independent checkers always had to contact the original authors for help and more complete information. Ultimately all 15 findings were confirmed but this couldn’t be done just using their replication package. </a:t>
            </a:r>
            <a:endParaRPr lang="en-US" b="0"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Relevant links:</a:t>
            </a:r>
          </a:p>
          <a:p>
            <a:endParaRPr lang="en-US" b="0" dirty="0"/>
          </a:p>
          <a:p>
            <a:r>
              <a:rPr lang="en-US" b="0" dirty="0"/>
              <a:t>Journal introduces replication pre-check</a:t>
            </a:r>
          </a:p>
          <a:p>
            <a:r>
              <a:rPr lang="en-US" dirty="0"/>
              <a:t>https://politicalsciencereplication.wordpress.com/2015/03/30/journal-introduces-replication-pre-check/</a:t>
            </a:r>
          </a:p>
          <a:p>
            <a:endParaRPr lang="en-US" dirty="0"/>
          </a:p>
          <a:p>
            <a:r>
              <a:rPr lang="en-US" b="0" dirty="0"/>
              <a:t>Leading journal verifies articles before publication – so far, all replications failed </a:t>
            </a:r>
          </a:p>
          <a:p>
            <a:pPr marL="0" marR="0" indent="0" algn="l" defTabSz="914400" rtl="0" eaLnBrk="1" fontAlgn="auto" latinLnBrk="0" hangingPunct="1">
              <a:lnSpc>
                <a:spcPct val="100000"/>
              </a:lnSpc>
              <a:spcBef>
                <a:spcPts val="0"/>
              </a:spcBef>
              <a:spcAft>
                <a:spcPts val="0"/>
              </a:spcAft>
              <a:buClrTx/>
              <a:buSzTx/>
              <a:buFontTx/>
              <a:buNone/>
              <a:tabLst/>
              <a:defRPr/>
            </a:pPr>
            <a:r>
              <a:rPr lang="en-US" b="0" u="sng" dirty="0">
                <a:hlinkClick r:id="rId3"/>
              </a:rPr>
              <a:t>https://politicalsciencereplication.wordpress.com/2015/05/04/leading-journal-verifies-articles-before-publication-so-far-all-replications-failed/</a:t>
            </a:r>
            <a:endParaRPr lang="en-US" b="0"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34</a:t>
            </a:fld>
            <a:endParaRPr lang="en-US"/>
          </a:p>
        </p:txBody>
      </p:sp>
    </p:spTree>
    <p:extLst>
      <p:ext uri="{BB962C8B-B14F-4D97-AF65-F5344CB8AC3E}">
        <p14:creationId xmlns:p14="http://schemas.microsoft.com/office/powerpoint/2010/main" val="1443716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Credit: Bowman </a:t>
            </a:r>
            <a:r>
              <a:rPr lang="en-US" i="1" dirty="0" err="1"/>
              <a:t>ppt</a:t>
            </a:r>
            <a:r>
              <a:rPr lang="en-US" i="1" baseline="0" dirty="0"/>
              <a:t> slide</a:t>
            </a:r>
            <a:endParaRPr lang="en-US" i="1" dirty="0"/>
          </a:p>
          <a:p>
            <a:endParaRPr lang="en-US" dirty="0"/>
          </a:p>
          <a:p>
            <a:r>
              <a:rPr lang="en-US" sz="1200" kern="1200" dirty="0">
                <a:solidFill>
                  <a:schemeClr val="tx1"/>
                </a:solidFill>
                <a:effectLst/>
                <a:latin typeface="+mn-lt"/>
                <a:ea typeface="+mn-ea"/>
                <a:cs typeface="+mn-cs"/>
              </a:rPr>
              <a:t>Over 500 journals and over 45 organizations have endorse the TOP guidelines.</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35</a:t>
            </a:fld>
            <a:endParaRPr lang="en-US"/>
          </a:p>
        </p:txBody>
      </p:sp>
    </p:spTree>
    <p:extLst>
      <p:ext uri="{BB962C8B-B14F-4D97-AF65-F5344CB8AC3E}">
        <p14:creationId xmlns:p14="http://schemas.microsoft.com/office/powerpoint/2010/main" val="2407187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The TOP guidelines for journals not especially stringent at Level 1.</a:t>
            </a:r>
            <a:r>
              <a:rPr lang="en-US" sz="1200" baseline="0" dirty="0"/>
              <a:t> </a:t>
            </a:r>
            <a:r>
              <a:rPr lang="en-US" sz="2400" dirty="0"/>
              <a:t>Authors just have to indicate where the data can be obtained, for example by email request. However if everyone has to publicly post their data (TOP level 2), the collective action problem is resolved. The professional costs of scientific transparency are no longer born by those who choose to have open data, with closed</a:t>
            </a:r>
            <a:r>
              <a:rPr lang="en-US" sz="2400" baseline="0" dirty="0"/>
              <a:t> data researchers and laboratories free riding. Its true that it would impose a burden on original authors who laboriously collected dataset to make it available to anyone. But wouldn’t it be wonderful to be immediately able to access datasets from all the papers you see in journals? This would really help early career researchers and researchers at schools with limited resources. </a:t>
            </a:r>
            <a:endParaRPr lang="en-US" sz="2400"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Relevant links:</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Transparency and Openness Promotion (TOP) Guidelines in </a:t>
            </a:r>
            <a:r>
              <a:rPr lang="en-US" sz="1200" b="0" i="1" dirty="0"/>
              <a:t>Science</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hlinkClick r:id="rId3"/>
              </a:rPr>
              <a:t>https://osf.io/ud578/</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867B29-706A-4EE2-A454-98F9F7A8D995}" type="slidenum">
              <a:rPr lang="en-US" smtClean="0"/>
              <a:t>36</a:t>
            </a:fld>
            <a:endParaRPr lang="en-US"/>
          </a:p>
        </p:txBody>
      </p:sp>
    </p:spTree>
    <p:extLst>
      <p:ext uri="{BB962C8B-B14F-4D97-AF65-F5344CB8AC3E}">
        <p14:creationId xmlns:p14="http://schemas.microsoft.com/office/powerpoint/2010/main" val="15624115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Some funders, such as the Gates Foundation, are starting to require open data.</a:t>
            </a:r>
            <a:r>
              <a:rPr lang="en-US" sz="1200" b="0" baseline="0" dirty="0"/>
              <a:t> This is another mechanism by which we will see data transparency increasing in the future. If you don’t agree to have open data, you don’t get any grant funding.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Relevant links:</a:t>
            </a:r>
          </a:p>
          <a:p>
            <a:endParaRPr lang="en-US" sz="1200" kern="1200" dirty="0">
              <a:solidFill>
                <a:schemeClr val="tx1"/>
              </a:solidFill>
              <a:effectLst/>
              <a:latin typeface="+mn-lt"/>
              <a:ea typeface="+mn-ea"/>
              <a:cs typeface="+mn-cs"/>
            </a:endParaRPr>
          </a:p>
          <a:p>
            <a:pPr marL="0" indent="0">
              <a:buNone/>
            </a:pPr>
            <a:r>
              <a:rPr lang="en-US" dirty="0"/>
              <a:t>Gates foundation announcement</a:t>
            </a:r>
          </a:p>
          <a:p>
            <a:pPr marL="0" indent="0">
              <a:buNone/>
            </a:pPr>
            <a:r>
              <a:rPr lang="en-US" u="sng" dirty="0">
                <a:hlinkClick r:id="rId3"/>
              </a:rPr>
              <a:t>http://blogs.nature.com/news/2014/11/gates-foundation-announces-worlds-strongest-policy-on-open-access-research.html</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NSF mandates data sharing for genomics projects</a:t>
            </a:r>
            <a:br>
              <a:rPr lang="en-US" dirty="0"/>
            </a:br>
            <a:r>
              <a:rPr lang="en-US" u="sng" dirty="0">
                <a:hlinkClick r:id="rId4"/>
              </a:rPr>
              <a:t>http://m.chronicle.com/article/NIH-Tells-Genomic-Researchers-/148509/</a:t>
            </a:r>
            <a:endParaRPr lang="en-US"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37</a:t>
            </a:fld>
            <a:endParaRPr lang="en-US"/>
          </a:p>
        </p:txBody>
      </p:sp>
    </p:spTree>
    <p:extLst>
      <p:ext uri="{BB962C8B-B14F-4D97-AF65-F5344CB8AC3E}">
        <p14:creationId xmlns:p14="http://schemas.microsoft.com/office/powerpoint/2010/main" val="3088887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There is also the “Data Publications” approach. </a:t>
            </a:r>
            <a:r>
              <a:rPr lang="en-US" sz="1200" dirty="0"/>
              <a:t>You can publish your dataset in outlets like </a:t>
            </a:r>
            <a:r>
              <a:rPr lang="en-US" sz="2400" dirty="0"/>
              <a:t>Nature: Scientific Data</a:t>
            </a:r>
            <a:r>
              <a:rPr lang="en-US" sz="2400" baseline="0" dirty="0"/>
              <a:t> and the </a:t>
            </a:r>
            <a:r>
              <a:rPr lang="en-US" sz="2400" dirty="0"/>
              <a:t>Journal of Open Data</a:t>
            </a:r>
            <a:r>
              <a:rPr lang="en-US" sz="1200" dirty="0"/>
              <a:t>.</a:t>
            </a:r>
            <a:r>
              <a:rPr lang="en-US" sz="1200" baseline="0" dirty="0"/>
              <a:t> We are doing this with both the Pipeline Project 1 and 2 datasets, so you here in this class will soon be co-authors on a data publication. </a:t>
            </a:r>
            <a:endParaRPr lang="en-US" sz="1200" dirty="0"/>
          </a:p>
          <a:p>
            <a:endParaRPr lang="en-US" sz="1200" b="1" dirty="0"/>
          </a:p>
          <a:p>
            <a:r>
              <a:rPr lang="en-US" sz="1200" kern="1200" dirty="0">
                <a:solidFill>
                  <a:schemeClr val="tx1"/>
                </a:solidFill>
                <a:effectLst/>
                <a:latin typeface="+mn-lt"/>
                <a:ea typeface="+mn-ea"/>
                <a:cs typeface="+mn-cs"/>
              </a:rPr>
              <a:t>Relevant links:</a:t>
            </a:r>
          </a:p>
          <a:p>
            <a:endParaRPr lang="en-US" sz="1200" kern="1200" dirty="0">
              <a:solidFill>
                <a:schemeClr val="tx1"/>
              </a:solidFill>
              <a:effectLst/>
              <a:latin typeface="+mn-lt"/>
              <a:ea typeface="+mn-ea"/>
              <a:cs typeface="+mn-cs"/>
            </a:endParaRPr>
          </a:p>
          <a:p>
            <a:r>
              <a:rPr lang="en-US" dirty="0"/>
              <a:t>Call for submissions: Replication data</a:t>
            </a:r>
          </a:p>
          <a:p>
            <a:r>
              <a:rPr lang="en-US" dirty="0"/>
              <a:t>http://blogs.nature.com/scientificdata/?p=3509</a:t>
            </a:r>
          </a:p>
        </p:txBody>
      </p:sp>
      <p:sp>
        <p:nvSpPr>
          <p:cNvPr id="4" name="Slide Number Placeholder 3"/>
          <p:cNvSpPr>
            <a:spLocks noGrp="1"/>
          </p:cNvSpPr>
          <p:nvPr>
            <p:ph type="sldNum" sz="quarter" idx="10"/>
          </p:nvPr>
        </p:nvSpPr>
        <p:spPr/>
        <p:txBody>
          <a:bodyPr/>
          <a:lstStyle/>
          <a:p>
            <a:fld id="{86867B29-706A-4EE2-A454-98F9F7A8D995}" type="slidenum">
              <a:rPr lang="en-US" smtClean="0"/>
              <a:t>38</a:t>
            </a:fld>
            <a:endParaRPr lang="en-US"/>
          </a:p>
        </p:txBody>
      </p:sp>
    </p:spTree>
    <p:extLst>
      <p:ext uri="{BB962C8B-B14F-4D97-AF65-F5344CB8AC3E}">
        <p14:creationId xmlns:p14="http://schemas.microsoft.com/office/powerpoint/2010/main" val="3397649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Our research group has also</a:t>
            </a:r>
            <a:r>
              <a:rPr lang="en-US" b="0" baseline="0" dirty="0"/>
              <a:t> </a:t>
            </a:r>
            <a:r>
              <a:rPr lang="en-US" sz="1200" b="0" dirty="0"/>
              <a:t>developed another way to leverage open data, which we call</a:t>
            </a:r>
            <a:r>
              <a:rPr lang="en-US" sz="1200" b="0" baseline="0" dirty="0"/>
              <a:t> </a:t>
            </a:r>
            <a:r>
              <a:rPr lang="en-US" sz="1200" b="0" dirty="0"/>
              <a:t>crowdsourcing data analysis. An original dataset is collected by project coordinators. Analysts from around the world are then recruited to independently analyze the same dataset to test the same hypothesis.</a:t>
            </a:r>
            <a:r>
              <a:rPr lang="en-US" sz="1200" b="0" baseline="0" dirty="0"/>
              <a:t> </a:t>
            </a:r>
            <a:r>
              <a:rPr lang="en-US" sz="1200" b="0" dirty="0"/>
              <a:t>Estimated effect sizes from the different research teams are then compared. </a:t>
            </a:r>
          </a:p>
          <a:p>
            <a:endParaRPr lang="en-US" dirty="0"/>
          </a:p>
          <a:p>
            <a:r>
              <a:rPr lang="en-US" b="0" dirty="0"/>
              <a:t>Note: Wording</a:t>
            </a:r>
            <a:r>
              <a:rPr lang="en-US" b="0" baseline="0" dirty="0"/>
              <a:t> should be changed to the third person for instructors who are not authors on the </a:t>
            </a:r>
            <a:r>
              <a:rPr lang="en-US" sz="1200" b="0" dirty="0"/>
              <a:t>crowdsourcing data analysis</a:t>
            </a:r>
            <a:r>
              <a:rPr lang="en-US" b="0" baseline="0" dirty="0"/>
              <a:t> project. </a:t>
            </a:r>
            <a:endParaRPr lang="en-US" b="0" dirty="0"/>
          </a:p>
        </p:txBody>
      </p:sp>
      <p:sp>
        <p:nvSpPr>
          <p:cNvPr id="4" name="Slide Number Placeholder 3"/>
          <p:cNvSpPr>
            <a:spLocks noGrp="1"/>
          </p:cNvSpPr>
          <p:nvPr>
            <p:ph type="sldNum" sz="quarter" idx="10"/>
          </p:nvPr>
        </p:nvSpPr>
        <p:spPr/>
        <p:txBody>
          <a:bodyPr/>
          <a:lstStyle/>
          <a:p>
            <a:fld id="{4074AC74-468A-49DE-B98E-5D6E34CF22B6}" type="slidenum">
              <a:rPr lang="en-US" smtClean="0"/>
              <a:t>39</a:t>
            </a:fld>
            <a:endParaRPr lang="en-US"/>
          </a:p>
        </p:txBody>
      </p:sp>
    </p:spTree>
    <p:extLst>
      <p:ext uri="{BB962C8B-B14F-4D97-AF65-F5344CB8AC3E}">
        <p14:creationId xmlns:p14="http://schemas.microsoft.com/office/powerpoint/2010/main" val="2225479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Empirical estimates on the reproducibility of economics research</a:t>
            </a:r>
            <a:r>
              <a:rPr lang="en-US" sz="1200" b="0" baseline="0" dirty="0"/>
              <a:t> from the same dataset range from 13% to 49% depending on the study. So there is no empirical reason to have more faith in archival research than experimental research.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Note: The findings are moderated by data availability and involvement of the original authors, see the links below for full details.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dirty="0"/>
          </a:p>
          <a:p>
            <a:r>
              <a:rPr lang="en-US" sz="1200" kern="1200" dirty="0">
                <a:solidFill>
                  <a:schemeClr val="tx1"/>
                </a:solidFill>
                <a:latin typeface="+mn-lt"/>
                <a:ea typeface="+mn-ea"/>
                <a:cs typeface="+mn-cs"/>
              </a:rPr>
              <a:t>Is Economics Research Replicable?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Sixty Published Papers from Thirteen Journals Say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“Usually Not”</a:t>
            </a:r>
          </a:p>
          <a:p>
            <a:r>
              <a:rPr lang="en-US" sz="1200" kern="1200" dirty="0">
                <a:solidFill>
                  <a:schemeClr val="tx1"/>
                </a:solidFill>
                <a:latin typeface="+mn-lt"/>
                <a:ea typeface="+mn-ea"/>
                <a:cs typeface="+mn-cs"/>
              </a:rPr>
              <a:t>http://www.federalreserve.gov/econresdata/feds/2015/files/2015083pap.pdf</a:t>
            </a:r>
          </a:p>
          <a:p>
            <a:endParaRPr lang="en-US" dirty="0"/>
          </a:p>
          <a:p>
            <a:pPr marL="0" indent="0">
              <a:buNone/>
            </a:pPr>
            <a:r>
              <a:rPr lang="en-US" b="0" dirty="0"/>
              <a:t>W. G. </a:t>
            </a:r>
            <a:r>
              <a:rPr lang="en-US" b="0" dirty="0" err="1"/>
              <a:t>Dewald</a:t>
            </a:r>
            <a:r>
              <a:rPr lang="en-US" b="0" dirty="0"/>
              <a:t>, J. G. </a:t>
            </a:r>
            <a:r>
              <a:rPr lang="en-US" b="0" dirty="0" err="1"/>
              <a:t>Thursby</a:t>
            </a:r>
            <a:r>
              <a:rPr lang="en-US" b="0" dirty="0"/>
              <a:t>, R. G. Anderson, Replication in empirical economics: The journal of money, credit and banking project, </a:t>
            </a:r>
            <a:r>
              <a:rPr lang="en-US" b="0" i="1" dirty="0"/>
              <a:t>Am. Econ. Rev. </a:t>
            </a:r>
            <a:r>
              <a:rPr lang="en-US" b="0" dirty="0"/>
              <a:t>76, 587 (1986).  </a:t>
            </a:r>
          </a:p>
          <a:p>
            <a:pPr marL="0" indent="0">
              <a:buNone/>
            </a:pPr>
            <a:endParaRPr lang="en-US" b="0" dirty="0"/>
          </a:p>
          <a:p>
            <a:pPr marL="0" indent="0">
              <a:buNone/>
            </a:pPr>
            <a:r>
              <a:rPr lang="en-US" b="0" dirty="0"/>
              <a:t>B. D. McCullough, K. A. </a:t>
            </a:r>
            <a:r>
              <a:rPr lang="en-US" b="0" dirty="0" err="1"/>
              <a:t>McGeary</a:t>
            </a:r>
            <a:r>
              <a:rPr lang="en-US" b="0" dirty="0"/>
              <a:t>, T. D. Harrison, Lessons from the JMCB Archive, </a:t>
            </a:r>
            <a:r>
              <a:rPr lang="en-US" b="0" i="1" dirty="0"/>
              <a:t>J. Money Credit Bank. </a:t>
            </a:r>
            <a:r>
              <a:rPr lang="en-US" b="0" dirty="0"/>
              <a:t>38, 1093 (2006).</a:t>
            </a:r>
          </a:p>
          <a:p>
            <a:pPr marL="0" indent="0">
              <a:buNone/>
            </a:pPr>
            <a:endParaRPr lang="en-US" b="0" dirty="0">
              <a:solidFill>
                <a:srgbClr val="FF0000"/>
              </a:solidFill>
            </a:endParaRPr>
          </a:p>
          <a:p>
            <a:pPr marL="0" indent="0">
              <a:buNone/>
            </a:pPr>
            <a:r>
              <a:rPr lang="en-US" sz="1200" kern="1200" dirty="0">
                <a:solidFill>
                  <a:schemeClr val="tx1"/>
                </a:solidFill>
                <a:effectLst/>
                <a:latin typeface="+mn-lt"/>
                <a:ea typeface="+mn-ea"/>
                <a:cs typeface="+mn-cs"/>
              </a:rPr>
              <a:t>Coverage in Business Insider </a:t>
            </a:r>
          </a:p>
          <a:p>
            <a:pPr marL="0" indent="0">
              <a:buNone/>
            </a:pPr>
            <a:r>
              <a:rPr lang="en-US" sz="1200" kern="1200" dirty="0">
                <a:solidFill>
                  <a:schemeClr val="tx1"/>
                </a:solidFill>
                <a:effectLst/>
                <a:latin typeface="+mn-lt"/>
                <a:ea typeface="+mn-ea"/>
                <a:cs typeface="+mn-cs"/>
                <a:hlinkClick r:id="rId3"/>
              </a:rPr>
              <a:t>http://www.businessinsider.com.au/federal-reserve-paper-on-the-replicability-of-economic-studies-2015-10</a:t>
            </a:r>
            <a:br>
              <a:rPr lang="en-US" sz="1200" kern="1200" dirty="0">
                <a:solidFill>
                  <a:schemeClr val="tx1"/>
                </a:solidFill>
                <a:effectLst/>
                <a:latin typeface="+mn-lt"/>
                <a:ea typeface="+mn-ea"/>
                <a:cs typeface="+mn-cs"/>
              </a:rPr>
            </a:br>
            <a:endParaRPr lang="en-US" b="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4</a:t>
            </a:fld>
            <a:endParaRPr lang="en-US"/>
          </a:p>
        </p:txBody>
      </p:sp>
    </p:spTree>
    <p:extLst>
      <p:ext uri="{BB962C8B-B14F-4D97-AF65-F5344CB8AC3E}">
        <p14:creationId xmlns:p14="http://schemas.microsoft.com/office/powerpoint/2010/main" val="5321442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In</a:t>
            </a:r>
            <a:r>
              <a:rPr lang="en-US" sz="1200" b="0" kern="1200" baseline="0" dirty="0">
                <a:solidFill>
                  <a:schemeClr val="tx1"/>
                </a:solidFill>
                <a:effectLst/>
                <a:latin typeface="+mn-lt"/>
                <a:ea typeface="+mn-ea"/>
                <a:cs typeface="+mn-cs"/>
              </a:rPr>
              <a:t> the first </a:t>
            </a:r>
            <a:r>
              <a:rPr lang="en-US" sz="1200" b="0" dirty="0"/>
              <a:t>crowdsourcing data analysis project,</a:t>
            </a:r>
            <a:r>
              <a:rPr lang="en-US" sz="1200" b="0" baseline="0" dirty="0"/>
              <a:t> t</a:t>
            </a:r>
            <a:r>
              <a:rPr lang="en-US" sz="1200" b="0" dirty="0"/>
              <a:t>wenty nine teams involving 61 analysts used the same data set to address the same research question:</a:t>
            </a:r>
            <a:r>
              <a:rPr lang="en-US" sz="1200" b="0" baseline="0" dirty="0"/>
              <a:t> </a:t>
            </a:r>
            <a:r>
              <a:rPr lang="en-US" sz="1200" b="0" dirty="0"/>
              <a:t>Are soccer referees more likely to give red cards to dark skin toned players? Analytic approaches varied considerably</a:t>
            </a:r>
            <a:r>
              <a:rPr lang="en-US" sz="1200" b="0" baseline="0" dirty="0"/>
              <a:t> between the different teams, especially with regard to choice of control variables.</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The full</a:t>
            </a:r>
            <a:r>
              <a:rPr lang="en-US" sz="1200" kern="1200" baseline="0" dirty="0">
                <a:solidFill>
                  <a:schemeClr val="tx1"/>
                </a:solidFill>
                <a:effectLst/>
                <a:latin typeface="+mn-lt"/>
                <a:ea typeface="+mn-ea"/>
                <a:cs typeface="+mn-cs"/>
              </a:rPr>
              <a:t> empirical report is under review at POPS as of this writing. A brief commentary advocating for crowdsourcing data analysis was published in Nature. We were unable to include more than two authors on the Nature commentary unfortunately.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Relevant link: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Silberzahn</a:t>
            </a:r>
            <a:r>
              <a:rPr lang="en-US" sz="1200" kern="1200" dirty="0">
                <a:solidFill>
                  <a:schemeClr val="tx1"/>
                </a:solidFill>
                <a:effectLst/>
                <a:latin typeface="+mn-lt"/>
                <a:ea typeface="+mn-ea"/>
                <a:cs typeface="+mn-cs"/>
              </a:rPr>
              <a:t>, R., &amp; </a:t>
            </a:r>
            <a:r>
              <a:rPr lang="en-US" sz="1200" kern="1200" dirty="0" err="1">
                <a:solidFill>
                  <a:schemeClr val="tx1"/>
                </a:solidFill>
                <a:effectLst/>
                <a:latin typeface="+mn-lt"/>
                <a:ea typeface="+mn-ea"/>
                <a:cs typeface="+mn-cs"/>
              </a:rPr>
              <a:t>Uhlmann</a:t>
            </a:r>
            <a:r>
              <a:rPr lang="en-US" sz="1200" kern="1200" dirty="0">
                <a:solidFill>
                  <a:schemeClr val="tx1"/>
                </a:solidFill>
                <a:effectLst/>
                <a:latin typeface="+mn-lt"/>
                <a:ea typeface="+mn-ea"/>
                <a:cs typeface="+mn-cs"/>
              </a:rPr>
              <a:t>, E.L. (2015). Many hands make tight work: Crowdsourcing research  can balance discussions, validate findings and better inform policy. </a:t>
            </a:r>
            <a:r>
              <a:rPr lang="en-US" sz="1200" i="1" kern="1200" dirty="0">
                <a:solidFill>
                  <a:schemeClr val="tx1"/>
                </a:solidFill>
                <a:effectLst/>
                <a:latin typeface="+mn-lt"/>
                <a:ea typeface="+mn-ea"/>
                <a:cs typeface="+mn-cs"/>
              </a:rPr>
              <a:t>Nature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526</a:t>
            </a:r>
            <a:r>
              <a:rPr lang="en-US" sz="1200" kern="1200" dirty="0">
                <a:solidFill>
                  <a:schemeClr val="tx1"/>
                </a:solidFill>
                <a:effectLst/>
                <a:latin typeface="+mn-lt"/>
                <a:ea typeface="+mn-ea"/>
                <a:cs typeface="+mn-cs"/>
              </a:rPr>
              <a:t>, 189-191. Full text: </a:t>
            </a:r>
            <a:r>
              <a:rPr lang="en-US" sz="1200" u="sng" kern="1200" dirty="0">
                <a:solidFill>
                  <a:schemeClr val="tx1"/>
                </a:solidFill>
                <a:effectLst/>
                <a:latin typeface="+mn-lt"/>
                <a:ea typeface="+mn-ea"/>
                <a:cs typeface="+mn-cs"/>
                <a:hlinkClick r:id="rId3"/>
              </a:rPr>
              <a:t>http://www.nature.com/news/crowdsourced-research-many-hands-make-tight-work-1.18508</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40</a:t>
            </a:fld>
            <a:endParaRPr lang="en-US"/>
          </a:p>
        </p:txBody>
      </p:sp>
    </p:spTree>
    <p:extLst>
      <p:ext uri="{BB962C8B-B14F-4D97-AF65-F5344CB8AC3E}">
        <p14:creationId xmlns:p14="http://schemas.microsoft.com/office/powerpoint/2010/main" val="2769674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collaborator</a:t>
            </a:r>
            <a:r>
              <a:rPr lang="en-US" baseline="0" dirty="0"/>
              <a:t> map for the project. </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41</a:t>
            </a:fld>
            <a:endParaRPr lang="en-US"/>
          </a:p>
        </p:txBody>
      </p:sp>
    </p:spTree>
    <p:extLst>
      <p:ext uri="{BB962C8B-B14F-4D97-AF65-F5344CB8AC3E}">
        <p14:creationId xmlns:p14="http://schemas.microsoft.com/office/powerpoint/2010/main" val="33880965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our many co-authors for</a:t>
            </a:r>
            <a:r>
              <a:rPr lang="en-US" baseline="0" dirty="0"/>
              <a:t> this crowdsourced initiative. </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42</a:t>
            </a:fld>
            <a:endParaRPr lang="en-US"/>
          </a:p>
        </p:txBody>
      </p:sp>
    </p:spTree>
    <p:extLst>
      <p:ext uri="{BB962C8B-B14F-4D97-AF65-F5344CB8AC3E}">
        <p14:creationId xmlns:p14="http://schemas.microsoft.com/office/powerpoint/2010/main" val="29254111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And here are the results! </a:t>
            </a:r>
            <a:r>
              <a:rPr lang="en-US" sz="1200" b="0" dirty="0"/>
              <a:t>69% of teams found a significant positive effect and 31% observed a nonsignificant relationship.</a:t>
            </a:r>
            <a:r>
              <a:rPr lang="en-US" sz="1200" b="0" baseline="0" dirty="0"/>
              <a:t> So there was some convergence. But look at the range of effect size estimates! </a:t>
            </a:r>
            <a:r>
              <a:rPr lang="en-US" sz="1200" b="0" dirty="0"/>
              <a:t>Estimated effect sizes ranged from 0.89 to 2.93 in odds ratio units. Note</a:t>
            </a:r>
            <a:r>
              <a:rPr lang="en-US" sz="1200" b="0" baseline="0" dirty="0"/>
              <a:t> that an odds ratio of 1.0 means no estimated difference in red cards based on skin tone, so effect sizes ranged from </a:t>
            </a:r>
            <a:r>
              <a:rPr lang="en-US" sz="1200" b="0" baseline="0" dirty="0" err="1"/>
              <a:t>nonsignificantly</a:t>
            </a:r>
            <a:r>
              <a:rPr lang="en-US" sz="1200" b="0" baseline="0" dirty="0"/>
              <a:t> negative to highly positive.  </a:t>
            </a:r>
            <a:r>
              <a:rPr lang="en-US" sz="1200" b="0" dirty="0"/>
              <a:t> </a:t>
            </a:r>
            <a:endParaRPr lang="en-US" b="0" dirty="0"/>
          </a:p>
        </p:txBody>
      </p:sp>
      <p:sp>
        <p:nvSpPr>
          <p:cNvPr id="4" name="Slide Number Placeholder 3"/>
          <p:cNvSpPr>
            <a:spLocks noGrp="1"/>
          </p:cNvSpPr>
          <p:nvPr>
            <p:ph type="sldNum" sz="quarter" idx="10"/>
          </p:nvPr>
        </p:nvSpPr>
        <p:spPr/>
        <p:txBody>
          <a:bodyPr/>
          <a:lstStyle/>
          <a:p>
            <a:fld id="{4074AC74-468A-49DE-B98E-5D6E34CF22B6}" type="slidenum">
              <a:rPr lang="en-US" smtClean="0"/>
              <a:t>43</a:t>
            </a:fld>
            <a:endParaRPr lang="en-US"/>
          </a:p>
        </p:txBody>
      </p:sp>
    </p:spTree>
    <p:extLst>
      <p:ext uri="{BB962C8B-B14F-4D97-AF65-F5344CB8AC3E}">
        <p14:creationId xmlns:p14="http://schemas.microsoft.com/office/powerpoint/2010/main" val="22157302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similar range of effect sizes was observed for expert analysts and analyses rated as high in</a:t>
            </a:r>
            <a:r>
              <a:rPr lang="en-US" sz="1200" baseline="0" dirty="0"/>
              <a:t> quality by evaluators blind to the results. So these results are not due to some incompetent analysts making erroneous outlier estimates. The variability in results was </a:t>
            </a:r>
            <a:r>
              <a:rPr lang="en-US" sz="1200" dirty="0"/>
              <a:t>primarily due to different choices of covariates. </a:t>
            </a: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44</a:t>
            </a:fld>
            <a:endParaRPr lang="en-US"/>
          </a:p>
        </p:txBody>
      </p:sp>
    </p:spTree>
    <p:extLst>
      <p:ext uri="{BB962C8B-B14F-4D97-AF65-F5344CB8AC3E}">
        <p14:creationId xmlns:p14="http://schemas.microsoft.com/office/powerpoint/2010/main" val="2974083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Crowdsourcing data analysis is very different from the</a:t>
            </a:r>
            <a:r>
              <a:rPr lang="en-US" sz="2400" baseline="0" dirty="0"/>
              <a:t> </a:t>
            </a:r>
            <a:r>
              <a:rPr lang="en-US" sz="2400" dirty="0"/>
              <a:t>standard approach</a:t>
            </a:r>
            <a:r>
              <a:rPr lang="en-US" sz="2400" baseline="0" dirty="0"/>
              <a:t> to data analysis</a:t>
            </a:r>
            <a:r>
              <a:rPr lang="en-US" sz="2400" dirty="0"/>
              <a:t>.</a:t>
            </a:r>
            <a:r>
              <a:rPr lang="en-US" sz="2400" baseline="0" dirty="0"/>
              <a:t> Rather than being closed and proprietary, a </a:t>
            </a:r>
            <a:r>
              <a:rPr lang="en-US" sz="2400" dirty="0"/>
              <a:t>data set is made publicly available prior to publication.</a:t>
            </a:r>
            <a:r>
              <a:rPr lang="en-US" sz="2400" baseline="0" dirty="0"/>
              <a:t> </a:t>
            </a:r>
            <a:r>
              <a:rPr lang="en-US" sz="2400" dirty="0"/>
              <a:t>Scientists at first analyze separately and then work together to reach a conclusion,</a:t>
            </a:r>
            <a:r>
              <a:rPr lang="en-US" sz="2400" baseline="0" dirty="0"/>
              <a:t> with </a:t>
            </a:r>
            <a:r>
              <a:rPr lang="en-US" sz="2400" dirty="0"/>
              <a:t>subjectivity and ambiguity made transparent. Crowdsourcing data analysis highlights the contingency of research</a:t>
            </a:r>
            <a:r>
              <a:rPr lang="en-US" sz="2400" baseline="0" dirty="0"/>
              <a:t> </a:t>
            </a:r>
            <a:r>
              <a:rPr lang="en-US" sz="2400" dirty="0"/>
              <a:t>results on defensible, but subjective analytic choices.</a:t>
            </a:r>
            <a:r>
              <a:rPr lang="en-US" sz="2400" baseline="0" dirty="0"/>
              <a:t> </a:t>
            </a:r>
            <a:r>
              <a:rPr lang="en-US" sz="2400" dirty="0"/>
              <a:t>In an era of increasingly open data such ambiguity may need to be accepted.</a:t>
            </a:r>
            <a:r>
              <a:rPr lang="en-US" sz="2400" baseline="0" dirty="0"/>
              <a:t> </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45</a:t>
            </a:fld>
            <a:endParaRPr lang="en-US"/>
          </a:p>
        </p:txBody>
      </p:sp>
    </p:spTree>
    <p:extLst>
      <p:ext uri="{BB962C8B-B14F-4D97-AF65-F5344CB8AC3E}">
        <p14:creationId xmlns:p14="http://schemas.microsoft.com/office/powerpoint/2010/main" val="36550967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dirty="0"/>
              <a:t>Crowdsourcing </a:t>
            </a:r>
            <a:r>
              <a:rPr lang="en-US" sz="2400" dirty="0"/>
              <a:t>data analysis highlights the contingency of results on </a:t>
            </a:r>
            <a:r>
              <a:rPr lang="en-US" sz="2400" i="0" dirty="0"/>
              <a:t>good-faith analytic </a:t>
            </a:r>
            <a:r>
              <a:rPr lang="en-US" sz="2400" dirty="0"/>
              <a:t>choices.  But at</a:t>
            </a:r>
            <a:r>
              <a:rPr lang="en-US" sz="2400" baseline="0" dirty="0"/>
              <a:t> the same time, </a:t>
            </a:r>
            <a:r>
              <a:rPr lang="en-US" sz="2400" dirty="0"/>
              <a:t>these results</a:t>
            </a:r>
            <a:r>
              <a:rPr lang="en-US" sz="2400" baseline="0" dirty="0"/>
              <a:t> have </a:t>
            </a:r>
            <a:r>
              <a:rPr lang="en-US" sz="2400" b="0" dirty="0"/>
              <a:t>implications for gaming the publication</a:t>
            </a:r>
            <a:r>
              <a:rPr lang="en-US" sz="2400" b="0" baseline="0" dirty="0"/>
              <a:t> system when publishing from archival datasets. </a:t>
            </a:r>
            <a:r>
              <a:rPr lang="en-US" sz="2400" baseline="0" dirty="0"/>
              <a:t>O</a:t>
            </a:r>
            <a:r>
              <a:rPr lang="en-US" sz="2400" dirty="0"/>
              <a:t>ne researcher could very easily analyze the data 29 different ways and pick the “best one.”</a:t>
            </a:r>
            <a:endParaRPr lang="en-US" i="0" dirty="0"/>
          </a:p>
        </p:txBody>
      </p:sp>
      <p:sp>
        <p:nvSpPr>
          <p:cNvPr id="4" name="Slide Number Placeholder 3"/>
          <p:cNvSpPr>
            <a:spLocks noGrp="1"/>
          </p:cNvSpPr>
          <p:nvPr>
            <p:ph type="sldNum" sz="quarter" idx="10"/>
          </p:nvPr>
        </p:nvSpPr>
        <p:spPr/>
        <p:txBody>
          <a:bodyPr/>
          <a:lstStyle/>
          <a:p>
            <a:fld id="{4074AC74-468A-49DE-B98E-5D6E34CF22B6}" type="slidenum">
              <a:rPr lang="en-US" smtClean="0"/>
              <a:t>46</a:t>
            </a:fld>
            <a:endParaRPr lang="en-US"/>
          </a:p>
        </p:txBody>
      </p:sp>
    </p:spTree>
    <p:extLst>
      <p:ext uri="{BB962C8B-B14F-4D97-AF65-F5344CB8AC3E}">
        <p14:creationId xmlns:p14="http://schemas.microsoft.com/office/powerpoint/2010/main" val="33712309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Why were</a:t>
            </a:r>
            <a:r>
              <a:rPr lang="en-US" sz="1200" b="0" baseline="0" dirty="0">
                <a:solidFill>
                  <a:srgbClr val="FF0000"/>
                </a:solidFill>
              </a:rPr>
              <a:t> our results</a:t>
            </a:r>
            <a:r>
              <a:rPr lang="en-US" sz="1200" b="0" dirty="0">
                <a:solidFill>
                  <a:srgbClr val="FF0000"/>
                </a:solidFill>
              </a:rPr>
              <a:t> biased towards </a:t>
            </a:r>
            <a:r>
              <a:rPr lang="en-US" sz="1200" b="0" i="1" dirty="0">
                <a:solidFill>
                  <a:srgbClr val="FF0000"/>
                </a:solidFill>
              </a:rPr>
              <a:t>homogeneit</a:t>
            </a:r>
            <a:r>
              <a:rPr lang="en-US" sz="1200" b="0" dirty="0">
                <a:solidFill>
                  <a:srgbClr val="FF0000"/>
                </a:solidFill>
              </a:rPr>
              <a:t>y of results? </a:t>
            </a:r>
            <a:r>
              <a:rPr lang="en-US" sz="1200" b="0" i="1" dirty="0">
                <a:solidFill>
                  <a:srgbClr val="FF0000"/>
                </a:solidFill>
              </a:rPr>
              <a:t>(students</a:t>
            </a:r>
            <a:r>
              <a:rPr lang="en-US" sz="1200" b="0" i="1" baseline="0" dirty="0">
                <a:solidFill>
                  <a:srgbClr val="FF0000"/>
                </a:solidFill>
              </a:rPr>
              <a:t> provide reasons). </a:t>
            </a:r>
            <a:endParaRPr lang="en-US" sz="1200" b="0" i="1" dirty="0">
              <a:solidFill>
                <a:srgbClr val="FF0000"/>
              </a:solidFill>
            </a:endParaRPr>
          </a:p>
          <a:p>
            <a:endParaRPr lang="en-US" i="1" dirty="0"/>
          </a:p>
        </p:txBody>
      </p:sp>
      <p:sp>
        <p:nvSpPr>
          <p:cNvPr id="4" name="Slide Number Placeholder 3"/>
          <p:cNvSpPr>
            <a:spLocks noGrp="1"/>
          </p:cNvSpPr>
          <p:nvPr>
            <p:ph type="sldNum" sz="quarter" idx="10"/>
          </p:nvPr>
        </p:nvSpPr>
        <p:spPr/>
        <p:txBody>
          <a:bodyPr/>
          <a:lstStyle/>
          <a:p>
            <a:fld id="{4074AC74-468A-49DE-B98E-5D6E34CF22B6}" type="slidenum">
              <a:rPr lang="en-US" smtClean="0"/>
              <a:t>47</a:t>
            </a:fld>
            <a:endParaRPr lang="en-US"/>
          </a:p>
        </p:txBody>
      </p:sp>
    </p:spTree>
    <p:extLst>
      <p:ext uri="{BB962C8B-B14F-4D97-AF65-F5344CB8AC3E}">
        <p14:creationId xmlns:p14="http://schemas.microsoft.com/office/powerpoint/2010/main" val="22157302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cs typeface="Times New Roman" panose="02020603050405020304" pitchFamily="18" charset="0"/>
              </a:rPr>
              <a:t>… because we operationalized the key variables for the analysts instead of letting them do so themselves. “Prejudice</a:t>
            </a:r>
            <a:r>
              <a:rPr lang="en-US" sz="1200" b="0" baseline="0" dirty="0">
                <a:cs typeface="Times New Roman" panose="02020603050405020304" pitchFamily="18" charset="0"/>
              </a:rPr>
              <a:t>” was skin tone, but it could have been ethnicity or nationality. Bias was red cards, but it could have been yellow cards, stoppage time, and so on. </a:t>
            </a:r>
            <a:endParaRPr lang="en-US" sz="1200" b="0"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74AC74-468A-49DE-B98E-5D6E34CF22B6}" type="slidenum">
              <a:rPr lang="en-US" smtClean="0"/>
              <a:t>48</a:t>
            </a:fld>
            <a:endParaRPr lang="en-US"/>
          </a:p>
        </p:txBody>
      </p:sp>
    </p:spTree>
    <p:extLst>
      <p:ext uri="{BB962C8B-B14F-4D97-AF65-F5344CB8AC3E}">
        <p14:creationId xmlns:p14="http://schemas.microsoft.com/office/powerpoint/2010/main" val="22157302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seco</a:t>
            </a:r>
            <a:r>
              <a:rPr lang="en-US" b="0" dirty="0"/>
              <a:t>nd </a:t>
            </a:r>
            <a:r>
              <a:rPr lang="en-US" sz="1200" b="0" dirty="0"/>
              <a:t>crowdsourcing data analysis project, researchers are operationalizing</a:t>
            </a:r>
            <a:r>
              <a:rPr lang="en-US" sz="1200" b="0" baseline="0" dirty="0"/>
              <a:t> the</a:t>
            </a:r>
            <a:r>
              <a:rPr lang="en-US" sz="1200" b="0" dirty="0"/>
              <a:t> key variables–</a:t>
            </a:r>
            <a:r>
              <a:rPr lang="en-US" sz="1200" b="0" baseline="0" dirty="0"/>
              <a:t> in this case </a:t>
            </a:r>
            <a:r>
              <a:rPr lang="en-US" sz="1200" b="0" dirty="0"/>
              <a:t>status</a:t>
            </a:r>
            <a:r>
              <a:rPr lang="en-US" sz="1200" b="0" baseline="0" dirty="0"/>
              <a:t> and</a:t>
            </a:r>
            <a:r>
              <a:rPr lang="en-US" sz="1200" b="0" dirty="0"/>
              <a:t> dominant language– on their own. We expect</a:t>
            </a:r>
            <a:r>
              <a:rPr lang="en-US" sz="1200" b="0" baseline="0" dirty="0"/>
              <a:t> this will result in even more variability in effect size estimates than before. In this project we are also taking crowdsourcing a step further by having a </a:t>
            </a:r>
            <a:r>
              <a:rPr lang="en-US" sz="1200" dirty="0"/>
              <a:t>“hypothesis generation" phase in which analysts formulate their own predictions and vote on which ones to test. So not</a:t>
            </a:r>
            <a:r>
              <a:rPr lang="en-US" sz="1200" baseline="0" dirty="0"/>
              <a:t> only the data analysis stage but also the hypothesis generation stage of the research process are turned over to the crowd to a substantial degree. </a:t>
            </a:r>
            <a:endParaRPr lang="en-US" sz="1200" dirty="0"/>
          </a:p>
          <a:p>
            <a:endParaRPr lang="en-US" b="0" dirty="0"/>
          </a:p>
        </p:txBody>
      </p:sp>
      <p:sp>
        <p:nvSpPr>
          <p:cNvPr id="4" name="Slide Number Placeholder 3"/>
          <p:cNvSpPr>
            <a:spLocks noGrp="1"/>
          </p:cNvSpPr>
          <p:nvPr>
            <p:ph type="sldNum" sz="quarter" idx="10"/>
          </p:nvPr>
        </p:nvSpPr>
        <p:spPr/>
        <p:txBody>
          <a:bodyPr/>
          <a:lstStyle/>
          <a:p>
            <a:fld id="{4074AC74-468A-49DE-B98E-5D6E34CF22B6}" type="slidenum">
              <a:rPr lang="en-US" smtClean="0"/>
              <a:t>49</a:t>
            </a:fld>
            <a:endParaRPr lang="en-US"/>
          </a:p>
        </p:txBody>
      </p:sp>
    </p:spTree>
    <p:extLst>
      <p:ext uri="{BB962C8B-B14F-4D97-AF65-F5344CB8AC3E}">
        <p14:creationId xmlns:p14="http://schemas.microsoft.com/office/powerpoint/2010/main" val="832534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a:latin typeface="Calibri" charset="0"/>
                <a:ea typeface="ＭＳ Ｐゴシック" charset="0"/>
                <a:cs typeface="ＭＳ Ｐゴシック" charset="0"/>
              </a:rPr>
              <a:t>Credit: </a:t>
            </a:r>
            <a:r>
              <a:rPr lang="en-US" i="1" dirty="0" err="1">
                <a:latin typeface="Calibri" charset="0"/>
                <a:ea typeface="ＭＳ Ｐゴシック" charset="0"/>
                <a:cs typeface="ＭＳ Ｐゴシック" charset="0"/>
              </a:rPr>
              <a:t>Jelte</a:t>
            </a:r>
            <a:r>
              <a:rPr lang="en-US" i="1" dirty="0">
                <a:latin typeface="Calibri" charset="0"/>
                <a:ea typeface="ＭＳ Ｐゴシック" charset="0"/>
                <a:cs typeface="ＭＳ Ｐゴシック" charset="0"/>
              </a:rPr>
              <a:t> </a:t>
            </a:r>
            <a:r>
              <a:rPr lang="en-US" i="1" dirty="0" err="1">
                <a:latin typeface="Calibri" charset="0"/>
                <a:ea typeface="ＭＳ Ｐゴシック" charset="0"/>
                <a:cs typeface="ＭＳ Ｐゴシック" charset="0"/>
              </a:rPr>
              <a:t>Wicherts</a:t>
            </a:r>
            <a:r>
              <a:rPr lang="en-US" i="1" dirty="0">
                <a:latin typeface="Calibri" charset="0"/>
                <a:ea typeface="ＭＳ Ｐゴシック" charset="0"/>
                <a:cs typeface="ＭＳ Ｐゴシック" charset="0"/>
              </a:rPr>
              <a:t> slide from posted presentation</a:t>
            </a:r>
          </a:p>
          <a:p>
            <a:endParaRPr lang="en-US" dirty="0">
              <a:latin typeface="Calibri" charset="0"/>
              <a:ea typeface="ＭＳ Ｐゴシック" charset="0"/>
              <a:cs typeface="ＭＳ Ｐゴシック" charset="0"/>
            </a:endParaRPr>
          </a:p>
          <a:p>
            <a:r>
              <a:rPr lang="en-US" i="0" dirty="0">
                <a:latin typeface="Calibri" charset="0"/>
                <a:ea typeface="ＭＳ Ｐゴシック" charset="0"/>
                <a:cs typeface="ＭＳ Ｐゴシック" charset="0"/>
              </a:rPr>
              <a:t>A decade ago, </a:t>
            </a:r>
            <a:r>
              <a:rPr lang="en-US" i="0" dirty="0" err="1">
                <a:latin typeface="Calibri" charset="0"/>
                <a:ea typeface="ＭＳ Ｐゴシック" charset="0"/>
                <a:cs typeface="ＭＳ Ｐゴシック" charset="0"/>
              </a:rPr>
              <a:t>Jelte</a:t>
            </a:r>
            <a:r>
              <a:rPr lang="en-US" i="0" dirty="0">
                <a:latin typeface="Calibri" charset="0"/>
                <a:ea typeface="ＭＳ Ｐゴシック" charset="0"/>
                <a:cs typeface="ＭＳ Ｐゴシック" charset="0"/>
              </a:rPr>
              <a:t> </a:t>
            </a:r>
            <a:r>
              <a:rPr lang="en-US" i="0" dirty="0" err="1">
                <a:latin typeface="Calibri" charset="0"/>
                <a:ea typeface="ＭＳ Ｐゴシック" charset="0"/>
                <a:cs typeface="ＭＳ Ｐゴシック" charset="0"/>
              </a:rPr>
              <a:t>Wicherts</a:t>
            </a:r>
            <a:r>
              <a:rPr lang="en-US" i="0" dirty="0">
                <a:latin typeface="Calibri" charset="0"/>
                <a:ea typeface="ＭＳ Ｐゴシック" charset="0"/>
                <a:cs typeface="ＭＳ Ｐゴシック" charset="0"/>
              </a:rPr>
              <a:t> and colleagues </a:t>
            </a:r>
            <a:r>
              <a:rPr lang="en-US" sz="1200" i="0" dirty="0">
                <a:latin typeface="Calibri" charset="0"/>
                <a:ea typeface="ＭＳ Ｐゴシック" charset="0"/>
                <a:cs typeface="Calibri" charset="0"/>
              </a:rPr>
              <a:t>requested the raw data from 141 papers published in four psychology journals for a</a:t>
            </a:r>
            <a:r>
              <a:rPr lang="en-US" sz="1200" i="0" baseline="0" dirty="0">
                <a:latin typeface="Calibri" charset="0"/>
                <a:ea typeface="ＭＳ Ｐゴシック" charset="0"/>
                <a:cs typeface="Calibri" charset="0"/>
              </a:rPr>
              <a:t> statistical study of the effects of outliers. What percentage of researchers do you think shared their data? </a:t>
            </a:r>
            <a:endParaRPr lang="en-US" i="0"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Note: </a:t>
            </a:r>
            <a:r>
              <a:rPr lang="en-US" dirty="0">
                <a:latin typeface="Calibri" charset="0"/>
                <a:ea typeface="ＭＳ Ｐゴシック" charset="0"/>
                <a:cs typeface="Calibri" charset="0"/>
              </a:rPr>
              <a:t>Quote from</a:t>
            </a:r>
            <a:r>
              <a:rPr lang="en-US" baseline="0" dirty="0">
                <a:latin typeface="Calibri" charset="0"/>
                <a:ea typeface="ＭＳ Ｐゴシック" charset="0"/>
                <a:cs typeface="Calibri" charset="0"/>
              </a:rPr>
              <a:t> APA guidelines</a:t>
            </a:r>
            <a:r>
              <a:rPr lang="en-US" dirty="0">
                <a:latin typeface="Calibri" charset="0"/>
                <a:ea typeface="ＭＳ Ｐゴシック" charset="0"/>
                <a:cs typeface="Calibri" charset="0"/>
              </a:rPr>
              <a:t>: After research results are published, psychologists </a:t>
            </a:r>
            <a:r>
              <a:rPr lang="en-US" dirty="0">
                <a:solidFill>
                  <a:srgbClr val="FF0000"/>
                </a:solidFill>
                <a:latin typeface="Calibri" charset="0"/>
                <a:ea typeface="ＭＳ Ｐゴシック" charset="0"/>
                <a:cs typeface="Calibri" charset="0"/>
              </a:rPr>
              <a:t>do not withhold the data </a:t>
            </a:r>
            <a:r>
              <a:rPr lang="en-US" dirty="0">
                <a:latin typeface="Calibri" charset="0"/>
                <a:ea typeface="ＭＳ Ｐゴシック" charset="0"/>
                <a:cs typeface="Calibri" charset="0"/>
              </a:rPr>
              <a:t>on which their conclusions are based from other competent professionals who seek </a:t>
            </a:r>
            <a:r>
              <a:rPr lang="en-US" dirty="0">
                <a:solidFill>
                  <a:srgbClr val="FF0000"/>
                </a:solidFill>
                <a:latin typeface="Calibri" charset="0"/>
                <a:ea typeface="ＭＳ Ｐゴシック" charset="0"/>
                <a:cs typeface="Calibri" charset="0"/>
              </a:rPr>
              <a:t>to verify the substantive claims through reanalysis</a:t>
            </a:r>
            <a:r>
              <a:rPr lang="en-US" dirty="0">
                <a:latin typeface="Calibri" charset="0"/>
                <a:ea typeface="ＭＳ Ｐゴシック" charset="0"/>
                <a:cs typeface="Calibri" charset="0"/>
              </a:rPr>
              <a:t> and who intend to use such data only for that purpose, provided that the confidentiality of the participants can be protected and unless legal rights concerning proprietary data preclude their release. </a:t>
            </a: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235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054EA0B4-06CF-1844-A7CF-3A05A33D5FD3}" type="slidenum">
              <a:rPr lang="nl-NL" sz="1200">
                <a:latin typeface="Calibri" charset="0"/>
              </a:rPr>
              <a:pPr eaLnBrk="1" hangingPunct="1"/>
              <a:t>5</a:t>
            </a:fld>
            <a:endParaRPr lang="nl-NL" sz="1200">
              <a:latin typeface="Calibri" charset="0"/>
            </a:endParaRPr>
          </a:p>
        </p:txBody>
      </p:sp>
    </p:spTree>
    <p:extLst>
      <p:ext uri="{BB962C8B-B14F-4D97-AF65-F5344CB8AC3E}">
        <p14:creationId xmlns:p14="http://schemas.microsoft.com/office/powerpoint/2010/main" val="4724933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Nature editor John Maddox was once asked how much of what his journal printed was wrong. </a:t>
            </a:r>
            <a:r>
              <a:rPr lang="en-US" sz="1200" dirty="0">
                <a:solidFill>
                  <a:srgbClr val="FF0000"/>
                </a:solidFill>
              </a:rPr>
              <a:t>Do you know what he said? </a:t>
            </a:r>
            <a:r>
              <a:rPr lang="en-US" sz="1200" i="0" dirty="0">
                <a:solidFill>
                  <a:srgbClr val="FF0000"/>
                </a:solidFill>
              </a:rPr>
              <a:t>(</a:t>
            </a:r>
            <a:r>
              <a:rPr lang="en-US" sz="1200" i="1" dirty="0">
                <a:solidFill>
                  <a:srgbClr val="FF0000"/>
                </a:solidFill>
              </a:rPr>
              <a:t>students</a:t>
            </a:r>
            <a:r>
              <a:rPr lang="en-US" sz="1200" i="1" baseline="0" dirty="0">
                <a:solidFill>
                  <a:srgbClr val="FF0000"/>
                </a:solidFill>
              </a:rPr>
              <a:t> answer</a:t>
            </a:r>
            <a:r>
              <a:rPr lang="en-US" sz="1200" i="0" baseline="0" dirty="0">
                <a:solidFill>
                  <a:srgbClr val="FF0000"/>
                </a:solidFill>
              </a:rPr>
              <a:t>).</a:t>
            </a:r>
            <a:endParaRPr lang="en-US" sz="1200" i="0" dirty="0">
              <a:solidFill>
                <a:srgbClr val="FF0000"/>
              </a:solidFill>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Relevant links: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for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Maddox quote</a:t>
            </a:r>
          </a:p>
          <a:p>
            <a:r>
              <a:rPr lang="en-US" dirty="0"/>
              <a:t>http://www.senseaboutscience.org/pages/maddox-prize-2013.html</a:t>
            </a:r>
          </a:p>
        </p:txBody>
      </p:sp>
      <p:sp>
        <p:nvSpPr>
          <p:cNvPr id="4" name="Slide Number Placeholder 3"/>
          <p:cNvSpPr>
            <a:spLocks noGrp="1"/>
          </p:cNvSpPr>
          <p:nvPr>
            <p:ph type="sldNum" sz="quarter" idx="10"/>
          </p:nvPr>
        </p:nvSpPr>
        <p:spPr/>
        <p:txBody>
          <a:bodyPr/>
          <a:lstStyle/>
          <a:p>
            <a:fld id="{4074AC74-468A-49DE-B98E-5D6E34CF22B6}" type="slidenum">
              <a:rPr lang="en-US" smtClean="0"/>
              <a:t>50</a:t>
            </a:fld>
            <a:endParaRPr lang="en-US"/>
          </a:p>
        </p:txBody>
      </p:sp>
    </p:spTree>
    <p:extLst>
      <p:ext uri="{BB962C8B-B14F-4D97-AF65-F5344CB8AC3E}">
        <p14:creationId xmlns:p14="http://schemas.microsoft.com/office/powerpoint/2010/main" val="15631952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“All of it. That’s what science is about — new knowledge constantly arriving to correct the old.” Why not do more of that re-analysis</a:t>
            </a:r>
            <a:r>
              <a:rPr lang="en-US" sz="1200" baseline="0" dirty="0"/>
              <a:t> and </a:t>
            </a:r>
            <a:r>
              <a:rPr lang="en-US" sz="1200" dirty="0"/>
              <a:t>reflection</a:t>
            </a:r>
            <a:r>
              <a:rPr lang="en-US" sz="1200" baseline="0" dirty="0"/>
              <a:t> before the paper comes out? That is the spirit of crowdsourcing data analysis.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Relevant links: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a:t>
            </a:r>
            <a:r>
              <a:rPr lang="en-US" sz="1200" kern="1200" baseline="0" dirty="0">
                <a:solidFill>
                  <a:schemeClr val="tx1"/>
                </a:solidFill>
                <a:effectLst/>
                <a:latin typeface="+mn-lt"/>
                <a:ea typeface="+mn-ea"/>
                <a:cs typeface="+mn-cs"/>
              </a:rPr>
              <a:t> for Maddox quote:</a:t>
            </a:r>
            <a:endParaRPr lang="en-US" sz="1200" kern="1200" dirty="0">
              <a:solidFill>
                <a:schemeClr val="tx1"/>
              </a:solidFill>
              <a:effectLst/>
              <a:latin typeface="+mn-lt"/>
              <a:ea typeface="+mn-ea"/>
              <a:cs typeface="+mn-cs"/>
            </a:endParaRPr>
          </a:p>
          <a:p>
            <a:r>
              <a:rPr lang="en-US" dirty="0"/>
              <a:t>http://www.senseaboutscience.org/pages/maddox-prize-2013.html</a:t>
            </a:r>
          </a:p>
        </p:txBody>
      </p:sp>
      <p:sp>
        <p:nvSpPr>
          <p:cNvPr id="4" name="Slide Number Placeholder 3"/>
          <p:cNvSpPr>
            <a:spLocks noGrp="1"/>
          </p:cNvSpPr>
          <p:nvPr>
            <p:ph type="sldNum" sz="quarter" idx="10"/>
          </p:nvPr>
        </p:nvSpPr>
        <p:spPr/>
        <p:txBody>
          <a:bodyPr/>
          <a:lstStyle/>
          <a:p>
            <a:fld id="{4074AC74-468A-49DE-B98E-5D6E34CF22B6}" type="slidenum">
              <a:rPr lang="en-US" smtClean="0"/>
              <a:t>51</a:t>
            </a:fld>
            <a:endParaRPr lang="en-US"/>
          </a:p>
        </p:txBody>
      </p:sp>
    </p:spTree>
    <p:extLst>
      <p:ext uri="{BB962C8B-B14F-4D97-AF65-F5344CB8AC3E}">
        <p14:creationId xmlns:p14="http://schemas.microsoft.com/office/powerpoint/2010/main" val="15631952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t>
            </a:r>
            <a:r>
              <a:rPr lang="en-US" sz="1200" b="0" dirty="0"/>
              <a:t>take-</a:t>
            </a:r>
            <a:r>
              <a:rPr lang="en-US" sz="1200" b="0" dirty="0" err="1"/>
              <a:t>aways</a:t>
            </a:r>
            <a:r>
              <a:rPr lang="en-US" sz="1200" b="0" baseline="0" dirty="0"/>
              <a:t> from our lecture on </a:t>
            </a:r>
            <a:r>
              <a:rPr lang="en-US" sz="1200" b="0" dirty="0"/>
              <a:t>the Open Data Movement. </a:t>
            </a:r>
            <a:r>
              <a:rPr lang="en-US" sz="1200" dirty="0"/>
              <a:t>In practice, scientific data is rarely shared with outside research teams.</a:t>
            </a:r>
            <a:r>
              <a:rPr lang="en-US" sz="1200" baseline="0" dirty="0"/>
              <a:t> </a:t>
            </a:r>
            <a:r>
              <a:rPr lang="en-US" sz="1200" dirty="0"/>
              <a:t>Re-analysis of the same data by other researchers frequently reveals errors and results that diverge from the original analysis.</a:t>
            </a:r>
            <a:r>
              <a:rPr lang="en-US" sz="1200" baseline="0" dirty="0"/>
              <a:t> </a:t>
            </a:r>
            <a:r>
              <a:rPr lang="en-US" sz="1200" dirty="0"/>
              <a:t>Crowdsourcing the analysis of data prior to publication makes more transparent the remarkable extent to which research results are contingent on subjective analytic decisions.</a:t>
            </a:r>
            <a:r>
              <a:rPr lang="en-US" sz="1200" baseline="0" dirty="0"/>
              <a:t> </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52</a:t>
            </a:fld>
            <a:endParaRPr lang="en-US"/>
          </a:p>
        </p:txBody>
      </p:sp>
    </p:spTree>
    <p:extLst>
      <p:ext uri="{BB962C8B-B14F-4D97-AF65-F5344CB8AC3E}">
        <p14:creationId xmlns:p14="http://schemas.microsoft.com/office/powerpoint/2010/main" val="355026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latin typeface="Calibri" charset="0"/>
                <a:ea typeface="ＭＳ Ｐゴシック" charset="0"/>
                <a:cs typeface="ＭＳ Ｐゴシック" charset="0"/>
              </a:rPr>
              <a:t>Credit:</a:t>
            </a:r>
            <a:r>
              <a:rPr lang="en-US" i="1" baseline="0" dirty="0">
                <a:latin typeface="Calibri" charset="0"/>
                <a:ea typeface="ＭＳ Ｐゴシック" charset="0"/>
                <a:cs typeface="ＭＳ Ｐゴシック" charset="0"/>
              </a:rPr>
              <a:t> </a:t>
            </a:r>
            <a:r>
              <a:rPr lang="en-US" i="1" dirty="0" err="1">
                <a:latin typeface="Calibri" charset="0"/>
                <a:ea typeface="ＭＳ Ｐゴシック" charset="0"/>
                <a:cs typeface="ＭＳ Ｐゴシック" charset="0"/>
              </a:rPr>
              <a:t>Jelte</a:t>
            </a:r>
            <a:r>
              <a:rPr lang="en-US" i="1" dirty="0">
                <a:latin typeface="Calibri" charset="0"/>
                <a:ea typeface="ＭＳ Ｐゴシック" charset="0"/>
                <a:cs typeface="ＭＳ Ｐゴシック" charset="0"/>
              </a:rPr>
              <a:t> </a:t>
            </a:r>
            <a:r>
              <a:rPr lang="en-US" i="1" dirty="0" err="1">
                <a:latin typeface="Calibri" charset="0"/>
                <a:ea typeface="ＭＳ Ｐゴシック" charset="0"/>
                <a:cs typeface="ＭＳ Ｐゴシック" charset="0"/>
              </a:rPr>
              <a:t>Wicherts</a:t>
            </a:r>
            <a:r>
              <a:rPr lang="en-US" i="1" dirty="0">
                <a:latin typeface="Calibri" charset="0"/>
                <a:ea typeface="ＭＳ Ｐゴシック" charset="0"/>
                <a:cs typeface="ＭＳ Ｐゴシック" charset="0"/>
              </a:rPr>
              <a:t> slide from posted presentation</a:t>
            </a:r>
          </a:p>
          <a:p>
            <a:endParaRPr lang="en-US" dirty="0"/>
          </a:p>
          <a:p>
            <a:r>
              <a:rPr lang="en-US" dirty="0"/>
              <a:t>Only 27% shared their data, and that was after repeated reminders. Only 11% of data was shared after</a:t>
            </a:r>
            <a:r>
              <a:rPr lang="en-US" baseline="0" dirty="0"/>
              <a:t> the first request. </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6</a:t>
            </a:fld>
            <a:endParaRPr lang="en-US"/>
          </a:p>
        </p:txBody>
      </p:sp>
    </p:spTree>
    <p:extLst>
      <p:ext uri="{BB962C8B-B14F-4D97-AF65-F5344CB8AC3E}">
        <p14:creationId xmlns:p14="http://schemas.microsoft.com/office/powerpoint/2010/main" val="2422868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Data availability in Sociology is practically identical to Psychology, with 28% of requests successful.</a:t>
            </a:r>
            <a:r>
              <a:rPr lang="en-US" sz="1200" b="0" baseline="0" dirty="0"/>
              <a:t> </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dirty="0"/>
          </a:p>
          <a:p>
            <a:r>
              <a:rPr lang="en-US" b="0" dirty="0"/>
              <a:t>Sociologists need to be better at replication – a guest post by Cristobal Young</a:t>
            </a:r>
          </a:p>
          <a:p>
            <a:r>
              <a:rPr lang="en-US" b="0" dirty="0"/>
              <a:t>https://orgtheory.wordpress.com/2015/08/11/sociologists-need-to-be-better-at-replication-a-guest-post-by-cristobal-young/</a:t>
            </a:r>
          </a:p>
          <a:p>
            <a:endParaRPr lang="en-US" b="0" dirty="0"/>
          </a:p>
          <a:p>
            <a:r>
              <a:rPr lang="en-US" b="0" dirty="0"/>
              <a:t>Coverage</a:t>
            </a:r>
            <a:r>
              <a:rPr lang="en-US" b="0" baseline="0" dirty="0"/>
              <a:t> on Andrew </a:t>
            </a:r>
            <a:r>
              <a:rPr lang="en-US" b="0" baseline="0" dirty="0" err="1"/>
              <a:t>Gelman’s</a:t>
            </a:r>
            <a:r>
              <a:rPr lang="en-US" b="0" baseline="0" dirty="0"/>
              <a:t> blog</a:t>
            </a:r>
          </a:p>
          <a:p>
            <a:pPr marL="0" marR="0" indent="0" algn="l" defTabSz="914400" rtl="0" eaLnBrk="1" fontAlgn="auto" latinLnBrk="0" hangingPunct="1">
              <a:lnSpc>
                <a:spcPct val="100000"/>
              </a:lnSpc>
              <a:spcBef>
                <a:spcPts val="0"/>
              </a:spcBef>
              <a:spcAft>
                <a:spcPts val="0"/>
              </a:spcAft>
              <a:buClrTx/>
              <a:buSzTx/>
              <a:buFontTx/>
              <a:buNone/>
              <a:tabLst/>
              <a:defRPr/>
            </a:pPr>
            <a:r>
              <a:rPr lang="en-US" b="0" u="sng" dirty="0">
                <a:solidFill>
                  <a:srgbClr val="FF0000"/>
                </a:solidFill>
                <a:hlinkClick r:id="rId3"/>
              </a:rPr>
              <a:t>http://andrewgelman.com/2015/08/11/its-hard-to-replicate-that-is-duplicate-analyses-in-sociology/</a:t>
            </a:r>
            <a:endParaRPr lang="en-US" b="0" u="sng" dirty="0">
              <a:solidFill>
                <a:srgbClr val="FF0000"/>
              </a:solidFill>
            </a:endParaRPr>
          </a:p>
          <a:p>
            <a:endParaRPr lang="en-US" b="0" dirty="0"/>
          </a:p>
          <a:p>
            <a:endParaRPr lang="en-US" b="0" dirty="0"/>
          </a:p>
        </p:txBody>
      </p:sp>
      <p:sp>
        <p:nvSpPr>
          <p:cNvPr id="4" name="Slide Number Placeholder 3"/>
          <p:cNvSpPr>
            <a:spLocks noGrp="1"/>
          </p:cNvSpPr>
          <p:nvPr>
            <p:ph type="sldNum" sz="quarter" idx="10"/>
          </p:nvPr>
        </p:nvSpPr>
        <p:spPr/>
        <p:txBody>
          <a:bodyPr/>
          <a:lstStyle/>
          <a:p>
            <a:fld id="{4074AC74-468A-49DE-B98E-5D6E34CF22B6}" type="slidenum">
              <a:rPr lang="en-US" smtClean="0"/>
              <a:t>7</a:t>
            </a:fld>
            <a:endParaRPr lang="en-US"/>
          </a:p>
        </p:txBody>
      </p:sp>
    </p:spTree>
    <p:extLst>
      <p:ext uri="{BB962C8B-B14F-4D97-AF65-F5344CB8AC3E}">
        <p14:creationId xmlns:p14="http://schemas.microsoft.com/office/powerpoint/2010/main" val="641646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“Secret data” is also the norm in economics and finance,</a:t>
            </a:r>
            <a:r>
              <a:rPr lang="en-US" sz="1200" b="0" baseline="0" dirty="0"/>
              <a:t> which sometimes relies on proprietary data that cannot legally be publicly distributed. </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Economics and finance papers often use secret data</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3"/>
              </a:rPr>
              <a:t>http://johnhcochrane.blogspot.co.uk/2015/12/secret-data.html?m=1</a:t>
            </a:r>
            <a:endParaRPr lang="en-US" sz="1200" b="0"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4074AC74-468A-49DE-B98E-5D6E34CF22B6}" type="slidenum">
              <a:rPr lang="en-US" smtClean="0"/>
              <a:t>8</a:t>
            </a:fld>
            <a:endParaRPr lang="en-US"/>
          </a:p>
        </p:txBody>
      </p:sp>
    </p:spTree>
    <p:extLst>
      <p:ext uri="{BB962C8B-B14F-4D97-AF65-F5344CB8AC3E}">
        <p14:creationId xmlns:p14="http://schemas.microsoft.com/office/powerpoint/2010/main" val="2616948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Here is a great title for a paper, “(Un)available upon request.” The study finds that </a:t>
            </a:r>
            <a:r>
              <a:rPr lang="en-US" b="0" baseline="0" dirty="0"/>
              <a:t>only 44% of authors who explicitly indicate in the paper further materials are available from them on request actually send the materials when requested. </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a:t>
            </a:r>
          </a:p>
          <a:p>
            <a:endParaRPr lang="en-US" dirty="0"/>
          </a:p>
          <a:p>
            <a:r>
              <a:rPr lang="en-US" b="0" dirty="0"/>
              <a:t>(Un)available upon request: field experiment on researchers' willingness to share supplementary materials. (</a:t>
            </a:r>
            <a:r>
              <a:rPr lang="en-US" b="0" dirty="0" err="1"/>
              <a:t>paywalled</a:t>
            </a:r>
            <a:r>
              <a:rPr lang="en-US" b="0" dirty="0"/>
              <a:t>)</a:t>
            </a:r>
          </a:p>
          <a:p>
            <a:r>
              <a:rPr lang="en-US" dirty="0"/>
              <a:t>http://www.ncbi.nlm.nih.gov/pubmed/22686633</a:t>
            </a:r>
          </a:p>
        </p:txBody>
      </p:sp>
      <p:sp>
        <p:nvSpPr>
          <p:cNvPr id="4" name="Slide Number Placeholder 3"/>
          <p:cNvSpPr>
            <a:spLocks noGrp="1"/>
          </p:cNvSpPr>
          <p:nvPr>
            <p:ph type="sldNum" sz="quarter" idx="10"/>
          </p:nvPr>
        </p:nvSpPr>
        <p:spPr/>
        <p:txBody>
          <a:bodyPr/>
          <a:lstStyle/>
          <a:p>
            <a:fld id="{4074AC74-468A-49DE-B98E-5D6E34CF22B6}" type="slidenum">
              <a:rPr lang="en-US" smtClean="0"/>
              <a:t>9</a:t>
            </a:fld>
            <a:endParaRPr lang="en-US"/>
          </a:p>
        </p:txBody>
      </p:sp>
    </p:spTree>
    <p:extLst>
      <p:ext uri="{BB962C8B-B14F-4D97-AF65-F5344CB8AC3E}">
        <p14:creationId xmlns:p14="http://schemas.microsoft.com/office/powerpoint/2010/main" val="405690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967C2C-D5A4-40A0-BB74-5049C16D4E5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425249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67C2C-D5A4-40A0-BB74-5049C16D4E5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238764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67C2C-D5A4-40A0-BB74-5049C16D4E5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3706776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fld id="{78BAD58D-24C9-6648-BF6B-79EC3D5C3DFA}" type="datetime1">
              <a:rPr lang="en-US"/>
              <a:pPr/>
              <a:t>3/30/2022</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4ACA389A-1B5E-0341-83D1-D0FF401EF064}" type="slidenum">
              <a:rPr lang="en-US"/>
              <a:pPr/>
              <a:t>‹Nr.›</a:t>
            </a:fld>
            <a:endParaRPr lang="en-US"/>
          </a:p>
        </p:txBody>
      </p:sp>
    </p:spTree>
    <p:extLst>
      <p:ext uri="{BB962C8B-B14F-4D97-AF65-F5344CB8AC3E}">
        <p14:creationId xmlns:p14="http://schemas.microsoft.com/office/powerpoint/2010/main" val="4105784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67C2C-D5A4-40A0-BB74-5049C16D4E5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355676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967C2C-D5A4-40A0-BB74-5049C16D4E5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276978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967C2C-D5A4-40A0-BB74-5049C16D4E52}"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418285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967C2C-D5A4-40A0-BB74-5049C16D4E52}" type="datetimeFigureOut">
              <a:rPr lang="en-US" smtClean="0"/>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3469597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967C2C-D5A4-40A0-BB74-5049C16D4E52}" type="datetimeFigureOut">
              <a:rPr lang="en-US" smtClean="0"/>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147944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67C2C-D5A4-40A0-BB74-5049C16D4E52}" type="datetimeFigureOut">
              <a:rPr lang="en-US" smtClean="0"/>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4116763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67C2C-D5A4-40A0-BB74-5049C16D4E52}"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380471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67C2C-D5A4-40A0-BB74-5049C16D4E52}"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191177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67C2C-D5A4-40A0-BB74-5049C16D4E52}" type="datetimeFigureOut">
              <a:rPr lang="en-US" smtClean="0"/>
              <a:t>3/30/2022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FB487-34C6-47B1-8AB7-37AB63C15C55}" type="slidenum">
              <a:rPr lang="en-US" smtClean="0"/>
              <a:t>‹Nr.›</a:t>
            </a:fld>
            <a:endParaRPr lang="en-US"/>
          </a:p>
        </p:txBody>
      </p:sp>
    </p:spTree>
    <p:extLst>
      <p:ext uri="{BB962C8B-B14F-4D97-AF65-F5344CB8AC3E}">
        <p14:creationId xmlns:p14="http://schemas.microsoft.com/office/powerpoint/2010/main" val="434039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3.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35.xml"/><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0.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tif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975"/>
            <a:ext cx="7772400" cy="1470025"/>
          </a:xfrm>
        </p:spPr>
        <p:txBody>
          <a:bodyPr>
            <a:normAutofit/>
          </a:bodyPr>
          <a:lstStyle/>
          <a:p>
            <a:r>
              <a:rPr lang="en-US" sz="3800" b="1" dirty="0"/>
              <a:t>The Open Data Movement</a:t>
            </a:r>
          </a:p>
        </p:txBody>
      </p:sp>
      <p:pic>
        <p:nvPicPr>
          <p:cNvPr id="3074" name="Picture 2" descr="C:\Users\Eric Uhlmann\Desktop\open-data-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47800"/>
            <a:ext cx="5431036" cy="3347541"/>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p:cNvSpPr txBox="1">
            <a:spLocks/>
          </p:cNvSpPr>
          <p:nvPr/>
        </p:nvSpPr>
        <p:spPr>
          <a:xfrm>
            <a:off x="1371600" y="4953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dirty="0">
                <a:solidFill>
                  <a:schemeClr val="tx1"/>
                </a:solidFill>
              </a:rPr>
              <a:t>Martin </a:t>
            </a:r>
            <a:r>
              <a:rPr lang="en-US" sz="2800" b="1" dirty="0" err="1">
                <a:solidFill>
                  <a:schemeClr val="tx1"/>
                </a:solidFill>
              </a:rPr>
              <a:t>Schweinsberg</a:t>
            </a:r>
            <a:r>
              <a:rPr lang="en-US" sz="2800" b="1" dirty="0">
                <a:solidFill>
                  <a:schemeClr val="tx1"/>
                </a:solidFill>
              </a:rPr>
              <a:t>, </a:t>
            </a:r>
          </a:p>
          <a:p>
            <a:r>
              <a:rPr lang="en-US" sz="2800" b="1" dirty="0">
                <a:solidFill>
                  <a:schemeClr val="tx1"/>
                </a:solidFill>
              </a:rPr>
              <a:t>Neil Bearden, &amp; Eric Luis </a:t>
            </a:r>
            <a:r>
              <a:rPr lang="en-US" sz="2800" b="1" dirty="0" err="1">
                <a:solidFill>
                  <a:schemeClr val="tx1"/>
                </a:solidFill>
              </a:rPr>
              <a:t>Uhlmann</a:t>
            </a:r>
            <a:endParaRPr lang="en-US" sz="2800" b="1" dirty="0">
              <a:solidFill>
                <a:schemeClr val="tx1"/>
              </a:solidFill>
            </a:endParaRPr>
          </a:p>
          <a:p>
            <a:r>
              <a:rPr lang="en-US" sz="2800" b="1" dirty="0">
                <a:solidFill>
                  <a:schemeClr val="tx1"/>
                </a:solidFill>
              </a:rPr>
              <a:t>INSEAD</a:t>
            </a:r>
          </a:p>
        </p:txBody>
      </p:sp>
    </p:spTree>
    <p:extLst>
      <p:ext uri="{BB962C8B-B14F-4D97-AF65-F5344CB8AC3E}">
        <p14:creationId xmlns:p14="http://schemas.microsoft.com/office/powerpoint/2010/main" val="2886832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0000.Crowdsourcing Course\open data gra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41" y="381000"/>
            <a:ext cx="8144759"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527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0000.Crowdsourcing Course\MissingDa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335768"/>
            <a:ext cx="5543550" cy="45316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5943600"/>
            <a:ext cx="7696200" cy="461665"/>
          </a:xfrm>
          <a:prstGeom prst="rect">
            <a:avLst/>
          </a:prstGeom>
          <a:noFill/>
        </p:spPr>
        <p:txBody>
          <a:bodyPr wrap="square" rtlCol="0">
            <a:spAutoFit/>
          </a:bodyPr>
          <a:lstStyle/>
          <a:p>
            <a:pPr algn="ctr"/>
            <a:r>
              <a:rPr lang="en-US" sz="2400" b="1" dirty="0"/>
              <a:t>Up to 80% of scientific data are unavailable after 20 years</a:t>
            </a:r>
          </a:p>
        </p:txBody>
      </p:sp>
      <p:sp>
        <p:nvSpPr>
          <p:cNvPr id="4" name="Title 1"/>
          <p:cNvSpPr txBox="1">
            <a:spLocks/>
          </p:cNvSpPr>
          <p:nvPr/>
        </p:nvSpPr>
        <p:spPr>
          <a:xfrm>
            <a:off x="457200" y="4572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Data Half-Life (Vines et al., 2013)</a:t>
            </a:r>
          </a:p>
        </p:txBody>
      </p:sp>
    </p:spTree>
    <p:extLst>
      <p:ext uri="{BB962C8B-B14F-4D97-AF65-F5344CB8AC3E}">
        <p14:creationId xmlns:p14="http://schemas.microsoft.com/office/powerpoint/2010/main" val="451463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Tragedy of the commons</a:t>
            </a:r>
          </a:p>
        </p:txBody>
      </p:sp>
      <p:pic>
        <p:nvPicPr>
          <p:cNvPr id="5" name="Picture 4"/>
          <p:cNvPicPr>
            <a:picLocks noChangeAspect="1"/>
          </p:cNvPicPr>
          <p:nvPr/>
        </p:nvPicPr>
        <p:blipFill>
          <a:blip r:embed="rId3"/>
          <a:stretch>
            <a:fillRect/>
          </a:stretch>
        </p:blipFill>
        <p:spPr>
          <a:xfrm>
            <a:off x="1600200" y="1396436"/>
            <a:ext cx="5883674" cy="3785164"/>
          </a:xfrm>
          <a:prstGeom prst="rect">
            <a:avLst/>
          </a:prstGeom>
        </p:spPr>
      </p:pic>
      <p:sp>
        <p:nvSpPr>
          <p:cNvPr id="4" name="Title 1"/>
          <p:cNvSpPr txBox="1">
            <a:spLocks/>
          </p:cNvSpPr>
          <p:nvPr/>
        </p:nvSpPr>
        <p:spPr>
          <a:xfrm>
            <a:off x="228600" y="5181600"/>
            <a:ext cx="87630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a:t>It would be good for science if all data were public</a:t>
            </a:r>
          </a:p>
          <a:p>
            <a:r>
              <a:rPr lang="en-US" sz="2600" b="1" dirty="0"/>
              <a:t>But individual scientists do not feel incentivized to post </a:t>
            </a:r>
            <a:r>
              <a:rPr lang="en-US" sz="2600" b="1" i="1" dirty="0"/>
              <a:t>their</a:t>
            </a:r>
            <a:r>
              <a:rPr lang="en-US" sz="2600" b="1" dirty="0"/>
              <a:t> data</a:t>
            </a:r>
          </a:p>
        </p:txBody>
      </p:sp>
    </p:spTree>
    <p:extLst>
      <p:ext uri="{BB962C8B-B14F-4D97-AF65-F5344CB8AC3E}">
        <p14:creationId xmlns:p14="http://schemas.microsoft.com/office/powerpoint/2010/main" val="3991951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3" name="Picture 4"/>
          <p:cNvPicPr>
            <a:picLocks noGrp="1" noChangeAspect="1" noChangeArrowheads="1"/>
          </p:cNvPicPr>
          <p:nvPr>
            <p:ph type="body" sz="half" idx="1"/>
          </p:nvPr>
        </p:nvPicPr>
        <p:blipFill>
          <a:blip r:embed="rId3" cstate="print">
            <a:extLst>
              <a:ext uri="{28A0092B-C50C-407E-A947-70E740481C1C}">
                <a14:useLocalDpi xmlns:a14="http://schemas.microsoft.com/office/drawing/2010/main" val="0"/>
              </a:ext>
            </a:extLst>
          </a:blip>
          <a:srcRect b="815"/>
          <a:stretch>
            <a:fillRect/>
          </a:stretch>
        </p:blipFill>
        <p:spPr>
          <a:xfrm>
            <a:off x="381000" y="1908175"/>
            <a:ext cx="4552950" cy="2271713"/>
          </a:xfrm>
          <a:noFill/>
        </p:spPr>
      </p:pic>
      <p:pic>
        <p:nvPicPr>
          <p:cNvPr id="2048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784350"/>
            <a:ext cx="2362200" cy="428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85" name="Text Box 24"/>
          <p:cNvSpPr txBox="1">
            <a:spLocks noChangeArrowheads="1"/>
          </p:cNvSpPr>
          <p:nvPr/>
        </p:nvSpPr>
        <p:spPr bwMode="auto">
          <a:xfrm>
            <a:off x="5181600" y="17018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endParaRPr lang="en-US" sz="1800"/>
          </a:p>
        </p:txBody>
      </p:sp>
      <p:sp>
        <p:nvSpPr>
          <p:cNvPr id="261145" name="Oval 25"/>
          <p:cNvSpPr>
            <a:spLocks noChangeArrowheads="1"/>
          </p:cNvSpPr>
          <p:nvPr/>
        </p:nvSpPr>
        <p:spPr bwMode="auto">
          <a:xfrm>
            <a:off x="457200" y="3279775"/>
            <a:ext cx="1143000" cy="3810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 name="Group 18"/>
          <p:cNvGrpSpPr>
            <a:grpSpLocks/>
          </p:cNvGrpSpPr>
          <p:nvPr/>
        </p:nvGrpSpPr>
        <p:grpSpPr bwMode="auto">
          <a:xfrm>
            <a:off x="3124200" y="3276600"/>
            <a:ext cx="1676400" cy="0"/>
            <a:chOff x="3124200" y="3355975"/>
            <a:chExt cx="1676400" cy="0"/>
          </a:xfrm>
        </p:grpSpPr>
        <p:sp>
          <p:nvSpPr>
            <p:cNvPr id="20494" name="Line 27"/>
            <p:cNvSpPr>
              <a:spLocks noChangeShapeType="1"/>
            </p:cNvSpPr>
            <p:nvPr/>
          </p:nvSpPr>
          <p:spPr bwMode="auto">
            <a:xfrm>
              <a:off x="3124200" y="3355975"/>
              <a:ext cx="7620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Line 28"/>
            <p:cNvSpPr>
              <a:spLocks noChangeShapeType="1"/>
            </p:cNvSpPr>
            <p:nvPr/>
          </p:nvSpPr>
          <p:spPr bwMode="auto">
            <a:xfrm>
              <a:off x="4038600" y="3355975"/>
              <a:ext cx="7620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488" name="TextBox 14"/>
          <p:cNvSpPr txBox="1">
            <a:spLocks noChangeArrowheads="1"/>
          </p:cNvSpPr>
          <p:nvPr/>
        </p:nvSpPr>
        <p:spPr bwMode="auto">
          <a:xfrm>
            <a:off x="219835" y="5906869"/>
            <a:ext cx="84669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b="1" dirty="0"/>
              <a:t>Bakker, M. &amp; Wicherts, J. M. (2011).</a:t>
            </a:r>
            <a:r>
              <a:rPr lang="en-US" sz="1800" b="1" dirty="0">
                <a:latin typeface="Calibri" charset="0"/>
                <a:cs typeface="ＭＳ Ｐゴシック" charset="0"/>
              </a:rPr>
              <a:t> (</a:t>
            </a:r>
            <a:r>
              <a:rPr lang="en-US" sz="1800" b="1" dirty="0" err="1">
                <a:latin typeface="Calibri" charset="0"/>
                <a:cs typeface="ＭＳ Ｐゴシック" charset="0"/>
              </a:rPr>
              <a:t>Mis</a:t>
            </a:r>
            <a:r>
              <a:rPr lang="en-US" sz="1800" b="1" dirty="0">
                <a:latin typeface="Calibri" charset="0"/>
                <a:cs typeface="ＭＳ Ｐゴシック" charset="0"/>
              </a:rPr>
              <a:t>)reporting of statistical results in psychology journals. </a:t>
            </a:r>
            <a:r>
              <a:rPr lang="en-US" sz="1800" b="1" i="1" dirty="0"/>
              <a:t>Behavior Research Methods, 43, 666-678.</a:t>
            </a:r>
          </a:p>
        </p:txBody>
      </p:sp>
      <p:sp>
        <p:nvSpPr>
          <p:cNvPr id="18" name="TextBox 17"/>
          <p:cNvSpPr txBox="1"/>
          <p:nvPr/>
        </p:nvSpPr>
        <p:spPr>
          <a:xfrm>
            <a:off x="457200" y="4427538"/>
            <a:ext cx="8001000" cy="12001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sz="2400" b="1" dirty="0">
                <a:solidFill>
                  <a:srgbClr val="000000"/>
                </a:solidFill>
                <a:ea typeface="Arial" pitchFamily="-109" charset="0"/>
                <a:cs typeface="Arial" pitchFamily="-109" charset="0"/>
              </a:rPr>
              <a:t>Results: </a:t>
            </a:r>
            <a:r>
              <a:rPr lang="en-US" sz="2400" dirty="0">
                <a:solidFill>
                  <a:srgbClr val="000000"/>
                </a:solidFill>
                <a:ea typeface="Arial" pitchFamily="-109" charset="0"/>
                <a:cs typeface="Arial" pitchFamily="-109" charset="0"/>
              </a:rPr>
              <a:t>128 papers (50%) contained at least one error</a:t>
            </a:r>
          </a:p>
          <a:p>
            <a:pPr>
              <a:defRPr/>
            </a:pPr>
            <a:r>
              <a:rPr lang="en-US" sz="2400" dirty="0">
                <a:solidFill>
                  <a:srgbClr val="000000"/>
                </a:solidFill>
                <a:ea typeface="Arial" pitchFamily="-109" charset="0"/>
                <a:cs typeface="Arial" pitchFamily="-109" charset="0"/>
              </a:rPr>
              <a:t>39 papers </a:t>
            </a:r>
            <a:r>
              <a:rPr lang="en-US" sz="2400" dirty="0">
                <a:solidFill>
                  <a:srgbClr val="FF0000"/>
                </a:solidFill>
                <a:ea typeface="Arial" pitchFamily="-109" charset="0"/>
                <a:cs typeface="Arial" pitchFamily="-109" charset="0"/>
              </a:rPr>
              <a:t>(15%) contained at least one error related to </a:t>
            </a:r>
            <a:r>
              <a:rPr lang="en-US" sz="2400" i="1" dirty="0">
                <a:solidFill>
                  <a:srgbClr val="FF0000"/>
                </a:solidFill>
                <a:ea typeface="Arial" pitchFamily="-109" charset="0"/>
                <a:cs typeface="Arial" pitchFamily="-109" charset="0"/>
              </a:rPr>
              <a:t>p</a:t>
            </a:r>
            <a:r>
              <a:rPr lang="en-US" sz="2400" dirty="0">
                <a:solidFill>
                  <a:srgbClr val="FF0000"/>
                </a:solidFill>
                <a:ea typeface="Arial" pitchFamily="-109" charset="0"/>
                <a:cs typeface="Arial" pitchFamily="-109" charset="0"/>
              </a:rPr>
              <a:t> = .05</a:t>
            </a:r>
          </a:p>
          <a:p>
            <a:pPr>
              <a:defRPr/>
            </a:pPr>
            <a:r>
              <a:rPr lang="en-US" sz="2400" b="1" dirty="0">
                <a:solidFill>
                  <a:srgbClr val="000000"/>
                </a:solidFill>
                <a:ea typeface="Arial" pitchFamily="-109" charset="0"/>
                <a:cs typeface="Arial" pitchFamily="-109" charset="0"/>
              </a:rPr>
              <a:t>Conclusion</a:t>
            </a:r>
            <a:r>
              <a:rPr lang="en-US" sz="2400" dirty="0">
                <a:solidFill>
                  <a:srgbClr val="000000"/>
                </a:solidFill>
                <a:ea typeface="Arial" pitchFamily="-109" charset="0"/>
                <a:cs typeface="Arial" pitchFamily="-109" charset="0"/>
              </a:rPr>
              <a:t>: Errors predominantly led to “better” results</a:t>
            </a:r>
          </a:p>
        </p:txBody>
      </p:sp>
      <p:sp>
        <p:nvSpPr>
          <p:cNvPr id="17" name="TextBox 16"/>
          <p:cNvSpPr txBox="1"/>
          <p:nvPr/>
        </p:nvSpPr>
        <p:spPr>
          <a:xfrm>
            <a:off x="5105400" y="1930400"/>
            <a:ext cx="3886200" cy="193833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sz="2400" b="1" dirty="0"/>
              <a:t>Method: </a:t>
            </a:r>
            <a:r>
              <a:rPr lang="en-US" sz="2400" dirty="0"/>
              <a:t>a representative sample of 257 papers</a:t>
            </a:r>
          </a:p>
          <a:p>
            <a:pPr>
              <a:defRPr/>
            </a:pPr>
            <a:r>
              <a:rPr lang="en-US" sz="2400" dirty="0"/>
              <a:t>Recomputed 4720 </a:t>
            </a:r>
            <a:r>
              <a:rPr lang="en-US" sz="2400" dirty="0" err="1"/>
              <a:t>p</a:t>
            </a:r>
            <a:r>
              <a:rPr lang="en-US" sz="2400" dirty="0"/>
              <a:t>-values from NHST and checked for consistency</a:t>
            </a:r>
          </a:p>
        </p:txBody>
      </p:sp>
      <p:pic>
        <p:nvPicPr>
          <p:cNvPr id="2049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3838575"/>
            <a:ext cx="2038350" cy="428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1150" name="Text Box 30"/>
          <p:cNvSpPr txBox="1">
            <a:spLocks noChangeArrowheads="1"/>
          </p:cNvSpPr>
          <p:nvPr/>
        </p:nvSpPr>
        <p:spPr bwMode="auto">
          <a:xfrm>
            <a:off x="3048000" y="3683000"/>
            <a:ext cx="188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sz="3200" b="1" i="1">
                <a:solidFill>
                  <a:srgbClr val="FF0000"/>
                </a:solidFill>
                <a:latin typeface="Calibri" charset="0"/>
                <a:cs typeface="Calibri" charset="0"/>
              </a:rPr>
              <a:t>p</a:t>
            </a:r>
            <a:r>
              <a:rPr lang="en-US" sz="3200" b="1">
                <a:solidFill>
                  <a:srgbClr val="FF0000"/>
                </a:solidFill>
                <a:latin typeface="Calibri" charset="0"/>
                <a:cs typeface="Calibri" charset="0"/>
              </a:rPr>
              <a:t> = .06</a:t>
            </a:r>
          </a:p>
        </p:txBody>
      </p:sp>
      <p:sp>
        <p:nvSpPr>
          <p:cNvPr id="3" name="Title 2"/>
          <p:cNvSpPr>
            <a:spLocks noGrp="1"/>
          </p:cNvSpPr>
          <p:nvPr>
            <p:ph type="title"/>
          </p:nvPr>
        </p:nvSpPr>
        <p:spPr/>
        <p:txBody>
          <a:bodyPr>
            <a:normAutofit fontScale="90000"/>
          </a:bodyPr>
          <a:lstStyle/>
          <a:p>
            <a:r>
              <a:rPr lang="en-US" sz="3100" b="1" dirty="0"/>
              <a:t>Clear errors in published psychology studies </a:t>
            </a:r>
            <a:br>
              <a:rPr lang="en-US" sz="3100" b="1" dirty="0"/>
            </a:br>
            <a:r>
              <a:rPr lang="en-US" sz="3100" b="1" dirty="0"/>
              <a:t>found using only the statistics reported in the paper</a:t>
            </a:r>
            <a:r>
              <a:rPr lang="en-US" dirty="0"/>
              <a:t>  </a:t>
            </a:r>
          </a:p>
        </p:txBody>
      </p:sp>
    </p:spTree>
    <p:extLst>
      <p:ext uri="{BB962C8B-B14F-4D97-AF65-F5344CB8AC3E}">
        <p14:creationId xmlns:p14="http://schemas.microsoft.com/office/powerpoint/2010/main" val="1947090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a:t>Prevalence of statistical reporting errors</a:t>
            </a:r>
            <a:br>
              <a:rPr lang="en-US" sz="2800" b="1" dirty="0"/>
            </a:br>
            <a:r>
              <a:rPr lang="en-US" sz="2400" b="1" dirty="0"/>
              <a:t>(</a:t>
            </a:r>
            <a:r>
              <a:rPr lang="en-US" sz="2400" b="1" dirty="0" err="1"/>
              <a:t>Nuijten</a:t>
            </a:r>
            <a:r>
              <a:rPr lang="en-US" sz="2400" b="1" dirty="0"/>
              <a:t> et al., 2015)</a:t>
            </a:r>
          </a:p>
        </p:txBody>
      </p:sp>
      <p:pic>
        <p:nvPicPr>
          <p:cNvPr id="3076" name="Picture 4" descr="E:\0000.Crowdsourcing Course\wicherts errors across fiel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71600"/>
            <a:ext cx="4953000" cy="516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692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Misidentification of Cell Lines in Biomedicine</a:t>
            </a:r>
            <a:br>
              <a:rPr lang="en-US" sz="2800" b="1" dirty="0"/>
            </a:br>
            <a:r>
              <a:rPr lang="en-US" sz="2800" b="1" dirty="0"/>
              <a:t>(Hughes et al., 2007)</a:t>
            </a:r>
            <a:endParaRPr lang="en-US" sz="2900" b="1" dirty="0"/>
          </a:p>
        </p:txBody>
      </p:sp>
      <p:sp>
        <p:nvSpPr>
          <p:cNvPr id="3" name="Content Placeholder 2"/>
          <p:cNvSpPr>
            <a:spLocks noGrp="1"/>
          </p:cNvSpPr>
          <p:nvPr>
            <p:ph idx="1"/>
          </p:nvPr>
        </p:nvSpPr>
        <p:spPr>
          <a:xfrm>
            <a:off x="457200" y="1981200"/>
            <a:ext cx="8229600" cy="4525963"/>
          </a:xfrm>
        </p:spPr>
        <p:txBody>
          <a:bodyPr>
            <a:normAutofit/>
          </a:bodyPr>
          <a:lstStyle/>
          <a:p>
            <a:r>
              <a:rPr lang="en-US" sz="2400" dirty="0"/>
              <a:t>Between 18 percent and 36 percent of all cell lines were likely misidentified</a:t>
            </a:r>
          </a:p>
          <a:p>
            <a:endParaRPr lang="en-US" sz="2400" dirty="0"/>
          </a:p>
          <a:p>
            <a:r>
              <a:rPr lang="en-US" sz="2400" dirty="0"/>
              <a:t>One reason biomedical studies are difficult to replicate in other laboratories (Lecture 2)</a:t>
            </a:r>
          </a:p>
          <a:p>
            <a:endParaRPr lang="en-US" sz="2400" dirty="0"/>
          </a:p>
          <a:p>
            <a:r>
              <a:rPr lang="en-US" sz="2400" dirty="0"/>
              <a:t>At </a:t>
            </a:r>
            <a:r>
              <a:rPr lang="en-US" sz="2400" i="1" dirty="0"/>
              <a:t>Nature</a:t>
            </a:r>
            <a:r>
              <a:rPr lang="en-US" sz="2400" dirty="0"/>
              <a:t> journals  scientists are supposed to test their cells as part of a submission checklist</a:t>
            </a:r>
          </a:p>
          <a:p>
            <a:pPr lvl="1"/>
            <a:r>
              <a:rPr lang="en-US" sz="2400" dirty="0"/>
              <a:t>Only about 10 percent of the scientists check this box</a:t>
            </a:r>
          </a:p>
          <a:p>
            <a:endParaRPr lang="en-US" sz="2400" dirty="0"/>
          </a:p>
          <a:p>
            <a:pPr marL="0" indent="0">
              <a:buNone/>
            </a:pPr>
            <a:endParaRPr lang="en-US" sz="2400" b="1" u="sng" dirty="0"/>
          </a:p>
          <a:p>
            <a:pPr marL="0" indent="0">
              <a:buNone/>
            </a:pPr>
            <a:endParaRPr lang="en-US" sz="2400" dirty="0"/>
          </a:p>
          <a:p>
            <a:pPr marL="0" indent="0">
              <a:buNone/>
            </a:pPr>
            <a:endParaRPr lang="en-US" sz="2400" dirty="0"/>
          </a:p>
          <a:p>
            <a:endParaRPr lang="en-US" sz="2400" dirty="0"/>
          </a:p>
        </p:txBody>
      </p:sp>
    </p:spTree>
    <p:extLst>
      <p:ext uri="{BB962C8B-B14F-4D97-AF65-F5344CB8AC3E}">
        <p14:creationId xmlns:p14="http://schemas.microsoft.com/office/powerpoint/2010/main" val="4027334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0"/>
            <a:ext cx="8229600" cy="1143000"/>
          </a:xfrm>
        </p:spPr>
        <p:txBody>
          <a:bodyPr>
            <a:normAutofit fontScale="90000"/>
          </a:bodyPr>
          <a:lstStyle/>
          <a:p>
            <a:r>
              <a:rPr lang="en-US" sz="2800" b="1" dirty="0">
                <a:solidFill>
                  <a:srgbClr val="FF0000"/>
                </a:solidFill>
              </a:rPr>
              <a:t>What do you think? </a:t>
            </a:r>
            <a:br>
              <a:rPr lang="en-US" sz="2800" b="1" dirty="0">
                <a:solidFill>
                  <a:srgbClr val="FF0000"/>
                </a:solidFill>
              </a:rPr>
            </a:br>
            <a:r>
              <a:rPr lang="en-US" sz="2800" b="1" dirty="0">
                <a:solidFill>
                  <a:srgbClr val="FF0000"/>
                </a:solidFill>
              </a:rPr>
              <a:t>Are there any legitimate reasons  to </a:t>
            </a:r>
            <a:r>
              <a:rPr lang="en-US" sz="2800" b="1" u="sng" dirty="0">
                <a:solidFill>
                  <a:srgbClr val="FF0000"/>
                </a:solidFill>
              </a:rPr>
              <a:t>not</a:t>
            </a:r>
            <a:r>
              <a:rPr lang="en-US" sz="2800" b="1" dirty="0">
                <a:solidFill>
                  <a:srgbClr val="FF0000"/>
                </a:solidFill>
              </a:rPr>
              <a:t> make data public?</a:t>
            </a:r>
          </a:p>
        </p:txBody>
      </p:sp>
      <p:pic>
        <p:nvPicPr>
          <p:cNvPr id="7170" name="Picture 2" descr="E:\0.Master Class\just-post-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447800"/>
            <a:ext cx="4114800" cy="373623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a:t>Simonsohn</a:t>
            </a:r>
            <a:r>
              <a:rPr lang="en-US" sz="2800" b="1" dirty="0"/>
              <a:t> (2013) advocates for mandatory data posting with some exceptions and temporary embargos</a:t>
            </a:r>
          </a:p>
        </p:txBody>
      </p:sp>
    </p:spTree>
    <p:extLst>
      <p:ext uri="{BB962C8B-B14F-4D97-AF65-F5344CB8AC3E}">
        <p14:creationId xmlns:p14="http://schemas.microsoft.com/office/powerpoint/2010/main" val="311440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0.Master Class\Picture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44370"/>
            <a:ext cx="6729304" cy="467543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57200" y="3048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New Policy at Cognition: Mandatory Data Posting</a:t>
            </a:r>
          </a:p>
        </p:txBody>
      </p:sp>
    </p:spTree>
    <p:extLst>
      <p:ext uri="{BB962C8B-B14F-4D97-AF65-F5344CB8AC3E}">
        <p14:creationId xmlns:p14="http://schemas.microsoft.com/office/powerpoint/2010/main" val="2149737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0.Master Class\bad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09855"/>
            <a:ext cx="5715000" cy="362414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3810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Center for Open Science Initiative: Open Data Badges</a:t>
            </a:r>
          </a:p>
        </p:txBody>
      </p:sp>
      <p:pic>
        <p:nvPicPr>
          <p:cNvPr id="4" name="Picture 3" descr="https://lh6.googleusercontent.com/L8K5MOmWFn4N4x38-wMkh-_uXoqBosbW0Ph46Xt5ksshklXX0MP5Rg_WvH_k5NRJGCfPp9rLW5kwMcDyPFMuioYgcS74zf4lyTVycjMKLIU9xKLWtJKwLg6SI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2362200"/>
            <a:ext cx="2438400" cy="2362200"/>
          </a:xfrm>
          <a:prstGeom prst="rect">
            <a:avLst/>
          </a:prstGeom>
          <a:noFill/>
          <a:ln>
            <a:noFill/>
          </a:ln>
        </p:spPr>
      </p:pic>
    </p:spTree>
    <p:extLst>
      <p:ext uri="{BB962C8B-B14F-4D97-AF65-F5344CB8AC3E}">
        <p14:creationId xmlns:p14="http://schemas.microsoft.com/office/powerpoint/2010/main" val="43376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0.Master Class\gold st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828800"/>
            <a:ext cx="4800600" cy="394888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4572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rPr>
              <a:t>What do you think of this approach?</a:t>
            </a:r>
          </a:p>
          <a:p>
            <a:r>
              <a:rPr lang="en-US" sz="2800" b="1" dirty="0">
                <a:solidFill>
                  <a:srgbClr val="FF0000"/>
                </a:solidFill>
              </a:rPr>
              <a:t>Do you think this would work?</a:t>
            </a:r>
          </a:p>
        </p:txBody>
      </p:sp>
    </p:spTree>
    <p:extLst>
      <p:ext uri="{BB962C8B-B14F-4D97-AF65-F5344CB8AC3E}">
        <p14:creationId xmlns:p14="http://schemas.microsoft.com/office/powerpoint/2010/main" val="1440629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a:bodyPr>
          <a:lstStyle/>
          <a:p>
            <a:r>
              <a:rPr lang="en-US" sz="2800" b="1" dirty="0" err="1"/>
              <a:t>Camerer</a:t>
            </a:r>
            <a:r>
              <a:rPr lang="en-US" sz="2800" b="1" dirty="0"/>
              <a:t> et al. (2016) study of replicability of research in experimental economics (Lecture 2)</a:t>
            </a:r>
            <a:endParaRPr lang="en-US" sz="2800" b="1" dirty="0">
              <a:solidFill>
                <a:schemeClr val="bg1"/>
              </a:solidFill>
            </a:endParaRPr>
          </a:p>
        </p:txBody>
      </p:sp>
      <p:sp>
        <p:nvSpPr>
          <p:cNvPr id="6" name="Title 3"/>
          <p:cNvSpPr txBox="1">
            <a:spLocks/>
          </p:cNvSpPr>
          <p:nvPr/>
        </p:nvSpPr>
        <p:spPr>
          <a:xfrm>
            <a:off x="457200" y="5486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Significant effect in expected direction </a:t>
            </a:r>
          </a:p>
          <a:p>
            <a:r>
              <a:rPr lang="en-US" sz="2400" b="1" dirty="0"/>
              <a:t>for 11 (61%) of replications</a:t>
            </a:r>
          </a:p>
        </p:txBody>
      </p:sp>
      <p:pic>
        <p:nvPicPr>
          <p:cNvPr id="16386" name="Picture 2" descr="E:\0000.Crowdsourcing Course\00.slides.Crowdsourcing Science\camerer results fig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30" y="1339889"/>
            <a:ext cx="7833570" cy="4298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17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ataAvailabilityPlot100.pdf"/>
          <p:cNvPicPr>
            <a:picLocks noGrp="1" noChangeAspect="1"/>
          </p:cNvPicPr>
          <p:nvPr>
            <p:ph idx="1"/>
          </p:nvPr>
        </p:nvPicPr>
        <p:blipFill>
          <a:blip r:embed="rId3">
            <a:extLst>
              <a:ext uri="{28A0092B-C50C-407E-A947-70E740481C1C}">
                <a14:useLocalDpi xmlns:a14="http://schemas.microsoft.com/office/drawing/2010/main" val="0"/>
              </a:ext>
            </a:extLst>
          </a:blip>
          <a:srcRect l="-9866" r="-9866"/>
          <a:stretch>
            <a:fillRect/>
          </a:stretch>
        </p:blipFill>
        <p:spPr>
          <a:xfrm>
            <a:off x="-869910" y="573809"/>
            <a:ext cx="11010937" cy="6055591"/>
          </a:xfrm>
        </p:spPr>
      </p:pic>
      <p:cxnSp>
        <p:nvCxnSpPr>
          <p:cNvPr id="7" name="Straight Connector 6"/>
          <p:cNvCxnSpPr/>
          <p:nvPr/>
        </p:nvCxnSpPr>
        <p:spPr>
          <a:xfrm>
            <a:off x="5473545" y="1073107"/>
            <a:ext cx="0" cy="544284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600" y="-118433"/>
            <a:ext cx="8686800" cy="1143000"/>
          </a:xfrm>
        </p:spPr>
        <p:txBody>
          <a:bodyPr>
            <a:normAutofit/>
          </a:bodyPr>
          <a:lstStyle/>
          <a:p>
            <a:r>
              <a:rPr lang="en-US" sz="2800" b="1" dirty="0"/>
              <a:t>Data Availability in </a:t>
            </a:r>
            <a:r>
              <a:rPr lang="en-US" sz="2800" b="1" i="1" dirty="0"/>
              <a:t>Psychological Science</a:t>
            </a:r>
            <a:endParaRPr lang="en-US" sz="2800" b="1" dirty="0"/>
          </a:p>
        </p:txBody>
      </p:sp>
      <p:cxnSp>
        <p:nvCxnSpPr>
          <p:cNvPr id="10" name="Straight Arrow Connector 9"/>
          <p:cNvCxnSpPr/>
          <p:nvPr/>
        </p:nvCxnSpPr>
        <p:spPr>
          <a:xfrm>
            <a:off x="5473545" y="2086314"/>
            <a:ext cx="680416" cy="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10" descr="https://lh6.googleusercontent.com/L8K5MOmWFn4N4x38-wMkh-_uXoqBosbW0Ph46Xt5ksshklXX0MP5Rg_WvH_k5NRJGCfPp9rLW5kwMcDyPFMuioYgcS74zf4lyTVycjMKLIU9xKLWtJKwLg6SI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601" y="1371600"/>
            <a:ext cx="1588199" cy="1447800"/>
          </a:xfrm>
          <a:prstGeom prst="rect">
            <a:avLst/>
          </a:prstGeom>
          <a:noFill/>
          <a:ln>
            <a:noFill/>
          </a:ln>
        </p:spPr>
      </p:pic>
    </p:spTree>
    <p:extLst>
      <p:ext uri="{BB962C8B-B14F-4D97-AF65-F5344CB8AC3E}">
        <p14:creationId xmlns:p14="http://schemas.microsoft.com/office/powerpoint/2010/main" val="1916579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Open data citation advantage</a:t>
            </a:r>
          </a:p>
        </p:txBody>
      </p:sp>
      <p:sp>
        <p:nvSpPr>
          <p:cNvPr id="3" name="Content Placeholder 2"/>
          <p:cNvSpPr>
            <a:spLocks noGrp="1"/>
          </p:cNvSpPr>
          <p:nvPr>
            <p:ph idx="1"/>
          </p:nvPr>
        </p:nvSpPr>
        <p:spPr/>
        <p:txBody>
          <a:bodyPr>
            <a:normAutofit/>
          </a:bodyPr>
          <a:lstStyle/>
          <a:p>
            <a:r>
              <a:rPr lang="en-US" sz="2400" dirty="0"/>
              <a:t>Studies with open data receive more academic citations (</a:t>
            </a:r>
            <a:r>
              <a:rPr lang="en-US" sz="2400" dirty="0" err="1"/>
              <a:t>Piwowar</a:t>
            </a:r>
            <a:r>
              <a:rPr lang="en-US" sz="2400" dirty="0"/>
              <a:t> &amp; Vision, 2013)</a:t>
            </a:r>
          </a:p>
          <a:p>
            <a:endParaRPr lang="en-US" sz="2400" dirty="0"/>
          </a:p>
          <a:p>
            <a:r>
              <a:rPr lang="en-US" sz="2400" dirty="0"/>
              <a:t>9% difference in citations between studies that do and do not have publicly posted data in an online repository</a:t>
            </a:r>
          </a:p>
        </p:txBody>
      </p:sp>
      <p:pic>
        <p:nvPicPr>
          <p:cNvPr id="4" name="Picture 2" descr="C:\Users\Eric Uhlmann\Desktop\open-data-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0626" y="4013745"/>
            <a:ext cx="3996374" cy="246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523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rPr>
              <a:t>New England Journal of Medicine</a:t>
            </a:r>
            <a:br>
              <a:rPr lang="en-US" sz="2800" b="1" dirty="0">
                <a:solidFill>
                  <a:srgbClr val="FF0000"/>
                </a:solidFill>
              </a:rPr>
            </a:br>
            <a:r>
              <a:rPr lang="en-US" sz="2800" b="1" dirty="0">
                <a:solidFill>
                  <a:srgbClr val="FF0000"/>
                </a:solidFill>
              </a:rPr>
              <a:t>“Research Parasites” Editorial?</a:t>
            </a:r>
          </a:p>
        </p:txBody>
      </p:sp>
    </p:spTree>
    <p:extLst>
      <p:ext uri="{BB962C8B-B14F-4D97-AF65-F5344CB8AC3E}">
        <p14:creationId xmlns:p14="http://schemas.microsoft.com/office/powerpoint/2010/main" val="1424454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Eric Uhlmann\Desktop\nejmquo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133600"/>
            <a:ext cx="5486400" cy="347472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New England Journal of Medicine</a:t>
            </a:r>
            <a:br>
              <a:rPr lang="en-US" sz="2800" b="1" dirty="0"/>
            </a:br>
            <a:r>
              <a:rPr lang="en-US" sz="2800" b="1" dirty="0"/>
              <a:t>“Research Parasites” Editorial</a:t>
            </a:r>
            <a:r>
              <a:rPr lang="en-US" sz="2800" b="1" dirty="0">
                <a:solidFill>
                  <a:schemeClr val="bg1"/>
                </a:solidFill>
              </a:rPr>
              <a:t>?</a:t>
            </a:r>
          </a:p>
        </p:txBody>
      </p:sp>
      <p:pic>
        <p:nvPicPr>
          <p:cNvPr id="4" name="Picture 4" descr="E:\0000.Crowdsourcing Course\00.slides.Crowdsourcing Science\parasite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808" y="1556972"/>
            <a:ext cx="3136392" cy="4920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615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ric Uhlmann\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244" y="1295400"/>
            <a:ext cx="3124556"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7800" y="5177135"/>
            <a:ext cx="3581400" cy="830997"/>
          </a:xfrm>
          <a:prstGeom prst="rect">
            <a:avLst/>
          </a:prstGeom>
          <a:noFill/>
        </p:spPr>
        <p:txBody>
          <a:bodyPr wrap="square" rtlCol="0">
            <a:spAutoFit/>
          </a:bodyPr>
          <a:lstStyle/>
          <a:p>
            <a:pPr algn="ctr"/>
            <a:r>
              <a:rPr lang="en-US" sz="2400" b="1" dirty="0"/>
              <a:t>Internet Meme:</a:t>
            </a:r>
          </a:p>
          <a:p>
            <a:pPr algn="ctr"/>
            <a:r>
              <a:rPr lang="en-US" sz="2400" b="1" dirty="0"/>
              <a:t>Research Parasite Badge</a:t>
            </a:r>
          </a:p>
        </p:txBody>
      </p:sp>
      <p:pic>
        <p:nvPicPr>
          <p:cNvPr id="5" name="Picture 3" descr="E:\0000.Crowdsourcing Course\00.slides.Crowdsourcing Science\parasite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066799"/>
            <a:ext cx="4901296" cy="38817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0600" y="5181600"/>
            <a:ext cx="3581400" cy="461665"/>
          </a:xfrm>
          <a:prstGeom prst="rect">
            <a:avLst/>
          </a:prstGeom>
          <a:noFill/>
        </p:spPr>
        <p:txBody>
          <a:bodyPr wrap="square" rtlCol="0">
            <a:spAutoFit/>
          </a:bodyPr>
          <a:lstStyle/>
          <a:p>
            <a:pPr algn="ctr"/>
            <a:r>
              <a:rPr lang="en-US" sz="2400" b="1" dirty="0"/>
              <a:t>Twitter hashtag</a:t>
            </a:r>
          </a:p>
        </p:txBody>
      </p:sp>
    </p:spTree>
    <p:extLst>
      <p:ext uri="{BB962C8B-B14F-4D97-AF65-F5344CB8AC3E}">
        <p14:creationId xmlns:p14="http://schemas.microsoft.com/office/powerpoint/2010/main" val="1457559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descr="E:\0000.Crowdsourcing Course\00.slides.Crowdsourcing Science\photo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09601"/>
            <a:ext cx="3115754" cy="49011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0000.Crowdsourcing Course\00.slides.Crowdsourcing Science\photo 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578" y="685800"/>
            <a:ext cx="4020822" cy="482498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57200" y="5715000"/>
            <a:ext cx="8229600" cy="11430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rPr>
              <a:t>What do you think about the Research Parasites charge? </a:t>
            </a:r>
          </a:p>
          <a:p>
            <a:r>
              <a:rPr lang="en-US" sz="2800" b="1" dirty="0">
                <a:solidFill>
                  <a:srgbClr val="FF0000"/>
                </a:solidFill>
              </a:rPr>
              <a:t>How about the Data Gollum charge?</a:t>
            </a:r>
          </a:p>
        </p:txBody>
      </p:sp>
    </p:spTree>
    <p:extLst>
      <p:ext uri="{BB962C8B-B14F-4D97-AF65-F5344CB8AC3E}">
        <p14:creationId xmlns:p14="http://schemas.microsoft.com/office/powerpoint/2010/main" val="2687181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Eric Uhlmann\Desktop\nejmquot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83439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New England Journal of Medicine</a:t>
            </a:r>
            <a:br>
              <a:rPr lang="en-US" sz="2800" b="1" dirty="0"/>
            </a:br>
            <a:r>
              <a:rPr lang="en-US" sz="2800" b="1" dirty="0"/>
              <a:t>“Research Parasites” Editorial</a:t>
            </a:r>
          </a:p>
        </p:txBody>
      </p:sp>
      <p:sp>
        <p:nvSpPr>
          <p:cNvPr id="4" name="Title 1"/>
          <p:cNvSpPr txBox="1">
            <a:spLocks/>
          </p:cNvSpPr>
          <p:nvPr/>
        </p:nvSpPr>
        <p:spPr>
          <a:xfrm>
            <a:off x="457200" y="4800600"/>
            <a:ext cx="8229600" cy="1600200"/>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rPr>
              <a:t>What do you think about this proposal? What should data sharing and authorship rules look like, data citation or authorship?</a:t>
            </a:r>
          </a:p>
          <a:p>
            <a:endParaRPr lang="en-US" sz="2800" b="1" dirty="0">
              <a:solidFill>
                <a:srgbClr val="FF0000"/>
              </a:solidFill>
            </a:endParaRPr>
          </a:p>
          <a:p>
            <a:r>
              <a:rPr lang="en-US" sz="2800" b="1" dirty="0">
                <a:solidFill>
                  <a:schemeClr val="bg1"/>
                </a:solidFill>
              </a:rPr>
              <a:t>How about an authorship taxonomy based on contribution </a:t>
            </a:r>
          </a:p>
          <a:p>
            <a:r>
              <a:rPr lang="en-US" sz="2800" b="1" dirty="0">
                <a:solidFill>
                  <a:schemeClr val="bg1"/>
                </a:solidFill>
              </a:rPr>
              <a:t>(idea, data collection, analysis, write-up)?</a:t>
            </a:r>
          </a:p>
        </p:txBody>
      </p:sp>
    </p:spTree>
    <p:extLst>
      <p:ext uri="{BB962C8B-B14F-4D97-AF65-F5344CB8AC3E}">
        <p14:creationId xmlns:p14="http://schemas.microsoft.com/office/powerpoint/2010/main" val="1272882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Eric Uhlmann\Desktop\nejmquot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83439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New England Journal of Medicine</a:t>
            </a:r>
            <a:br>
              <a:rPr lang="en-US" sz="2800" b="1" dirty="0"/>
            </a:br>
            <a:r>
              <a:rPr lang="en-US" sz="2800" b="1" dirty="0"/>
              <a:t>“Research Parasites” Editorial</a:t>
            </a:r>
          </a:p>
        </p:txBody>
      </p:sp>
      <p:sp>
        <p:nvSpPr>
          <p:cNvPr id="4" name="Title 1"/>
          <p:cNvSpPr txBox="1">
            <a:spLocks/>
          </p:cNvSpPr>
          <p:nvPr/>
        </p:nvSpPr>
        <p:spPr>
          <a:xfrm>
            <a:off x="457200" y="4800600"/>
            <a:ext cx="8229600" cy="1600200"/>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What do you think about this proposal? What should data sharing and authorship rules look like, data citation or authorship?</a:t>
            </a:r>
          </a:p>
          <a:p>
            <a:endParaRPr lang="en-US" sz="2800" b="1" dirty="0"/>
          </a:p>
          <a:p>
            <a:r>
              <a:rPr lang="en-US" sz="2800" b="1" dirty="0">
                <a:solidFill>
                  <a:srgbClr val="FF0000"/>
                </a:solidFill>
              </a:rPr>
              <a:t>How about an authorship taxonomy based on contribution </a:t>
            </a:r>
          </a:p>
          <a:p>
            <a:r>
              <a:rPr lang="en-US" sz="2800" b="1" dirty="0">
                <a:solidFill>
                  <a:srgbClr val="FF0000"/>
                </a:solidFill>
              </a:rPr>
              <a:t>(idea, data collection, analysis, write-up)?</a:t>
            </a:r>
          </a:p>
        </p:txBody>
      </p:sp>
    </p:spTree>
    <p:extLst>
      <p:ext uri="{BB962C8B-B14F-4D97-AF65-F5344CB8AC3E}">
        <p14:creationId xmlns:p14="http://schemas.microsoft.com/office/powerpoint/2010/main" val="3851113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1295400"/>
            <a:ext cx="82296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Transparency and Openness Promotion (TOP) Guidelines in </a:t>
            </a:r>
            <a:r>
              <a:rPr lang="en-US" sz="2800" b="1" i="1" dirty="0"/>
              <a:t>Science</a:t>
            </a:r>
            <a:endParaRPr lang="en-US" sz="2800" b="1"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t="-3391"/>
          <a:stretch/>
        </p:blipFill>
        <p:spPr>
          <a:xfrm>
            <a:off x="2895600" y="3733800"/>
            <a:ext cx="3352800" cy="1162050"/>
          </a:xfrm>
          <a:prstGeom prst="rect">
            <a:avLst/>
          </a:prstGeom>
        </p:spPr>
      </p:pic>
      <p:pic>
        <p:nvPicPr>
          <p:cNvPr id="3" name="Picture 2"/>
          <p:cNvPicPr>
            <a:picLocks noChangeAspect="1"/>
          </p:cNvPicPr>
          <p:nvPr/>
        </p:nvPicPr>
        <p:blipFill>
          <a:blip r:embed="rId4"/>
          <a:stretch>
            <a:fillRect/>
          </a:stretch>
        </p:blipFill>
        <p:spPr>
          <a:xfrm>
            <a:off x="990600" y="3733800"/>
            <a:ext cx="1905000" cy="1263098"/>
          </a:xfrm>
          <a:prstGeom prst="rect">
            <a:avLst/>
          </a:prstGeom>
        </p:spPr>
      </p:pic>
      <p:pic>
        <p:nvPicPr>
          <p:cNvPr id="5" name="Picture 4" descr="cos_logo.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3200" y="3772010"/>
            <a:ext cx="1975163" cy="1180990"/>
          </a:xfrm>
          <a:prstGeom prst="rect">
            <a:avLst/>
          </a:prstGeom>
        </p:spPr>
      </p:pic>
    </p:spTree>
    <p:extLst>
      <p:ext uri="{BB962C8B-B14F-4D97-AF65-F5344CB8AC3E}">
        <p14:creationId xmlns:p14="http://schemas.microsoft.com/office/powerpoint/2010/main" val="422135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090398193_9c731629d6_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5938960" cy="3962400"/>
          </a:xfrm>
          <a:prstGeom prst="rect">
            <a:avLst/>
          </a:prstGeom>
        </p:spPr>
      </p:pic>
      <p:pic>
        <p:nvPicPr>
          <p:cNvPr id="3" name="Picture 2" descr="15526257430_4c4ea7d2a5_z.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86200"/>
            <a:ext cx="4454219" cy="2971799"/>
          </a:xfrm>
          <a:prstGeom prst="rect">
            <a:avLst/>
          </a:prstGeom>
        </p:spPr>
      </p:pic>
      <p:pic>
        <p:nvPicPr>
          <p:cNvPr id="5" name="Picture 4" descr="15525928847_6bef32bcb0_z (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73742"/>
            <a:ext cx="5486400" cy="3660458"/>
          </a:xfrm>
          <a:prstGeom prst="rect">
            <a:avLst/>
          </a:prstGeom>
        </p:spPr>
      </p:pic>
      <p:pic>
        <p:nvPicPr>
          <p:cNvPr id="7" name="Picture 6" descr="Screen Shot 2015-05-27 at 5.31.54 PM.png"/>
          <p:cNvPicPr>
            <a:picLocks noChangeAspect="1"/>
          </p:cNvPicPr>
          <p:nvPr/>
        </p:nvPicPr>
        <p:blipFill rotWithShape="1">
          <a:blip r:embed="rId6">
            <a:extLst>
              <a:ext uri="{28A0092B-C50C-407E-A947-70E740481C1C}">
                <a14:useLocalDpi xmlns:a14="http://schemas.microsoft.com/office/drawing/2010/main" val="0"/>
              </a:ext>
            </a:extLst>
          </a:blip>
          <a:srcRect t="6666"/>
          <a:stretch/>
        </p:blipFill>
        <p:spPr>
          <a:xfrm>
            <a:off x="5410200" y="76200"/>
            <a:ext cx="3707827" cy="6705600"/>
          </a:xfrm>
          <a:prstGeom prst="rect">
            <a:avLst/>
          </a:prstGeom>
        </p:spPr>
      </p:pic>
      <p:sp>
        <p:nvSpPr>
          <p:cNvPr id="8" name="Title 5"/>
          <p:cNvSpPr txBox="1">
            <a:spLocks/>
          </p:cNvSpPr>
          <p:nvPr/>
        </p:nvSpPr>
        <p:spPr>
          <a:xfrm>
            <a:off x="0" y="2514600"/>
            <a:ext cx="5410200" cy="1295401"/>
          </a:xfrm>
          <a:prstGeom prst="rect">
            <a:avLst/>
          </a:prstGeom>
          <a:solidFill>
            <a:schemeClr val="accent1">
              <a:lumMod val="20000"/>
              <a:lumOff val="80000"/>
            </a:schemeClr>
          </a:solidFill>
          <a:ln w="57150" cmpd="sng">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http://</a:t>
            </a:r>
            <a:r>
              <a:rPr lang="en-US" dirty="0" err="1"/>
              <a:t>cos.io</a:t>
            </a:r>
            <a:r>
              <a:rPr lang="en-US" dirty="0"/>
              <a:t>/top</a:t>
            </a:r>
          </a:p>
        </p:txBody>
      </p:sp>
    </p:spTree>
    <p:extLst>
      <p:ext uri="{BB962C8B-B14F-4D97-AF65-F5344CB8AC3E}">
        <p14:creationId xmlns:p14="http://schemas.microsoft.com/office/powerpoint/2010/main" val="3102047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763000" cy="3535362"/>
          </a:xfrm>
        </p:spPr>
        <p:txBody>
          <a:bodyPr>
            <a:normAutofit/>
          </a:bodyPr>
          <a:lstStyle/>
          <a:p>
            <a:r>
              <a:rPr lang="en-US" sz="2600" b="1" dirty="0">
                <a:solidFill>
                  <a:srgbClr val="FF0000"/>
                </a:solidFill>
              </a:rPr>
              <a:t>What percentage of </a:t>
            </a:r>
            <a:r>
              <a:rPr lang="en-US" sz="2600" b="1" u="sng" dirty="0">
                <a:solidFill>
                  <a:srgbClr val="FF0000"/>
                </a:solidFill>
              </a:rPr>
              <a:t>non</a:t>
            </a:r>
            <a:r>
              <a:rPr lang="en-US" sz="2600" b="1" dirty="0">
                <a:solidFill>
                  <a:srgbClr val="FF0000"/>
                </a:solidFill>
              </a:rPr>
              <a:t>-experimental studies in economics do you think can be reproduced using the </a:t>
            </a:r>
            <a:r>
              <a:rPr lang="en-US" sz="2600" b="1" i="1" dirty="0">
                <a:solidFill>
                  <a:srgbClr val="FF0000"/>
                </a:solidFill>
              </a:rPr>
              <a:t>exact same dataset?</a:t>
            </a:r>
          </a:p>
        </p:txBody>
      </p:sp>
      <p:pic>
        <p:nvPicPr>
          <p:cNvPr id="2050" name="Picture 2" descr="E:\0000.Crowdsourcing Course\research_paper_e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15385"/>
            <a:ext cx="5800725" cy="4509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351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70"/>
            <a:ext cx="8229600" cy="1143000"/>
          </a:xfrm>
        </p:spPr>
        <p:txBody>
          <a:bodyPr>
            <a:normAutofit/>
          </a:bodyPr>
          <a:lstStyle/>
          <a:p>
            <a:r>
              <a:rPr lang="en-US" sz="2800" b="1" dirty="0"/>
              <a:t>Data Transparency: Level 1</a:t>
            </a:r>
          </a:p>
        </p:txBody>
      </p:sp>
      <p:sp>
        <p:nvSpPr>
          <p:cNvPr id="3" name="Content Placeholder 2"/>
          <p:cNvSpPr>
            <a:spLocks noGrp="1"/>
          </p:cNvSpPr>
          <p:nvPr>
            <p:ph idx="1"/>
          </p:nvPr>
        </p:nvSpPr>
        <p:spPr>
          <a:xfrm>
            <a:off x="457200" y="1313993"/>
            <a:ext cx="8229600" cy="1198264"/>
          </a:xfrm>
          <a:solidFill>
            <a:srgbClr val="BFBFBF"/>
          </a:solidFill>
        </p:spPr>
        <p:txBody>
          <a:bodyPr/>
          <a:lstStyle/>
          <a:p>
            <a:pPr marL="0" indent="0" algn="ctr">
              <a:buNone/>
            </a:pPr>
            <a:r>
              <a:rPr lang="en-US" dirty="0"/>
              <a:t>Summary: Article states whether data are available, and, if so, where to access them</a:t>
            </a:r>
          </a:p>
        </p:txBody>
      </p:sp>
      <p:sp>
        <p:nvSpPr>
          <p:cNvPr id="4" name="Content Placeholder 2"/>
          <p:cNvSpPr txBox="1">
            <a:spLocks/>
          </p:cNvSpPr>
          <p:nvPr/>
        </p:nvSpPr>
        <p:spPr>
          <a:xfrm>
            <a:off x="513756" y="2736166"/>
            <a:ext cx="8229600" cy="3989906"/>
          </a:xfrm>
          <a:prstGeom prst="rect">
            <a:avLst/>
          </a:prstGeom>
          <a:solidFill>
            <a:schemeClr val="bg1">
              <a:lumMod val="85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The policy of the ___________ is to publish papers where authors indicate whether the data, methods used in the analysis, and materials used to conduct the research will be made available to any researcher for purposes of reproducing the results or replicating the procedure.</a:t>
            </a:r>
          </a:p>
          <a:p>
            <a:r>
              <a:rPr lang="en-US" sz="2400" dirty="0"/>
              <a:t>Authors must, in acknowledgments or the first footnote, indicate if they will or will not make their data, analytic methods, and study materials available to other researchers.</a:t>
            </a:r>
          </a:p>
          <a:p>
            <a:r>
              <a:rPr lang="en-US" sz="2400" dirty="0"/>
              <a:t>If an author agrees to make materials available, the author must specify where that material will be available.</a:t>
            </a:r>
          </a:p>
        </p:txBody>
      </p:sp>
    </p:spTree>
    <p:extLst>
      <p:ext uri="{BB962C8B-B14F-4D97-AF65-F5344CB8AC3E}">
        <p14:creationId xmlns:p14="http://schemas.microsoft.com/office/powerpoint/2010/main" val="761813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70"/>
            <a:ext cx="8229600" cy="1143000"/>
          </a:xfrm>
        </p:spPr>
        <p:txBody>
          <a:bodyPr>
            <a:normAutofit/>
          </a:bodyPr>
          <a:lstStyle/>
          <a:p>
            <a:r>
              <a:rPr lang="en-US" sz="2800" b="1" dirty="0"/>
              <a:t>Data Transparency: Level 2</a:t>
            </a:r>
          </a:p>
        </p:txBody>
      </p:sp>
      <p:sp>
        <p:nvSpPr>
          <p:cNvPr id="3" name="Content Placeholder 2"/>
          <p:cNvSpPr>
            <a:spLocks noGrp="1"/>
          </p:cNvSpPr>
          <p:nvPr>
            <p:ph idx="1"/>
          </p:nvPr>
        </p:nvSpPr>
        <p:spPr>
          <a:xfrm>
            <a:off x="457200" y="1313993"/>
            <a:ext cx="8229600" cy="1198264"/>
          </a:xfrm>
          <a:solidFill>
            <a:srgbClr val="BFBFBF"/>
          </a:solidFill>
        </p:spPr>
        <p:txBody>
          <a:bodyPr>
            <a:normAutofit fontScale="92500"/>
          </a:bodyPr>
          <a:lstStyle/>
          <a:p>
            <a:pPr marL="0" indent="0" algn="ctr">
              <a:buNone/>
            </a:pPr>
            <a:r>
              <a:rPr lang="en-US" dirty="0"/>
              <a:t>Data must be posted to a trusted repository. Exceptions must be identified at article submission.</a:t>
            </a:r>
          </a:p>
        </p:txBody>
      </p:sp>
      <p:sp>
        <p:nvSpPr>
          <p:cNvPr id="4" name="Content Placeholder 2"/>
          <p:cNvSpPr txBox="1">
            <a:spLocks/>
          </p:cNvSpPr>
          <p:nvPr/>
        </p:nvSpPr>
        <p:spPr>
          <a:xfrm>
            <a:off x="513756" y="2736166"/>
            <a:ext cx="8229600" cy="3989906"/>
          </a:xfrm>
          <a:prstGeom prst="rect">
            <a:avLst/>
          </a:prstGeom>
          <a:solidFill>
            <a:schemeClr val="bg1">
              <a:lumMod val="85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The policy of the ___________ is to publish papers only if the data used to conduct the research are clearly and precisely documented and are maximally available to any researcher for purposes of reproducing the results or replicating the procedure.</a:t>
            </a:r>
          </a:p>
          <a:p>
            <a:pPr marL="0" indent="0">
              <a:buNone/>
            </a:pPr>
            <a:endParaRPr lang="en-US" sz="2400" dirty="0"/>
          </a:p>
          <a:p>
            <a:pPr marL="0" indent="0">
              <a:buNone/>
            </a:pPr>
            <a:r>
              <a:rPr lang="en-US" sz="2400" dirty="0"/>
              <a:t>Details of:</a:t>
            </a:r>
          </a:p>
          <a:p>
            <a:r>
              <a:rPr lang="en-US" sz="2400" dirty="0"/>
              <a:t>What must be shared</a:t>
            </a:r>
          </a:p>
          <a:p>
            <a:r>
              <a:rPr lang="en-US" sz="2400" dirty="0"/>
              <a:t>Legal and Ethical Exceptions – Disclosure at onset of review</a:t>
            </a:r>
          </a:p>
          <a:p>
            <a:r>
              <a:rPr lang="en-US" sz="2400" dirty="0"/>
              <a:t>Using trusted repositories</a:t>
            </a:r>
          </a:p>
          <a:p>
            <a:endParaRPr lang="en-US" sz="2400" dirty="0"/>
          </a:p>
        </p:txBody>
      </p:sp>
    </p:spTree>
    <p:extLst>
      <p:ext uri="{BB962C8B-B14F-4D97-AF65-F5344CB8AC3E}">
        <p14:creationId xmlns:p14="http://schemas.microsoft.com/office/powerpoint/2010/main" val="2910432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70"/>
            <a:ext cx="8229600" cy="1143000"/>
          </a:xfrm>
        </p:spPr>
        <p:txBody>
          <a:bodyPr>
            <a:normAutofit/>
          </a:bodyPr>
          <a:lstStyle/>
          <a:p>
            <a:r>
              <a:rPr lang="en-US" sz="2800" b="1" dirty="0"/>
              <a:t>Data Transparency: Level 3</a:t>
            </a:r>
          </a:p>
        </p:txBody>
      </p:sp>
      <p:sp>
        <p:nvSpPr>
          <p:cNvPr id="3" name="Content Placeholder 2"/>
          <p:cNvSpPr>
            <a:spLocks noGrp="1"/>
          </p:cNvSpPr>
          <p:nvPr>
            <p:ph idx="1"/>
          </p:nvPr>
        </p:nvSpPr>
        <p:spPr>
          <a:xfrm>
            <a:off x="457200" y="1313992"/>
            <a:ext cx="8229600" cy="1476611"/>
          </a:xfrm>
          <a:solidFill>
            <a:srgbClr val="BFBFBF"/>
          </a:solidFill>
        </p:spPr>
        <p:txBody>
          <a:bodyPr>
            <a:normAutofit lnSpcReduction="10000"/>
          </a:bodyPr>
          <a:lstStyle/>
          <a:p>
            <a:pPr marL="0" indent="0" algn="ctr">
              <a:buNone/>
            </a:pPr>
            <a:r>
              <a:rPr lang="en-US" dirty="0"/>
              <a:t>Data must be posted to a trusted repository, and reported analyses will be reproduced independently prior to publication.</a:t>
            </a:r>
          </a:p>
        </p:txBody>
      </p:sp>
      <p:sp>
        <p:nvSpPr>
          <p:cNvPr id="4" name="Content Placeholder 2"/>
          <p:cNvSpPr txBox="1">
            <a:spLocks/>
          </p:cNvSpPr>
          <p:nvPr/>
        </p:nvSpPr>
        <p:spPr>
          <a:xfrm>
            <a:off x="513756" y="3094708"/>
            <a:ext cx="8229600" cy="3202041"/>
          </a:xfrm>
          <a:prstGeom prst="rect">
            <a:avLst/>
          </a:prstGeom>
          <a:solidFill>
            <a:schemeClr val="bg1">
              <a:lumMod val="85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 are maximally available to any researcher for purposes of reproducing the results or replicating the procedure.  </a:t>
            </a:r>
            <a:r>
              <a:rPr lang="en-US" sz="2400" b="1" dirty="0"/>
              <a:t>All materials supporting the claims made by the author must be made available to the journal prior to publication.  The journal, or an entity acting on behalf of the journal, will verify that the findings are replicable using the author’s data and methods of analysis. Failure to replicate at this stage may result in the paper not being published.</a:t>
            </a:r>
            <a:endParaRPr lang="en-US" sz="2400" dirty="0"/>
          </a:p>
          <a:p>
            <a:endParaRPr lang="en-US" sz="2400" dirty="0"/>
          </a:p>
        </p:txBody>
      </p:sp>
    </p:spTree>
    <p:extLst>
      <p:ext uri="{BB962C8B-B14F-4D97-AF65-F5344CB8AC3E}">
        <p14:creationId xmlns:p14="http://schemas.microsoft.com/office/powerpoint/2010/main" val="4164520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E:\0000.Crowdsourcing Course\data che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8024536" cy="5248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5798403"/>
            <a:ext cx="8534400" cy="830997"/>
          </a:xfrm>
          <a:prstGeom prst="rect">
            <a:avLst/>
          </a:prstGeom>
          <a:noFill/>
        </p:spPr>
        <p:txBody>
          <a:bodyPr wrap="square" rtlCol="0">
            <a:spAutoFit/>
          </a:bodyPr>
          <a:lstStyle/>
          <a:p>
            <a:r>
              <a:rPr lang="en-US" sz="2400" b="1" dirty="0">
                <a:solidFill>
                  <a:srgbClr val="FF0000"/>
                </a:solidFill>
              </a:rPr>
              <a:t>What percentage of results do you think could be reproduced by the external statistician? </a:t>
            </a:r>
          </a:p>
        </p:txBody>
      </p:sp>
    </p:spTree>
    <p:extLst>
      <p:ext uri="{BB962C8B-B14F-4D97-AF65-F5344CB8AC3E}">
        <p14:creationId xmlns:p14="http://schemas.microsoft.com/office/powerpoint/2010/main" val="3668574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E:\0000.Crowdsourcing Course\data che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8024536" cy="5248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5798403"/>
            <a:ext cx="8534400" cy="830997"/>
          </a:xfrm>
          <a:prstGeom prst="rect">
            <a:avLst/>
          </a:prstGeom>
          <a:noFill/>
        </p:spPr>
        <p:txBody>
          <a:bodyPr wrap="square" rtlCol="0">
            <a:spAutoFit/>
          </a:bodyPr>
          <a:lstStyle/>
          <a:p>
            <a:r>
              <a:rPr lang="en-US" sz="2400" b="1" dirty="0"/>
              <a:t>What percentage of results do you think could be reproduced by the external statistician? Zero! The files were never complete. </a:t>
            </a:r>
          </a:p>
        </p:txBody>
      </p:sp>
    </p:spTree>
    <p:extLst>
      <p:ext uri="{BB962C8B-B14F-4D97-AF65-F5344CB8AC3E}">
        <p14:creationId xmlns:p14="http://schemas.microsoft.com/office/powerpoint/2010/main" val="2520508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 y="2823670"/>
            <a:ext cx="9144000" cy="1938992"/>
          </a:xfrm>
          <a:prstGeom prst="rect">
            <a:avLst/>
          </a:prstGeom>
          <a:solidFill>
            <a:schemeClr val="tx2">
              <a:lumMod val="40000"/>
              <a:lumOff val="60000"/>
            </a:schemeClr>
          </a:solidFill>
        </p:spPr>
        <p:txBody>
          <a:bodyPr wrap="square" rtlCol="0">
            <a:spAutoFit/>
          </a:bodyPr>
          <a:lstStyle/>
          <a:p>
            <a:pPr algn="ctr"/>
            <a:r>
              <a:rPr lang="en-US" sz="6000" b="1" dirty="0"/>
              <a:t>500+ journals</a:t>
            </a:r>
          </a:p>
          <a:p>
            <a:pPr algn="ctr"/>
            <a:r>
              <a:rPr lang="en-US" sz="6000" b="1" dirty="0"/>
              <a:t>45+ Organizations</a:t>
            </a:r>
          </a:p>
        </p:txBody>
      </p:sp>
      <p:sp>
        <p:nvSpPr>
          <p:cNvPr id="5" name="TextBox 4"/>
          <p:cNvSpPr txBox="1"/>
          <p:nvPr/>
        </p:nvSpPr>
        <p:spPr>
          <a:xfrm>
            <a:off x="457200" y="49012"/>
            <a:ext cx="8305800" cy="1246495"/>
          </a:xfrm>
          <a:prstGeom prst="rect">
            <a:avLst/>
          </a:prstGeom>
          <a:noFill/>
        </p:spPr>
        <p:txBody>
          <a:bodyPr wrap="square" rtlCol="0">
            <a:spAutoFit/>
          </a:bodyPr>
          <a:lstStyle/>
          <a:p>
            <a:pPr algn="ctr">
              <a:lnSpc>
                <a:spcPct val="130000"/>
              </a:lnSpc>
              <a:spcAft>
                <a:spcPts val="1200"/>
              </a:spcAft>
            </a:pPr>
            <a:r>
              <a:rPr lang="en-US" sz="6000" b="1" dirty="0"/>
              <a:t>TOP Signatories</a:t>
            </a:r>
          </a:p>
        </p:txBody>
      </p:sp>
      <p:sp>
        <p:nvSpPr>
          <p:cNvPr id="6" name="TextBox 5"/>
          <p:cNvSpPr txBox="1"/>
          <p:nvPr/>
        </p:nvSpPr>
        <p:spPr>
          <a:xfrm>
            <a:off x="228600" y="1205302"/>
            <a:ext cx="8686800" cy="707886"/>
          </a:xfrm>
          <a:prstGeom prst="rect">
            <a:avLst/>
          </a:prstGeom>
          <a:noFill/>
        </p:spPr>
        <p:txBody>
          <a:bodyPr wrap="square" rtlCol="0">
            <a:spAutoFit/>
          </a:bodyPr>
          <a:lstStyle/>
          <a:p>
            <a:pPr algn="ctr">
              <a:lnSpc>
                <a:spcPct val="130000"/>
              </a:lnSpc>
              <a:spcAft>
                <a:spcPts val="1200"/>
              </a:spcAft>
            </a:pPr>
            <a:r>
              <a:rPr lang="en-US" sz="3200" i="1" dirty="0"/>
              <a:t>Journals, Organizations, Funders</a:t>
            </a:r>
          </a:p>
        </p:txBody>
      </p:sp>
      <p:pic>
        <p:nvPicPr>
          <p:cNvPr id="7" name="Picture 6"/>
          <p:cNvPicPr>
            <a:picLocks noChangeAspect="1"/>
          </p:cNvPicPr>
          <p:nvPr/>
        </p:nvPicPr>
        <p:blipFill>
          <a:blip r:embed="rId3"/>
          <a:stretch>
            <a:fillRect/>
          </a:stretch>
        </p:blipFill>
        <p:spPr>
          <a:xfrm>
            <a:off x="8158398" y="2202484"/>
            <a:ext cx="985603" cy="653498"/>
          </a:xfrm>
          <a:prstGeom prst="rect">
            <a:avLst/>
          </a:prstGeom>
        </p:spPr>
      </p:pic>
      <p:pic>
        <p:nvPicPr>
          <p:cNvPr id="2" name="Picture 1"/>
          <p:cNvPicPr>
            <a:picLocks noChangeAspect="1"/>
          </p:cNvPicPr>
          <p:nvPr/>
        </p:nvPicPr>
        <p:blipFill>
          <a:blip r:embed="rId4"/>
          <a:stretch>
            <a:fillRect/>
          </a:stretch>
        </p:blipFill>
        <p:spPr>
          <a:xfrm>
            <a:off x="8118714" y="2944301"/>
            <a:ext cx="1066800" cy="408499"/>
          </a:xfrm>
          <a:prstGeom prst="rect">
            <a:avLst/>
          </a:prstGeom>
        </p:spPr>
      </p:pic>
      <p:pic>
        <p:nvPicPr>
          <p:cNvPr id="10" name="Picture 9"/>
          <p:cNvPicPr>
            <a:picLocks noChangeAspect="1"/>
          </p:cNvPicPr>
          <p:nvPr/>
        </p:nvPicPr>
        <p:blipFill>
          <a:blip r:embed="rId5"/>
          <a:stretch>
            <a:fillRect/>
          </a:stretch>
        </p:blipFill>
        <p:spPr>
          <a:xfrm>
            <a:off x="-3957" y="2452828"/>
            <a:ext cx="2819400" cy="361823"/>
          </a:xfrm>
          <a:prstGeom prst="rect">
            <a:avLst/>
          </a:prstGeom>
        </p:spPr>
      </p:pic>
      <p:pic>
        <p:nvPicPr>
          <p:cNvPr id="11" name="Picture 10"/>
          <p:cNvPicPr>
            <a:picLocks noChangeAspect="1"/>
          </p:cNvPicPr>
          <p:nvPr/>
        </p:nvPicPr>
        <p:blipFill>
          <a:blip r:embed="rId6"/>
          <a:stretch>
            <a:fillRect/>
          </a:stretch>
        </p:blipFill>
        <p:spPr>
          <a:xfrm>
            <a:off x="7874001" y="1844738"/>
            <a:ext cx="1270000" cy="357746"/>
          </a:xfrm>
          <a:prstGeom prst="rect">
            <a:avLst/>
          </a:prstGeom>
        </p:spPr>
      </p:pic>
      <p:pic>
        <p:nvPicPr>
          <p:cNvPr id="12" name="Picture 11"/>
          <p:cNvPicPr>
            <a:picLocks noChangeAspect="1"/>
          </p:cNvPicPr>
          <p:nvPr/>
        </p:nvPicPr>
        <p:blipFill>
          <a:blip r:embed="rId7"/>
          <a:stretch>
            <a:fillRect/>
          </a:stretch>
        </p:blipFill>
        <p:spPr>
          <a:xfrm>
            <a:off x="0" y="1589228"/>
            <a:ext cx="1460500" cy="863600"/>
          </a:xfrm>
          <a:prstGeom prst="rect">
            <a:avLst/>
          </a:prstGeom>
        </p:spPr>
      </p:pic>
      <p:pic>
        <p:nvPicPr>
          <p:cNvPr id="13" name="Picture 12"/>
          <p:cNvPicPr>
            <a:picLocks noChangeAspect="1"/>
          </p:cNvPicPr>
          <p:nvPr/>
        </p:nvPicPr>
        <p:blipFill>
          <a:blip r:embed="rId8"/>
          <a:stretch>
            <a:fillRect/>
          </a:stretch>
        </p:blipFill>
        <p:spPr>
          <a:xfrm>
            <a:off x="8336754" y="3923244"/>
            <a:ext cx="863600" cy="1281320"/>
          </a:xfrm>
          <a:prstGeom prst="rect">
            <a:avLst/>
          </a:prstGeom>
        </p:spPr>
      </p:pic>
      <p:pic>
        <p:nvPicPr>
          <p:cNvPr id="15" name="Picture 14"/>
          <p:cNvPicPr>
            <a:picLocks noChangeAspect="1"/>
          </p:cNvPicPr>
          <p:nvPr/>
        </p:nvPicPr>
        <p:blipFill>
          <a:blip r:embed="rId9"/>
          <a:stretch>
            <a:fillRect/>
          </a:stretch>
        </p:blipFill>
        <p:spPr>
          <a:xfrm>
            <a:off x="1" y="3626540"/>
            <a:ext cx="1014248" cy="1371600"/>
          </a:xfrm>
          <a:prstGeom prst="rect">
            <a:avLst/>
          </a:prstGeom>
        </p:spPr>
      </p:pic>
      <p:pic>
        <p:nvPicPr>
          <p:cNvPr id="16" name="Picture 15"/>
          <p:cNvPicPr>
            <a:picLocks noChangeAspect="1"/>
          </p:cNvPicPr>
          <p:nvPr/>
        </p:nvPicPr>
        <p:blipFill>
          <a:blip r:embed="rId10"/>
          <a:stretch>
            <a:fillRect/>
          </a:stretch>
        </p:blipFill>
        <p:spPr>
          <a:xfrm>
            <a:off x="-3957" y="2840224"/>
            <a:ext cx="1933508" cy="783263"/>
          </a:xfrm>
          <a:prstGeom prst="rect">
            <a:avLst/>
          </a:prstGeom>
        </p:spPr>
      </p:pic>
      <p:pic>
        <p:nvPicPr>
          <p:cNvPr id="17" name="Picture 16"/>
          <p:cNvPicPr>
            <a:picLocks noChangeAspect="1"/>
          </p:cNvPicPr>
          <p:nvPr/>
        </p:nvPicPr>
        <p:blipFill>
          <a:blip r:embed="rId11"/>
          <a:stretch>
            <a:fillRect/>
          </a:stretch>
        </p:blipFill>
        <p:spPr>
          <a:xfrm>
            <a:off x="1" y="-31597"/>
            <a:ext cx="1130064" cy="1625600"/>
          </a:xfrm>
          <a:prstGeom prst="rect">
            <a:avLst/>
          </a:prstGeom>
        </p:spPr>
      </p:pic>
      <p:pic>
        <p:nvPicPr>
          <p:cNvPr id="18" name="Picture 17"/>
          <p:cNvPicPr>
            <a:picLocks noChangeAspect="1"/>
          </p:cNvPicPr>
          <p:nvPr/>
        </p:nvPicPr>
        <p:blipFill>
          <a:blip r:embed="rId12"/>
          <a:stretch>
            <a:fillRect/>
          </a:stretch>
        </p:blipFill>
        <p:spPr>
          <a:xfrm>
            <a:off x="8351874" y="0"/>
            <a:ext cx="792126" cy="1892300"/>
          </a:xfrm>
          <a:prstGeom prst="rect">
            <a:avLst/>
          </a:prstGeom>
        </p:spPr>
      </p:pic>
      <p:pic>
        <p:nvPicPr>
          <p:cNvPr id="19" name="Picture 18"/>
          <p:cNvPicPr>
            <a:picLocks noChangeAspect="1"/>
          </p:cNvPicPr>
          <p:nvPr/>
        </p:nvPicPr>
        <p:blipFill>
          <a:blip r:embed="rId13"/>
          <a:stretch>
            <a:fillRect/>
          </a:stretch>
        </p:blipFill>
        <p:spPr>
          <a:xfrm>
            <a:off x="1" y="4998140"/>
            <a:ext cx="928077" cy="1206500"/>
          </a:xfrm>
          <a:prstGeom prst="rect">
            <a:avLst/>
          </a:prstGeom>
        </p:spPr>
      </p:pic>
      <p:sp>
        <p:nvSpPr>
          <p:cNvPr id="20" name="TextBox 19"/>
          <p:cNvSpPr txBox="1"/>
          <p:nvPr/>
        </p:nvSpPr>
        <p:spPr>
          <a:xfrm>
            <a:off x="2063984" y="5173100"/>
            <a:ext cx="5441154" cy="1631216"/>
          </a:xfrm>
          <a:prstGeom prst="rect">
            <a:avLst/>
          </a:prstGeom>
          <a:noFill/>
        </p:spPr>
        <p:txBody>
          <a:bodyPr wrap="square" rtlCol="0">
            <a:spAutoFit/>
          </a:bodyPr>
          <a:lstStyle/>
          <a:p>
            <a:pPr algn="ctr"/>
            <a:r>
              <a:rPr lang="en-US" sz="5000" dirty="0"/>
              <a:t>http://</a:t>
            </a:r>
            <a:r>
              <a:rPr lang="en-US" sz="5000" dirty="0" err="1"/>
              <a:t>cos.io</a:t>
            </a:r>
            <a:r>
              <a:rPr lang="en-US" sz="5000" dirty="0"/>
              <a:t>/top</a:t>
            </a:r>
          </a:p>
          <a:p>
            <a:pPr algn="ctr"/>
            <a:r>
              <a:rPr lang="en-US" sz="5000" dirty="0" err="1"/>
              <a:t>top@cos.io</a:t>
            </a:r>
            <a:endParaRPr lang="en-US" sz="5000" dirty="0"/>
          </a:p>
        </p:txBody>
      </p:sp>
      <p:pic>
        <p:nvPicPr>
          <p:cNvPr id="8" name="Picture 7"/>
          <p:cNvPicPr>
            <a:picLocks noChangeAspect="1"/>
          </p:cNvPicPr>
          <p:nvPr/>
        </p:nvPicPr>
        <p:blipFill rotWithShape="1">
          <a:blip r:embed="rId14" cstate="screen">
            <a:extLst>
              <a:ext uri="{28A0092B-C50C-407E-A947-70E740481C1C}">
                <a14:useLocalDpi xmlns:a14="http://schemas.microsoft.com/office/drawing/2010/main"/>
              </a:ext>
            </a:extLst>
          </a:blip>
          <a:srcRect t="-3391"/>
          <a:stretch/>
        </p:blipFill>
        <p:spPr>
          <a:xfrm>
            <a:off x="-3957" y="6204640"/>
            <a:ext cx="1600200" cy="554615"/>
          </a:xfrm>
          <a:prstGeom prst="rect">
            <a:avLst/>
          </a:prstGeom>
        </p:spPr>
      </p:pic>
      <p:pic>
        <p:nvPicPr>
          <p:cNvPr id="3" name="Picture 2"/>
          <p:cNvPicPr>
            <a:picLocks noChangeAspect="1"/>
          </p:cNvPicPr>
          <p:nvPr/>
        </p:nvPicPr>
        <p:blipFill rotWithShape="1">
          <a:blip r:embed="rId15"/>
          <a:srcRect l="23600" r="25325"/>
          <a:stretch/>
        </p:blipFill>
        <p:spPr>
          <a:xfrm>
            <a:off x="7164970" y="3329835"/>
            <a:ext cx="2020544" cy="593409"/>
          </a:xfrm>
          <a:prstGeom prst="rect">
            <a:avLst/>
          </a:prstGeom>
        </p:spPr>
      </p:pic>
      <p:pic>
        <p:nvPicPr>
          <p:cNvPr id="4" name="Picture 3"/>
          <p:cNvPicPr>
            <a:picLocks noChangeAspect="1"/>
          </p:cNvPicPr>
          <p:nvPr/>
        </p:nvPicPr>
        <p:blipFill>
          <a:blip r:embed="rId16"/>
          <a:stretch>
            <a:fillRect/>
          </a:stretch>
        </p:blipFill>
        <p:spPr>
          <a:xfrm>
            <a:off x="7962945" y="5204564"/>
            <a:ext cx="1237410" cy="1653436"/>
          </a:xfrm>
          <a:prstGeom prst="rect">
            <a:avLst/>
          </a:prstGeom>
        </p:spPr>
      </p:pic>
    </p:spTree>
    <p:extLst>
      <p:ext uri="{BB962C8B-B14F-4D97-AF65-F5344CB8AC3E}">
        <p14:creationId xmlns:p14="http://schemas.microsoft.com/office/powerpoint/2010/main" val="2151554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Mandatory data posting rules at journals</a:t>
            </a:r>
          </a:p>
        </p:txBody>
      </p:sp>
      <p:sp>
        <p:nvSpPr>
          <p:cNvPr id="3" name="Content Placeholder 2"/>
          <p:cNvSpPr>
            <a:spLocks noGrp="1"/>
          </p:cNvSpPr>
          <p:nvPr>
            <p:ph idx="1"/>
          </p:nvPr>
        </p:nvSpPr>
        <p:spPr>
          <a:xfrm>
            <a:off x="457200" y="1798637"/>
            <a:ext cx="8229600" cy="4525963"/>
          </a:xfrm>
        </p:spPr>
        <p:txBody>
          <a:bodyPr>
            <a:normAutofit/>
          </a:bodyPr>
          <a:lstStyle/>
          <a:p>
            <a:r>
              <a:rPr lang="en-US" sz="2400" dirty="0"/>
              <a:t>TOP guidelines for journals not stringent at Level 1 </a:t>
            </a:r>
          </a:p>
          <a:p>
            <a:pPr lvl="1"/>
            <a:r>
              <a:rPr lang="en-US" sz="2400" dirty="0"/>
              <a:t>Authors must indicate where data can be obtained, e.g., by email request</a:t>
            </a:r>
          </a:p>
          <a:p>
            <a:endParaRPr lang="en-US" sz="2400" dirty="0"/>
          </a:p>
          <a:p>
            <a:r>
              <a:rPr lang="en-US" sz="2400" dirty="0"/>
              <a:t>If everyone has to publicly post their data (TOP level 2), the collective action problem is resolved</a:t>
            </a:r>
          </a:p>
          <a:p>
            <a:endParaRPr lang="en-US" sz="2400" dirty="0"/>
          </a:p>
          <a:p>
            <a:r>
              <a:rPr lang="en-US" sz="2400" dirty="0"/>
              <a:t>Open Science Framework and other online repositories are available</a:t>
            </a:r>
          </a:p>
          <a:p>
            <a:endParaRPr lang="en-US" sz="2400" dirty="0"/>
          </a:p>
        </p:txBody>
      </p:sp>
    </p:spTree>
    <p:extLst>
      <p:ext uri="{BB962C8B-B14F-4D97-AF65-F5344CB8AC3E}">
        <p14:creationId xmlns:p14="http://schemas.microsoft.com/office/powerpoint/2010/main" val="4085353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t>Some funders are starting to require open data</a:t>
            </a:r>
          </a:p>
        </p:txBody>
      </p:sp>
      <p:pic>
        <p:nvPicPr>
          <p:cNvPr id="7170" name="Picture 2" descr="E:\0000.Crowdsourcing Course\gat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142" y="3505200"/>
            <a:ext cx="6942658" cy="304863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E:\0000.Crowdsourcing Course\NI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237" y="1143000"/>
            <a:ext cx="7373937" cy="262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677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a:t>“Data Publications” approach</a:t>
            </a:r>
          </a:p>
        </p:txBody>
      </p:sp>
      <p:sp>
        <p:nvSpPr>
          <p:cNvPr id="3" name="Content Placeholder 2"/>
          <p:cNvSpPr>
            <a:spLocks noGrp="1"/>
          </p:cNvSpPr>
          <p:nvPr>
            <p:ph idx="1"/>
          </p:nvPr>
        </p:nvSpPr>
        <p:spPr>
          <a:xfrm>
            <a:off x="457200" y="1722437"/>
            <a:ext cx="3962400" cy="4525963"/>
          </a:xfrm>
        </p:spPr>
        <p:txBody>
          <a:bodyPr>
            <a:normAutofit/>
          </a:bodyPr>
          <a:lstStyle/>
          <a:p>
            <a:r>
              <a:rPr lang="en-US" sz="2400" dirty="0"/>
              <a:t>You can publish your dataset in </a:t>
            </a:r>
          </a:p>
          <a:p>
            <a:pPr lvl="1"/>
            <a:r>
              <a:rPr lang="en-US" sz="2400" dirty="0"/>
              <a:t>Nature: Scientific Data</a:t>
            </a:r>
          </a:p>
          <a:p>
            <a:pPr lvl="1"/>
            <a:r>
              <a:rPr lang="en-US" sz="2400" dirty="0"/>
              <a:t>Journal of Open Data</a:t>
            </a:r>
          </a:p>
          <a:p>
            <a:pPr lvl="1"/>
            <a:r>
              <a:rPr lang="en-US" sz="2400" dirty="0"/>
              <a:t>Other outlets</a:t>
            </a:r>
          </a:p>
          <a:p>
            <a:endParaRPr lang="en-US" sz="2400" dirty="0"/>
          </a:p>
          <a:p>
            <a:r>
              <a:rPr lang="en-US" sz="2400" dirty="0"/>
              <a:t>Tierney et al. (2016) Pipeline Project Dataset is currently under review</a:t>
            </a:r>
          </a:p>
        </p:txBody>
      </p:sp>
      <p:pic>
        <p:nvPicPr>
          <p:cNvPr id="4098" name="Picture 2" descr="E:\0000.Crowdsourcing Course\nature da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424" y="1495425"/>
            <a:ext cx="3588976" cy="460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546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b="1" dirty="0"/>
              <a:t>Another way to leverage open data:</a:t>
            </a:r>
            <a:br>
              <a:rPr lang="en-US" sz="2800" b="1" dirty="0"/>
            </a:br>
            <a:r>
              <a:rPr lang="en-US" sz="2800" b="1" dirty="0"/>
              <a:t>Crowdsourcing data analysis</a:t>
            </a:r>
          </a:p>
        </p:txBody>
      </p:sp>
      <p:sp>
        <p:nvSpPr>
          <p:cNvPr id="3" name="Content Placeholder 2"/>
          <p:cNvSpPr>
            <a:spLocks noGrp="1"/>
          </p:cNvSpPr>
          <p:nvPr>
            <p:ph idx="1"/>
          </p:nvPr>
        </p:nvSpPr>
        <p:spPr>
          <a:xfrm>
            <a:off x="457200" y="1676400"/>
            <a:ext cx="8229600" cy="4525963"/>
          </a:xfrm>
        </p:spPr>
        <p:txBody>
          <a:bodyPr>
            <a:normAutofit/>
          </a:bodyPr>
          <a:lstStyle/>
          <a:p>
            <a:r>
              <a:rPr lang="en-US" sz="2400" dirty="0"/>
              <a:t>Original dataset collected by project coordinators</a:t>
            </a:r>
          </a:p>
          <a:p>
            <a:endParaRPr lang="en-US" sz="2400" dirty="0"/>
          </a:p>
          <a:p>
            <a:r>
              <a:rPr lang="en-US" sz="2400" dirty="0"/>
              <a:t>Analysts recruited to independently analyze the same dataset to test the same hypothesis</a:t>
            </a:r>
          </a:p>
          <a:p>
            <a:endParaRPr lang="en-US" sz="2400" dirty="0"/>
          </a:p>
          <a:p>
            <a:r>
              <a:rPr lang="en-US" sz="2400" dirty="0"/>
              <a:t>Estimated effect sizes are compared</a:t>
            </a:r>
          </a:p>
          <a:p>
            <a:endParaRPr lang="en-US" dirty="0"/>
          </a:p>
        </p:txBody>
      </p:sp>
      <p:pic>
        <p:nvPicPr>
          <p:cNvPr id="3074" name="Picture 2" descr="E:\0.Master Class\RaphaelSilberzah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486872"/>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Master Class\Daniel_Mart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486873"/>
            <a:ext cx="1913928" cy="19139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0.Master Class\Brian-Nose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9965" y="4495800"/>
            <a:ext cx="1871362" cy="187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892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2800" b="1" dirty="0"/>
              <a:t>Reproducibility of </a:t>
            </a:r>
            <a:br>
              <a:rPr lang="en-US" sz="2800" b="1" dirty="0"/>
            </a:br>
            <a:r>
              <a:rPr lang="en-US" sz="2800" b="1" u="sng" dirty="0"/>
              <a:t>Non</a:t>
            </a:r>
            <a:r>
              <a:rPr lang="en-US" sz="2800" b="1" dirty="0"/>
              <a:t>-Experimental Findings</a:t>
            </a:r>
          </a:p>
        </p:txBody>
      </p:sp>
      <p:sp>
        <p:nvSpPr>
          <p:cNvPr id="3" name="Content Placeholder 2"/>
          <p:cNvSpPr>
            <a:spLocks noGrp="1"/>
          </p:cNvSpPr>
          <p:nvPr>
            <p:ph idx="1"/>
          </p:nvPr>
        </p:nvSpPr>
        <p:spPr>
          <a:xfrm>
            <a:off x="457200" y="1951037"/>
            <a:ext cx="8229600" cy="4525963"/>
          </a:xfrm>
        </p:spPr>
        <p:txBody>
          <a:bodyPr>
            <a:normAutofit/>
          </a:bodyPr>
          <a:lstStyle/>
          <a:p>
            <a:r>
              <a:rPr lang="en-US" sz="2400" dirty="0"/>
              <a:t>Two studies of macroeconomic findings reported in the </a:t>
            </a:r>
            <a:r>
              <a:rPr lang="en-US" sz="2400" i="1" dirty="0"/>
              <a:t>Journal of Money, Credit and Banking </a:t>
            </a:r>
            <a:r>
              <a:rPr lang="en-US" sz="2400" dirty="0"/>
              <a:t>in 1986 and 2006</a:t>
            </a:r>
          </a:p>
          <a:p>
            <a:pPr lvl="1"/>
            <a:r>
              <a:rPr lang="en-US" sz="2400" dirty="0"/>
              <a:t>Only able to replicate 13% and 23% of original results with the same data and code (</a:t>
            </a:r>
            <a:r>
              <a:rPr lang="en-US" sz="2400" dirty="0" err="1"/>
              <a:t>Deward</a:t>
            </a:r>
            <a:r>
              <a:rPr lang="en-US" sz="2400" dirty="0"/>
              <a:t> et al., 1986; McCullough et al., 2006)</a:t>
            </a:r>
          </a:p>
          <a:p>
            <a:endParaRPr lang="en-US" sz="2400" dirty="0"/>
          </a:p>
          <a:p>
            <a:r>
              <a:rPr lang="en-US" sz="2400" dirty="0"/>
              <a:t>Attempt to replicate papers published in 13 economics journals using author-provided data and code replicated 29/59 (49%) (Chang &amp; Li, 2015)</a:t>
            </a:r>
          </a:p>
          <a:p>
            <a:endParaRPr lang="en-US" sz="2400" dirty="0"/>
          </a:p>
          <a:p>
            <a:pPr lvl="1"/>
            <a:endParaRPr lang="en-US" sz="2400" dirty="0"/>
          </a:p>
          <a:p>
            <a:endParaRPr lang="en-US" sz="2400" dirty="0"/>
          </a:p>
        </p:txBody>
      </p:sp>
    </p:spTree>
    <p:extLst>
      <p:ext uri="{BB962C8B-B14F-4D97-AF65-F5344CB8AC3E}">
        <p14:creationId xmlns:p14="http://schemas.microsoft.com/office/powerpoint/2010/main" val="2547631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2800" b="1" dirty="0"/>
              <a:t>Crowdsourcing Data Analysis 1</a:t>
            </a:r>
            <a:br>
              <a:rPr lang="en-US" sz="2800" b="1" dirty="0"/>
            </a:br>
            <a:r>
              <a:rPr lang="en-US" sz="2800" b="1" dirty="0"/>
              <a:t> (</a:t>
            </a:r>
            <a:r>
              <a:rPr lang="en-US" sz="2800" b="1" dirty="0" err="1"/>
              <a:t>Silberzahn</a:t>
            </a:r>
            <a:r>
              <a:rPr lang="en-US" sz="2800" b="1" dirty="0"/>
              <a:t> &amp; </a:t>
            </a:r>
            <a:r>
              <a:rPr lang="en-US" sz="2800" b="1" dirty="0" err="1"/>
              <a:t>Uhlmann</a:t>
            </a:r>
            <a:r>
              <a:rPr lang="en-US" sz="2800" b="1" dirty="0"/>
              <a:t>, 2015, </a:t>
            </a:r>
            <a:r>
              <a:rPr lang="en-US" sz="2800" b="1" i="1" dirty="0"/>
              <a:t>Nature</a:t>
            </a:r>
            <a:r>
              <a:rPr lang="en-US" sz="2800" b="1" dirty="0"/>
              <a:t>;</a:t>
            </a:r>
            <a:br>
              <a:rPr lang="en-US" sz="2800" b="1" dirty="0"/>
            </a:br>
            <a:r>
              <a:rPr lang="en-US" sz="2800" b="1" dirty="0" err="1"/>
              <a:t>Silberzahn</a:t>
            </a:r>
            <a:r>
              <a:rPr lang="en-US" sz="2800" b="1" dirty="0"/>
              <a:t> et al., 2016a, under review)</a:t>
            </a:r>
          </a:p>
        </p:txBody>
      </p:sp>
      <p:sp>
        <p:nvSpPr>
          <p:cNvPr id="3" name="Content Placeholder 2"/>
          <p:cNvSpPr>
            <a:spLocks noGrp="1"/>
          </p:cNvSpPr>
          <p:nvPr>
            <p:ph idx="1"/>
          </p:nvPr>
        </p:nvSpPr>
        <p:spPr>
          <a:xfrm>
            <a:off x="457200" y="1981200"/>
            <a:ext cx="8229600" cy="4525963"/>
          </a:xfrm>
        </p:spPr>
        <p:txBody>
          <a:bodyPr>
            <a:normAutofit/>
          </a:bodyPr>
          <a:lstStyle/>
          <a:p>
            <a:r>
              <a:rPr lang="en-US" sz="2400" dirty="0"/>
              <a:t>Twenty nine teams involving 61 analysts used the same data set to address the same research question</a:t>
            </a:r>
          </a:p>
          <a:p>
            <a:endParaRPr lang="en-US" sz="2400" dirty="0"/>
          </a:p>
          <a:p>
            <a:r>
              <a:rPr lang="en-US" sz="2400" dirty="0"/>
              <a:t>Are soccer referees more likely to give red cards to dark skin toned players?</a:t>
            </a:r>
          </a:p>
          <a:p>
            <a:endParaRPr lang="en-US" sz="2400" dirty="0"/>
          </a:p>
          <a:p>
            <a:r>
              <a:rPr lang="en-US" sz="2400" dirty="0"/>
              <a:t>346,028 dyads of players and referees</a:t>
            </a:r>
          </a:p>
          <a:p>
            <a:endParaRPr lang="en-US" sz="2400" dirty="0"/>
          </a:p>
          <a:p>
            <a:r>
              <a:rPr lang="en-US" sz="2400" dirty="0"/>
              <a:t>Analytic approaches and choice of covariates varied widely</a:t>
            </a:r>
          </a:p>
          <a:p>
            <a:endParaRPr lang="en-US" dirty="0"/>
          </a:p>
        </p:txBody>
      </p:sp>
    </p:spTree>
    <p:extLst>
      <p:ext uri="{BB962C8B-B14F-4D97-AF65-F5344CB8AC3E}">
        <p14:creationId xmlns:p14="http://schemas.microsoft.com/office/powerpoint/2010/main" val="1309900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600"/>
            <a:ext cx="8587680" cy="1143000"/>
          </a:xfrm>
        </p:spPr>
        <p:txBody>
          <a:bodyPr>
            <a:normAutofit/>
          </a:bodyPr>
          <a:lstStyle/>
          <a:p>
            <a:r>
              <a:rPr lang="en-US" sz="2800" b="1" dirty="0"/>
              <a:t>Collaborator map for </a:t>
            </a:r>
            <a:r>
              <a:rPr lang="en-US" sz="2800" b="1" dirty="0" err="1"/>
              <a:t>Silberzahn</a:t>
            </a:r>
            <a:r>
              <a:rPr lang="en-US" sz="2800" b="1" dirty="0"/>
              <a:t> et al. (2016a) Crowdsourcing data analysis 1</a:t>
            </a:r>
          </a:p>
        </p:txBody>
      </p:sp>
      <p:pic>
        <p:nvPicPr>
          <p:cNvPr id="100354" name="Picture 2" descr="D:\3.referee.rs dm new round.11.25.2014\crowdstorming collaborator map.t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89" y="1524000"/>
            <a:ext cx="7809611"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825" y="5631359"/>
            <a:ext cx="9144000" cy="769441"/>
          </a:xfrm>
          <a:prstGeom prst="rect">
            <a:avLst/>
          </a:prstGeom>
          <a:noFill/>
        </p:spPr>
        <p:txBody>
          <a:bodyPr wrap="square" rtlCol="0">
            <a:spAutoFit/>
          </a:bodyPr>
          <a:lstStyle/>
          <a:p>
            <a:pPr algn="ctr"/>
            <a:r>
              <a:rPr lang="en-US" sz="2200" b="1" dirty="0"/>
              <a:t>29 teams of researchers analyze the same dataset independently, </a:t>
            </a:r>
          </a:p>
          <a:p>
            <a:pPr algn="ctr"/>
            <a:r>
              <a:rPr lang="en-US" sz="2200" b="1" dirty="0"/>
              <a:t>then compare and debate results</a:t>
            </a:r>
          </a:p>
        </p:txBody>
      </p:sp>
    </p:spTree>
    <p:extLst>
      <p:ext uri="{BB962C8B-B14F-4D97-AF65-F5344CB8AC3E}">
        <p14:creationId xmlns:p14="http://schemas.microsoft.com/office/powerpoint/2010/main" val="2214005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458200" cy="5257800"/>
          </a:xfrm>
        </p:spPr>
        <p:txBody>
          <a:bodyPr>
            <a:normAutofit fontScale="77500" lnSpcReduction="20000"/>
          </a:bodyPr>
          <a:lstStyle/>
          <a:p>
            <a:pPr marL="0" indent="0">
              <a:buNone/>
            </a:pPr>
            <a:r>
              <a:rPr lang="en-US" dirty="0" err="1"/>
              <a:t>Silberzahn</a:t>
            </a:r>
            <a:r>
              <a:rPr lang="en-US" dirty="0"/>
              <a:t>, R., </a:t>
            </a:r>
            <a:r>
              <a:rPr lang="en-US" dirty="0" err="1"/>
              <a:t>Uhlmann</a:t>
            </a:r>
            <a:r>
              <a:rPr lang="en-US" dirty="0"/>
              <a:t>, E. L., Martin, D., </a:t>
            </a:r>
            <a:r>
              <a:rPr lang="en-US" dirty="0" err="1"/>
              <a:t>Anselmi</a:t>
            </a:r>
            <a:r>
              <a:rPr lang="en-US" dirty="0"/>
              <a:t>, P., </a:t>
            </a:r>
            <a:r>
              <a:rPr lang="en-US" dirty="0" err="1"/>
              <a:t>Aust</a:t>
            </a:r>
            <a:r>
              <a:rPr lang="en-US" dirty="0"/>
              <a:t>, F., </a:t>
            </a:r>
            <a:r>
              <a:rPr lang="en-US" dirty="0" err="1"/>
              <a:t>Awtrey</a:t>
            </a:r>
            <a:r>
              <a:rPr lang="en-US" dirty="0"/>
              <a:t>, E., </a:t>
            </a:r>
            <a:r>
              <a:rPr lang="en-US" dirty="0" err="1"/>
              <a:t>Bahník</a:t>
            </a:r>
            <a:r>
              <a:rPr lang="en-US" dirty="0"/>
              <a:t>, Š., Bai, F., </a:t>
            </a:r>
            <a:r>
              <a:rPr lang="en-US" dirty="0" err="1"/>
              <a:t>Bannard</a:t>
            </a:r>
            <a:r>
              <a:rPr lang="en-US" dirty="0"/>
              <a:t>, C., Bonnier, E., </a:t>
            </a:r>
            <a:r>
              <a:rPr lang="en-US" dirty="0" err="1"/>
              <a:t>Carlsson</a:t>
            </a:r>
            <a:r>
              <a:rPr lang="en-US" dirty="0"/>
              <a:t>, R., Cheung, F., Christensen, G., Clay, R., Craig, M., </a:t>
            </a:r>
            <a:r>
              <a:rPr lang="en-US" dirty="0" err="1"/>
              <a:t>Dalla</a:t>
            </a:r>
            <a:r>
              <a:rPr lang="en-US" dirty="0"/>
              <a:t> Rosa, A., Dam, L., Evans, M. H., Flores Cervantes, I., Fong, N., </a:t>
            </a:r>
            <a:r>
              <a:rPr lang="en-US" dirty="0" err="1"/>
              <a:t>Gamez-Djokic</a:t>
            </a:r>
            <a:r>
              <a:rPr lang="en-US" dirty="0"/>
              <a:t>, M., </a:t>
            </a:r>
            <a:r>
              <a:rPr lang="en-US" dirty="0" err="1"/>
              <a:t>Glenz</a:t>
            </a:r>
            <a:r>
              <a:rPr lang="en-US" dirty="0"/>
              <a:t>, A., Gordon-McKeon, S., Heaton, T. J., </a:t>
            </a:r>
            <a:r>
              <a:rPr lang="en-US" dirty="0" err="1"/>
              <a:t>Hederos</a:t>
            </a:r>
            <a:r>
              <a:rPr lang="en-US" dirty="0"/>
              <a:t> Eriksson, K., </a:t>
            </a:r>
            <a:r>
              <a:rPr lang="en-US" dirty="0" err="1"/>
              <a:t>Heene</a:t>
            </a:r>
            <a:r>
              <a:rPr lang="en-US" dirty="0"/>
              <a:t>, M., </a:t>
            </a:r>
            <a:r>
              <a:rPr lang="en-US" dirty="0" err="1"/>
              <a:t>Hofelich</a:t>
            </a:r>
            <a:r>
              <a:rPr lang="en-US" dirty="0"/>
              <a:t> Mohr, A. J., </a:t>
            </a:r>
            <a:r>
              <a:rPr lang="en-US" dirty="0" err="1"/>
              <a:t>Högden</a:t>
            </a:r>
            <a:r>
              <a:rPr lang="en-US" dirty="0"/>
              <a:t>, F., Hui, K., </a:t>
            </a:r>
            <a:r>
              <a:rPr lang="en-US" dirty="0" err="1"/>
              <a:t>Johannesson</a:t>
            </a:r>
            <a:r>
              <a:rPr lang="en-US" dirty="0"/>
              <a:t>, M., </a:t>
            </a:r>
            <a:r>
              <a:rPr lang="en-US" dirty="0" err="1"/>
              <a:t>Kalodimos</a:t>
            </a:r>
            <a:r>
              <a:rPr lang="en-US" dirty="0"/>
              <a:t>, J., </a:t>
            </a:r>
            <a:r>
              <a:rPr lang="en-US" dirty="0" err="1"/>
              <a:t>Kaszubowski</a:t>
            </a:r>
            <a:r>
              <a:rPr lang="en-US" dirty="0"/>
              <a:t>, E., Kennedy, D., Lei, R., Lindsay, T. A., </a:t>
            </a:r>
            <a:r>
              <a:rPr lang="en-US" dirty="0" err="1"/>
              <a:t>Liverani</a:t>
            </a:r>
            <a:r>
              <a:rPr lang="en-US" dirty="0"/>
              <a:t>, S., Madan, C. R., </a:t>
            </a:r>
            <a:r>
              <a:rPr lang="en-US" dirty="0" err="1"/>
              <a:t>Molden</a:t>
            </a:r>
            <a:r>
              <a:rPr lang="en-US" dirty="0"/>
              <a:t>, D., </a:t>
            </a:r>
            <a:r>
              <a:rPr lang="en-US" dirty="0" err="1"/>
              <a:t>Molleman</a:t>
            </a:r>
            <a:r>
              <a:rPr lang="en-US" dirty="0"/>
              <a:t>, E., Morey, R. D., Mulder, L. B., </a:t>
            </a:r>
            <a:r>
              <a:rPr lang="en-US" dirty="0" err="1"/>
              <a:t>Nijstad</a:t>
            </a:r>
            <a:r>
              <a:rPr lang="en-US" dirty="0"/>
              <a:t>, B. A., Pope, N. G., Pope, B., </a:t>
            </a:r>
            <a:r>
              <a:rPr lang="en-US" dirty="0" err="1"/>
              <a:t>Prenoveau</a:t>
            </a:r>
            <a:r>
              <a:rPr lang="en-US" dirty="0"/>
              <a:t>, J. M., Rink, F., </a:t>
            </a:r>
            <a:r>
              <a:rPr lang="en-US" dirty="0" err="1"/>
              <a:t>Robusto</a:t>
            </a:r>
            <a:r>
              <a:rPr lang="en-US" dirty="0"/>
              <a:t>, E., </a:t>
            </a:r>
            <a:r>
              <a:rPr lang="en-US" dirty="0" err="1"/>
              <a:t>Roderique</a:t>
            </a:r>
            <a:r>
              <a:rPr lang="en-US" dirty="0"/>
              <a:t>, H., Sandberg, A., </a:t>
            </a:r>
            <a:r>
              <a:rPr lang="en-US" dirty="0" err="1"/>
              <a:t>Schlüter</a:t>
            </a:r>
            <a:r>
              <a:rPr lang="en-US" dirty="0"/>
              <a:t>, E., </a:t>
            </a:r>
            <a:r>
              <a:rPr lang="en-US" dirty="0" err="1"/>
              <a:t>Schönbrodt</a:t>
            </a:r>
            <a:r>
              <a:rPr lang="en-US" dirty="0"/>
              <a:t>, F. D., Sherman, M. F., </a:t>
            </a:r>
            <a:r>
              <a:rPr lang="en-US" dirty="0" err="1"/>
              <a:t>Sommer</a:t>
            </a:r>
            <a:r>
              <a:rPr lang="en-US" dirty="0"/>
              <a:t>, S., </a:t>
            </a:r>
            <a:r>
              <a:rPr lang="en-US" dirty="0" err="1"/>
              <a:t>Sotak</a:t>
            </a:r>
            <a:r>
              <a:rPr lang="en-US" dirty="0"/>
              <a:t>, K., Spain, S., </a:t>
            </a:r>
            <a:r>
              <a:rPr lang="en-US" dirty="0" err="1"/>
              <a:t>Spörlein</a:t>
            </a:r>
            <a:r>
              <a:rPr lang="en-US" dirty="0"/>
              <a:t>, C., Stafford, T., </a:t>
            </a:r>
            <a:r>
              <a:rPr lang="en-US" dirty="0" err="1"/>
              <a:t>Stefanutti</a:t>
            </a:r>
            <a:r>
              <a:rPr lang="en-US" dirty="0"/>
              <a:t>, L., </a:t>
            </a:r>
            <a:r>
              <a:rPr lang="en-US" dirty="0" err="1"/>
              <a:t>Tauber</a:t>
            </a:r>
            <a:r>
              <a:rPr lang="en-US" dirty="0"/>
              <a:t>, S., </a:t>
            </a:r>
            <a:r>
              <a:rPr lang="en-US" dirty="0" err="1"/>
              <a:t>Ullrich</a:t>
            </a:r>
            <a:r>
              <a:rPr lang="en-US" dirty="0"/>
              <a:t>, J., </a:t>
            </a:r>
            <a:r>
              <a:rPr lang="en-US" dirty="0" err="1"/>
              <a:t>Vianello</a:t>
            </a:r>
            <a:r>
              <a:rPr lang="en-US" dirty="0"/>
              <a:t>, M., </a:t>
            </a:r>
            <a:r>
              <a:rPr lang="en-US" dirty="0" err="1"/>
              <a:t>Wagenmakers</a:t>
            </a:r>
            <a:r>
              <a:rPr lang="en-US" dirty="0"/>
              <a:t>, E., </a:t>
            </a:r>
            <a:r>
              <a:rPr lang="en-US" dirty="0" err="1"/>
              <a:t>Witkowiak</a:t>
            </a:r>
            <a:r>
              <a:rPr lang="en-US" dirty="0"/>
              <a:t>, M., Yoon, S., &amp; </a:t>
            </a:r>
            <a:r>
              <a:rPr lang="en-US" dirty="0" err="1"/>
              <a:t>Nosek</a:t>
            </a:r>
            <a:r>
              <a:rPr lang="en-US" dirty="0"/>
              <a:t>, B.A. (2016a). </a:t>
            </a:r>
            <a:r>
              <a:rPr lang="en-US" i="1" dirty="0"/>
              <a:t>Crowdsourcing data analysis: Do soccer referees give more red cards to dark skin toned players? </a:t>
            </a:r>
            <a:r>
              <a:rPr lang="en-US" dirty="0"/>
              <a:t>Manuscript under review. </a:t>
            </a:r>
          </a:p>
        </p:txBody>
      </p:sp>
      <p:sp>
        <p:nvSpPr>
          <p:cNvPr id="5" name="Title 1"/>
          <p:cNvSpPr>
            <a:spLocks noGrp="1"/>
          </p:cNvSpPr>
          <p:nvPr>
            <p:ph type="title"/>
          </p:nvPr>
        </p:nvSpPr>
        <p:spPr>
          <a:xfrm>
            <a:off x="457200" y="76200"/>
            <a:ext cx="8229600" cy="1143000"/>
          </a:xfrm>
        </p:spPr>
        <p:txBody>
          <a:bodyPr>
            <a:normAutofit/>
          </a:bodyPr>
          <a:lstStyle/>
          <a:p>
            <a:r>
              <a:rPr lang="en-US" sz="2800" b="1" dirty="0"/>
              <a:t>Complete Reference</a:t>
            </a:r>
          </a:p>
        </p:txBody>
      </p:sp>
    </p:spTree>
    <p:extLst>
      <p:ext uri="{BB962C8B-B14F-4D97-AF65-F5344CB8AC3E}">
        <p14:creationId xmlns:p14="http://schemas.microsoft.com/office/powerpoint/2010/main" val="2300301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06 at 6.20.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
            <a:ext cx="9144000" cy="5339235"/>
          </a:xfrm>
          <a:prstGeom prst="rect">
            <a:avLst/>
          </a:prstGeom>
        </p:spPr>
      </p:pic>
      <p:sp>
        <p:nvSpPr>
          <p:cNvPr id="3" name="TextBox 2"/>
          <p:cNvSpPr txBox="1"/>
          <p:nvPr/>
        </p:nvSpPr>
        <p:spPr>
          <a:xfrm>
            <a:off x="6705600" y="6412468"/>
            <a:ext cx="2362891" cy="369332"/>
          </a:xfrm>
          <a:prstGeom prst="rect">
            <a:avLst/>
          </a:prstGeom>
          <a:noFill/>
        </p:spPr>
        <p:txBody>
          <a:bodyPr wrap="none" rtlCol="0">
            <a:spAutoFit/>
          </a:bodyPr>
          <a:lstStyle/>
          <a:p>
            <a:r>
              <a:rPr lang="en-US" dirty="0" err="1"/>
              <a:t>Silberzahn</a:t>
            </a:r>
            <a:r>
              <a:rPr lang="en-US" dirty="0"/>
              <a:t> et al., 2016a</a:t>
            </a:r>
          </a:p>
        </p:txBody>
      </p:sp>
      <p:sp>
        <p:nvSpPr>
          <p:cNvPr id="4" name="Rectangle 3"/>
          <p:cNvSpPr/>
          <p:nvPr/>
        </p:nvSpPr>
        <p:spPr>
          <a:xfrm>
            <a:off x="0" y="-228600"/>
            <a:ext cx="7696200" cy="9906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33399" y="5105400"/>
            <a:ext cx="8229601" cy="1938992"/>
          </a:xfrm>
          <a:prstGeom prst="rect">
            <a:avLst/>
          </a:prstGeom>
          <a:noFill/>
        </p:spPr>
        <p:txBody>
          <a:bodyPr wrap="square" rtlCol="0">
            <a:spAutoFit/>
          </a:bodyPr>
          <a:lstStyle/>
          <a:p>
            <a:r>
              <a:rPr lang="en-US" sz="2400" b="1" dirty="0"/>
              <a:t>Estimated effect sizes ranged from 0.89 to 2.93 in odds ratio units, with a median of 1.31. Twenty teams (69%) found a significant positive effect and nine teams (31%) observed a </a:t>
            </a:r>
            <a:r>
              <a:rPr lang="en-US" sz="2400" b="1" dirty="0" err="1"/>
              <a:t>nonsignificant</a:t>
            </a:r>
            <a:r>
              <a:rPr lang="en-US" sz="2400" b="1" dirty="0"/>
              <a:t> relationship. </a:t>
            </a:r>
          </a:p>
          <a:p>
            <a:endParaRPr lang="en-US" sz="2400" dirty="0"/>
          </a:p>
        </p:txBody>
      </p:sp>
    </p:spTree>
    <p:extLst>
      <p:ext uri="{BB962C8B-B14F-4D97-AF65-F5344CB8AC3E}">
        <p14:creationId xmlns:p14="http://schemas.microsoft.com/office/powerpoint/2010/main" val="1995303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a:t>Explaining the Variability in Results</a:t>
            </a:r>
          </a:p>
        </p:txBody>
      </p:sp>
      <p:sp>
        <p:nvSpPr>
          <p:cNvPr id="3" name="Content Placeholder 2"/>
          <p:cNvSpPr>
            <a:spLocks noGrp="1"/>
          </p:cNvSpPr>
          <p:nvPr>
            <p:ph idx="1"/>
          </p:nvPr>
        </p:nvSpPr>
        <p:spPr>
          <a:xfrm>
            <a:off x="457200" y="1722437"/>
            <a:ext cx="4648200" cy="4525963"/>
          </a:xfrm>
        </p:spPr>
        <p:txBody>
          <a:bodyPr>
            <a:normAutofit/>
          </a:bodyPr>
          <a:lstStyle/>
          <a:p>
            <a:r>
              <a:rPr lang="en-US" sz="2400" dirty="0"/>
              <a:t>Similar range of effect sizes for expert analysts and analyses rated highly in round-robin evaluations (blind to results)</a:t>
            </a:r>
            <a:endParaRPr lang="en-US" sz="2000" dirty="0"/>
          </a:p>
          <a:p>
            <a:endParaRPr lang="en-US" sz="2400" dirty="0"/>
          </a:p>
          <a:p>
            <a:r>
              <a:rPr lang="en-US" sz="2400" dirty="0"/>
              <a:t>Variability in results primarily due to different choices of covariates</a:t>
            </a:r>
          </a:p>
        </p:txBody>
      </p:sp>
      <p:pic>
        <p:nvPicPr>
          <p:cNvPr id="4098" name="Picture 2" descr="E:\0000.Crowdsourcing Course\crowdsouring data p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71600"/>
            <a:ext cx="3238500" cy="458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238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Subjectivity and Science</a:t>
            </a:r>
          </a:p>
        </p:txBody>
      </p:sp>
      <p:sp>
        <p:nvSpPr>
          <p:cNvPr id="3" name="Content Placeholder 2"/>
          <p:cNvSpPr>
            <a:spLocks noGrp="1"/>
          </p:cNvSpPr>
          <p:nvPr>
            <p:ph idx="1"/>
          </p:nvPr>
        </p:nvSpPr>
        <p:spPr>
          <a:xfrm>
            <a:off x="457200" y="1524000"/>
            <a:ext cx="8229600" cy="4830763"/>
          </a:xfrm>
        </p:spPr>
        <p:txBody>
          <a:bodyPr>
            <a:normAutofit lnSpcReduction="10000"/>
          </a:bodyPr>
          <a:lstStyle/>
          <a:p>
            <a:r>
              <a:rPr lang="en-US" sz="2400" dirty="0"/>
              <a:t>Crowdsourcing data analysis is very different from standard science</a:t>
            </a:r>
          </a:p>
          <a:p>
            <a:pPr lvl="1"/>
            <a:r>
              <a:rPr lang="en-US" sz="2400" dirty="0"/>
              <a:t>Data set is made publicly available </a:t>
            </a:r>
          </a:p>
          <a:p>
            <a:pPr lvl="1"/>
            <a:r>
              <a:rPr lang="en-US" sz="2400" dirty="0"/>
              <a:t>Scientists at first analyze separately and then work together to reach a conclusion </a:t>
            </a:r>
          </a:p>
          <a:p>
            <a:pPr lvl="1"/>
            <a:r>
              <a:rPr lang="en-US" sz="2400" dirty="0"/>
              <a:t>Subjectivity and ambiguity transparent</a:t>
            </a:r>
          </a:p>
          <a:p>
            <a:pPr lvl="1"/>
            <a:r>
              <a:rPr lang="en-US" sz="2400" dirty="0"/>
              <a:t>This all happens prior to publication rather than after</a:t>
            </a:r>
          </a:p>
          <a:p>
            <a:pPr lvl="1"/>
            <a:endParaRPr lang="en-US" sz="2400" dirty="0"/>
          </a:p>
          <a:p>
            <a:r>
              <a:rPr lang="en-US" sz="2400" dirty="0"/>
              <a:t>Highlights the contingency of results on analytic choices</a:t>
            </a:r>
          </a:p>
          <a:p>
            <a:pPr lvl="1"/>
            <a:r>
              <a:rPr lang="en-US" sz="2400" dirty="0"/>
              <a:t>In an era of increasingly open data such ambiguity may need to be accepted</a:t>
            </a:r>
          </a:p>
          <a:p>
            <a:pPr lvl="1"/>
            <a:r>
              <a:rPr lang="en-US" sz="2400" dirty="0">
                <a:solidFill>
                  <a:srgbClr val="FF0000"/>
                </a:solidFill>
              </a:rPr>
              <a:t>Potential to use wisdom of the crowds?</a:t>
            </a:r>
          </a:p>
          <a:p>
            <a:endParaRPr lang="en-US" sz="2400" dirty="0"/>
          </a:p>
          <a:p>
            <a:pPr lvl="1"/>
            <a:endParaRPr lang="en-US" sz="2400" dirty="0"/>
          </a:p>
        </p:txBody>
      </p:sp>
    </p:spTree>
    <p:extLst>
      <p:ext uri="{BB962C8B-B14F-4D97-AF65-F5344CB8AC3E}">
        <p14:creationId xmlns:p14="http://schemas.microsoft.com/office/powerpoint/2010/main" val="694749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Implications for Gaming the System</a:t>
            </a:r>
          </a:p>
        </p:txBody>
      </p:sp>
      <p:sp>
        <p:nvSpPr>
          <p:cNvPr id="3" name="Content Placeholder 2"/>
          <p:cNvSpPr>
            <a:spLocks noGrp="1"/>
          </p:cNvSpPr>
          <p:nvPr>
            <p:ph idx="1"/>
          </p:nvPr>
        </p:nvSpPr>
        <p:spPr>
          <a:xfrm>
            <a:off x="457200" y="1828800"/>
            <a:ext cx="8229600" cy="4525963"/>
          </a:xfrm>
        </p:spPr>
        <p:txBody>
          <a:bodyPr>
            <a:normAutofit/>
          </a:bodyPr>
          <a:lstStyle/>
          <a:p>
            <a:r>
              <a:rPr lang="en-US" sz="2400" dirty="0"/>
              <a:t>Crowdsourcing data analysis highlights the contingency of results on </a:t>
            </a:r>
            <a:r>
              <a:rPr lang="en-US" sz="2400" i="1" dirty="0"/>
              <a:t>good-faith</a:t>
            </a:r>
            <a:r>
              <a:rPr lang="en-US" sz="2400" dirty="0"/>
              <a:t> analytic choices</a:t>
            </a:r>
          </a:p>
          <a:p>
            <a:endParaRPr lang="en-US" sz="2400" dirty="0"/>
          </a:p>
          <a:p>
            <a:r>
              <a:rPr lang="en-US" sz="2400" dirty="0"/>
              <a:t>However, one researcher could also analyze the data 29 different ways and pick the “best one” </a:t>
            </a:r>
          </a:p>
        </p:txBody>
      </p:sp>
    </p:spTree>
    <p:extLst>
      <p:ext uri="{BB962C8B-B14F-4D97-AF65-F5344CB8AC3E}">
        <p14:creationId xmlns:p14="http://schemas.microsoft.com/office/powerpoint/2010/main" val="4104489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06 at 6.20.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
            <a:ext cx="9144000" cy="5339235"/>
          </a:xfrm>
          <a:prstGeom prst="rect">
            <a:avLst/>
          </a:prstGeom>
        </p:spPr>
      </p:pic>
      <p:sp>
        <p:nvSpPr>
          <p:cNvPr id="4" name="Rectangle 3"/>
          <p:cNvSpPr/>
          <p:nvPr/>
        </p:nvSpPr>
        <p:spPr>
          <a:xfrm>
            <a:off x="0" y="-228600"/>
            <a:ext cx="7696200" cy="9906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57200" y="5334000"/>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rPr>
              <a:t>Why is this biased towards </a:t>
            </a:r>
            <a:r>
              <a:rPr lang="en-US" sz="2800" b="1" i="1" dirty="0">
                <a:solidFill>
                  <a:srgbClr val="FF0000"/>
                </a:solidFill>
              </a:rPr>
              <a:t>homogeneit</a:t>
            </a:r>
            <a:r>
              <a:rPr lang="en-US" sz="2800" b="1" dirty="0">
                <a:solidFill>
                  <a:srgbClr val="FF0000"/>
                </a:solidFill>
              </a:rPr>
              <a:t>y of results?</a:t>
            </a:r>
          </a:p>
          <a:p>
            <a:r>
              <a:rPr lang="en-US" sz="2800" b="1" dirty="0">
                <a:solidFill>
                  <a:schemeClr val="bg1"/>
                </a:solidFill>
                <a:cs typeface="Times New Roman" panose="02020603050405020304" pitchFamily="18" charset="0"/>
              </a:rPr>
              <a:t>Because we operationalized the key variables for the analysts instead of letting them do so themselves</a:t>
            </a:r>
          </a:p>
          <a:p>
            <a:endParaRPr lang="en-US" sz="2800" b="1" dirty="0">
              <a:solidFill>
                <a:srgbClr val="FF0000"/>
              </a:solidFill>
            </a:endParaRPr>
          </a:p>
        </p:txBody>
      </p:sp>
      <p:sp>
        <p:nvSpPr>
          <p:cNvPr id="6" name="TextBox 5"/>
          <p:cNvSpPr txBox="1"/>
          <p:nvPr/>
        </p:nvSpPr>
        <p:spPr>
          <a:xfrm>
            <a:off x="6705600" y="6412468"/>
            <a:ext cx="2362891" cy="369332"/>
          </a:xfrm>
          <a:prstGeom prst="rect">
            <a:avLst/>
          </a:prstGeom>
          <a:noFill/>
        </p:spPr>
        <p:txBody>
          <a:bodyPr wrap="none" rtlCol="0">
            <a:spAutoFit/>
          </a:bodyPr>
          <a:lstStyle/>
          <a:p>
            <a:r>
              <a:rPr lang="en-US" dirty="0" err="1"/>
              <a:t>Silberzahn</a:t>
            </a:r>
            <a:r>
              <a:rPr lang="en-US" dirty="0"/>
              <a:t> et al., 2016a</a:t>
            </a:r>
          </a:p>
        </p:txBody>
      </p:sp>
    </p:spTree>
    <p:extLst>
      <p:ext uri="{BB962C8B-B14F-4D97-AF65-F5344CB8AC3E}">
        <p14:creationId xmlns:p14="http://schemas.microsoft.com/office/powerpoint/2010/main" val="4068946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06 at 6.20.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
            <a:ext cx="9144000" cy="5339235"/>
          </a:xfrm>
          <a:prstGeom prst="rect">
            <a:avLst/>
          </a:prstGeom>
        </p:spPr>
      </p:pic>
      <p:sp>
        <p:nvSpPr>
          <p:cNvPr id="4" name="Rectangle 3"/>
          <p:cNvSpPr/>
          <p:nvPr/>
        </p:nvSpPr>
        <p:spPr>
          <a:xfrm>
            <a:off x="0" y="-228600"/>
            <a:ext cx="7696200" cy="9906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57200" y="5334000"/>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Why is this biased towards </a:t>
            </a:r>
            <a:r>
              <a:rPr lang="en-US" sz="2800" b="1" i="1" dirty="0"/>
              <a:t>homogeneit</a:t>
            </a:r>
            <a:r>
              <a:rPr lang="en-US" sz="2800" b="1" dirty="0"/>
              <a:t>y of results?</a:t>
            </a:r>
          </a:p>
          <a:p>
            <a:r>
              <a:rPr lang="en-US" sz="2800" b="1" dirty="0">
                <a:cs typeface="Times New Roman" panose="02020603050405020304" pitchFamily="18" charset="0"/>
              </a:rPr>
              <a:t>Because we operationalized the key variables for the analysts instead of letting them do so themselves</a:t>
            </a:r>
          </a:p>
          <a:p>
            <a:endParaRPr lang="en-US" sz="2800" b="1" dirty="0">
              <a:solidFill>
                <a:srgbClr val="FF0000"/>
              </a:solidFill>
            </a:endParaRPr>
          </a:p>
        </p:txBody>
      </p:sp>
      <p:sp>
        <p:nvSpPr>
          <p:cNvPr id="8" name="TextBox 7"/>
          <p:cNvSpPr txBox="1"/>
          <p:nvPr/>
        </p:nvSpPr>
        <p:spPr>
          <a:xfrm>
            <a:off x="6705600" y="6412468"/>
            <a:ext cx="2362891" cy="369332"/>
          </a:xfrm>
          <a:prstGeom prst="rect">
            <a:avLst/>
          </a:prstGeom>
          <a:noFill/>
        </p:spPr>
        <p:txBody>
          <a:bodyPr wrap="none" rtlCol="0">
            <a:spAutoFit/>
          </a:bodyPr>
          <a:lstStyle/>
          <a:p>
            <a:r>
              <a:rPr lang="en-US" dirty="0" err="1"/>
              <a:t>Silberzahn</a:t>
            </a:r>
            <a:r>
              <a:rPr lang="en-US" dirty="0"/>
              <a:t> et al., 2016a</a:t>
            </a:r>
          </a:p>
        </p:txBody>
      </p:sp>
    </p:spTree>
    <p:extLst>
      <p:ext uri="{BB962C8B-B14F-4D97-AF65-F5344CB8AC3E}">
        <p14:creationId xmlns:p14="http://schemas.microsoft.com/office/powerpoint/2010/main" val="4271866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2800" b="1" dirty="0"/>
              <a:t>Crowdsourcing Data Analysis 2: </a:t>
            </a:r>
            <a:br>
              <a:rPr lang="en-US" sz="2800" b="1" dirty="0"/>
            </a:br>
            <a:r>
              <a:rPr lang="en-US" sz="2800" b="1" dirty="0"/>
              <a:t>Gender, Status, and Science</a:t>
            </a:r>
            <a:br>
              <a:rPr lang="en-US" sz="2800" b="1" dirty="0"/>
            </a:br>
            <a:r>
              <a:rPr lang="en-US" sz="2800" b="1" dirty="0"/>
              <a:t>(</a:t>
            </a:r>
            <a:r>
              <a:rPr lang="en-US" sz="2800" b="1" dirty="0" err="1"/>
              <a:t>Silberzahn</a:t>
            </a:r>
            <a:r>
              <a:rPr lang="en-US" sz="2800" b="1" dirty="0"/>
              <a:t> et al., 2016b)</a:t>
            </a:r>
          </a:p>
        </p:txBody>
      </p:sp>
      <p:sp>
        <p:nvSpPr>
          <p:cNvPr id="3" name="Content Placeholder 2"/>
          <p:cNvSpPr>
            <a:spLocks noGrp="1"/>
          </p:cNvSpPr>
          <p:nvPr>
            <p:ph idx="1"/>
          </p:nvPr>
        </p:nvSpPr>
        <p:spPr>
          <a:xfrm>
            <a:off x="457200" y="2179637"/>
            <a:ext cx="8229600" cy="4525963"/>
          </a:xfrm>
        </p:spPr>
        <p:txBody>
          <a:bodyPr>
            <a:normAutofit/>
          </a:bodyPr>
          <a:lstStyle/>
          <a:p>
            <a:r>
              <a:rPr lang="en-US" sz="2400" dirty="0"/>
              <a:t>Crowdsourced investigation of the roles of scientist gender and status on intellectual conversations on the website the Edge (3,802,455 words of text)</a:t>
            </a:r>
          </a:p>
          <a:p>
            <a:pPr lvl="1"/>
            <a:endParaRPr lang="en-US" sz="2400" dirty="0"/>
          </a:p>
          <a:p>
            <a:r>
              <a:rPr lang="en-US" sz="2400" dirty="0"/>
              <a:t>Researchers operationalize key variables (status, dominant language) themselves</a:t>
            </a:r>
            <a:br>
              <a:rPr lang="en-US" sz="2400" dirty="0"/>
            </a:br>
            <a:endParaRPr lang="en-US" sz="2400" dirty="0">
              <a:solidFill>
                <a:srgbClr val="FF0000"/>
              </a:solidFill>
            </a:endParaRPr>
          </a:p>
          <a:p>
            <a:r>
              <a:rPr lang="en-US" sz="2400" dirty="0"/>
              <a:t>“Hypothesis generation" phase in which analysts formulate their own predictions and vote on which ones to test</a:t>
            </a:r>
          </a:p>
        </p:txBody>
      </p:sp>
    </p:spTree>
    <p:extLst>
      <p:ext uri="{BB962C8B-B14F-4D97-AF65-F5344CB8AC3E}">
        <p14:creationId xmlns:p14="http://schemas.microsoft.com/office/powerpoint/2010/main" val="347942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2" descr="Journal of Experimental Psychology: Learning, Memory, and Cogni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75" y="2971800"/>
            <a:ext cx="1933575" cy="255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Journal of Personality and Social Psych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2971800"/>
            <a:ext cx="1952625" cy="257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descr="Cover of Journal of Consulting and Clinical Psycholog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971800"/>
            <a:ext cx="1933575" cy="255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descr="Cover of Developmental Psycholog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2971800"/>
            <a:ext cx="1933575" cy="255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Content Placeholder 8"/>
          <p:cNvSpPr>
            <a:spLocks noGrp="1"/>
          </p:cNvSpPr>
          <p:nvPr>
            <p:ph idx="1"/>
          </p:nvPr>
        </p:nvSpPr>
        <p:spPr>
          <a:xfrm>
            <a:off x="457200" y="1524000"/>
            <a:ext cx="8229600" cy="4525963"/>
          </a:xfrm>
        </p:spPr>
        <p:txBody>
          <a:bodyPr>
            <a:normAutofit/>
          </a:bodyPr>
          <a:lstStyle/>
          <a:p>
            <a:r>
              <a:rPr lang="en-US" sz="2400" dirty="0">
                <a:latin typeface="Calibri" charset="0"/>
                <a:ea typeface="ＭＳ Ｐゴシック" charset="0"/>
                <a:cs typeface="Calibri" charset="0"/>
              </a:rPr>
              <a:t>Requested the raw data from 141 papers published in four psychology journals for use in a study of the effects of outliers on the outcome of data analyses</a:t>
            </a:r>
          </a:p>
        </p:txBody>
      </p:sp>
      <p:sp>
        <p:nvSpPr>
          <p:cNvPr id="22537" name="TextBox 8"/>
          <p:cNvSpPr txBox="1">
            <a:spLocks noChangeArrowheads="1"/>
          </p:cNvSpPr>
          <p:nvPr/>
        </p:nvSpPr>
        <p:spPr bwMode="auto">
          <a:xfrm>
            <a:off x="228600" y="57912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dirty="0" err="1"/>
              <a:t>Wicherts</a:t>
            </a:r>
            <a:r>
              <a:rPr lang="en-US" sz="1800" dirty="0"/>
              <a:t>, J. M., </a:t>
            </a:r>
            <a:r>
              <a:rPr lang="en-US" sz="1800" dirty="0" err="1"/>
              <a:t>Borsboom</a:t>
            </a:r>
            <a:r>
              <a:rPr lang="en-US" sz="1800" dirty="0"/>
              <a:t>, D., Kats, J., &amp; </a:t>
            </a:r>
            <a:r>
              <a:rPr lang="en-US" sz="1800" dirty="0" err="1"/>
              <a:t>Molenaar</a:t>
            </a:r>
            <a:r>
              <a:rPr lang="en-US" sz="1800" dirty="0"/>
              <a:t>, D. (2006). The poor availability of psychological research data for reanalysis. </a:t>
            </a:r>
            <a:r>
              <a:rPr lang="en-US" sz="1800" i="1" dirty="0"/>
              <a:t>American Psychologist, 61, 726-728.</a:t>
            </a:r>
            <a:endParaRPr lang="en-US" sz="1800" dirty="0"/>
          </a:p>
        </p:txBody>
      </p:sp>
      <p:sp>
        <p:nvSpPr>
          <p:cNvPr id="11" name="Rectangle 2"/>
          <p:cNvSpPr txBox="1">
            <a:spLocks/>
          </p:cNvSpPr>
          <p:nvPr/>
        </p:nvSpPr>
        <p:spPr>
          <a:xfrm>
            <a:off x="228599" y="304800"/>
            <a:ext cx="8796868"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alibri" charset="0"/>
                <a:ea typeface="ＭＳ Ｐゴシック" charset="0"/>
                <a:cs typeface="Calibri" charset="0"/>
              </a:rPr>
              <a:t>Do researchers share data upon request?</a:t>
            </a:r>
          </a:p>
          <a:p>
            <a:r>
              <a:rPr lang="en-US" sz="2800" b="1" dirty="0">
                <a:latin typeface="Calibri" charset="0"/>
                <a:ea typeface="ＭＳ Ｐゴシック" charset="0"/>
                <a:cs typeface="Calibri" charset="0"/>
              </a:rPr>
              <a:t>(</a:t>
            </a:r>
            <a:r>
              <a:rPr lang="en-US" sz="2800" b="1" dirty="0" err="1">
                <a:latin typeface="Calibri" charset="0"/>
                <a:ea typeface="ＭＳ Ｐゴシック" charset="0"/>
                <a:cs typeface="Calibri" charset="0"/>
              </a:rPr>
              <a:t>Wicherts</a:t>
            </a:r>
            <a:r>
              <a:rPr lang="en-US" sz="2800" b="1" dirty="0">
                <a:latin typeface="Calibri" charset="0"/>
                <a:ea typeface="ＭＳ Ｐゴシック" charset="0"/>
                <a:cs typeface="Calibri" charset="0"/>
              </a:rPr>
              <a:t> et al., 2006)</a:t>
            </a:r>
          </a:p>
        </p:txBody>
      </p:sp>
    </p:spTree>
    <p:extLst>
      <p:ext uri="{BB962C8B-B14F-4D97-AF65-F5344CB8AC3E}">
        <p14:creationId xmlns:p14="http://schemas.microsoft.com/office/powerpoint/2010/main" val="164330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7"/>
            <a:ext cx="8229600" cy="4525963"/>
          </a:xfrm>
        </p:spPr>
        <p:txBody>
          <a:bodyPr>
            <a:normAutofit/>
          </a:bodyPr>
          <a:lstStyle/>
          <a:p>
            <a:pPr marL="0" indent="0">
              <a:buNone/>
            </a:pPr>
            <a:r>
              <a:rPr lang="en-US" sz="2800" dirty="0"/>
              <a:t>Nature editor John Maddox was once asked how much of what his journal printed was wrong. </a:t>
            </a:r>
          </a:p>
          <a:p>
            <a:pPr marL="0" indent="0">
              <a:buNone/>
            </a:pPr>
            <a:endParaRPr lang="en-US" sz="2800" dirty="0"/>
          </a:p>
          <a:p>
            <a:pPr marL="0" indent="0">
              <a:buNone/>
            </a:pPr>
            <a:r>
              <a:rPr lang="en-US" sz="2800" dirty="0">
                <a:solidFill>
                  <a:srgbClr val="FF0000"/>
                </a:solidFill>
              </a:rPr>
              <a:t>Do you know what he said?</a:t>
            </a:r>
          </a:p>
        </p:txBody>
      </p:sp>
    </p:spTree>
    <p:extLst>
      <p:ext uri="{BB962C8B-B14F-4D97-AF65-F5344CB8AC3E}">
        <p14:creationId xmlns:p14="http://schemas.microsoft.com/office/powerpoint/2010/main" val="992521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7"/>
            <a:ext cx="8229600" cy="4525963"/>
          </a:xfrm>
        </p:spPr>
        <p:txBody>
          <a:bodyPr>
            <a:normAutofit/>
          </a:bodyPr>
          <a:lstStyle/>
          <a:p>
            <a:pPr marL="0" indent="0">
              <a:buNone/>
            </a:pPr>
            <a:r>
              <a:rPr lang="en-US" sz="2800" dirty="0"/>
              <a:t>Nature editor John Maddox was once asked how much of what his journal printed was wrong. </a:t>
            </a:r>
          </a:p>
          <a:p>
            <a:pPr marL="0" indent="0">
              <a:buNone/>
            </a:pPr>
            <a:endParaRPr lang="en-US" sz="2800" dirty="0"/>
          </a:p>
          <a:p>
            <a:pPr marL="0" indent="0">
              <a:buNone/>
            </a:pPr>
            <a:r>
              <a:rPr lang="en-US" sz="2800" dirty="0"/>
              <a:t>Do you know what he said?</a:t>
            </a:r>
          </a:p>
          <a:p>
            <a:pPr marL="0" indent="0">
              <a:buNone/>
            </a:pPr>
            <a:endParaRPr lang="en-US" sz="2800" dirty="0"/>
          </a:p>
          <a:p>
            <a:pPr marL="0" indent="0">
              <a:buNone/>
            </a:pPr>
            <a:r>
              <a:rPr lang="en-US" sz="2800" dirty="0"/>
              <a:t>“All of it. That’s what science is about — new knowledge constantly arriving to correct the old.”</a:t>
            </a:r>
          </a:p>
        </p:txBody>
      </p:sp>
    </p:spTree>
    <p:extLst>
      <p:ext uri="{BB962C8B-B14F-4D97-AF65-F5344CB8AC3E}">
        <p14:creationId xmlns:p14="http://schemas.microsoft.com/office/powerpoint/2010/main" val="1623372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2800" b="1" dirty="0"/>
              <a:t>Take-</a:t>
            </a:r>
            <a:r>
              <a:rPr lang="en-US" sz="2800" b="1" dirty="0" err="1"/>
              <a:t>Aways</a:t>
            </a:r>
            <a:r>
              <a:rPr lang="en-US" sz="2800" b="1" dirty="0"/>
              <a:t>: </a:t>
            </a:r>
            <a:br>
              <a:rPr lang="en-US" sz="2800" b="1" dirty="0"/>
            </a:br>
            <a:r>
              <a:rPr lang="en-US" sz="2800" b="1" dirty="0"/>
              <a:t>The Open Data Movement</a:t>
            </a:r>
          </a:p>
        </p:txBody>
      </p:sp>
      <p:sp>
        <p:nvSpPr>
          <p:cNvPr id="3" name="Content Placeholder 2"/>
          <p:cNvSpPr>
            <a:spLocks noGrp="1"/>
          </p:cNvSpPr>
          <p:nvPr>
            <p:ph idx="1"/>
          </p:nvPr>
        </p:nvSpPr>
        <p:spPr>
          <a:xfrm>
            <a:off x="457200" y="1905000"/>
            <a:ext cx="8229600" cy="4800600"/>
          </a:xfrm>
        </p:spPr>
        <p:txBody>
          <a:bodyPr>
            <a:noAutofit/>
          </a:bodyPr>
          <a:lstStyle/>
          <a:p>
            <a:r>
              <a:rPr lang="en-US" sz="2400" dirty="0"/>
              <a:t>In practice, scientific data is rarely shared with outside research teams</a:t>
            </a:r>
          </a:p>
          <a:p>
            <a:endParaRPr lang="en-US" sz="2400" dirty="0"/>
          </a:p>
          <a:p>
            <a:r>
              <a:rPr lang="en-US" sz="2400" dirty="0"/>
              <a:t>Re-analysis of the same data by other researchers frequently reveals errors and results that diverge from the original analysis</a:t>
            </a:r>
          </a:p>
          <a:p>
            <a:endParaRPr lang="en-US" sz="2400" dirty="0"/>
          </a:p>
          <a:p>
            <a:r>
              <a:rPr lang="en-US" sz="2400" dirty="0"/>
              <a:t>Crowdsourcing the analysis of data prior to publication makes analysis-contingent results transparent </a:t>
            </a:r>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4016640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l="19987" t="12265" r="14537" b="9540"/>
          <a:stretch>
            <a:fillRect/>
          </a:stretch>
        </p:blipFill>
        <p:spPr bwMode="auto">
          <a:xfrm>
            <a:off x="1786018" y="1676400"/>
            <a:ext cx="6214982" cy="494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p:cNvSpPr>
          <p:nvPr/>
        </p:nvSpPr>
        <p:spPr>
          <a:xfrm>
            <a:off x="228599" y="304800"/>
            <a:ext cx="8796868"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Calibri" charset="0"/>
                <a:ea typeface="ＭＳ Ｐゴシック" charset="0"/>
                <a:cs typeface="Calibri" charset="0"/>
              </a:rPr>
              <a:t>Do researchers share data upon request?</a:t>
            </a:r>
          </a:p>
          <a:p>
            <a:r>
              <a:rPr lang="en-US" sz="2800" b="1" dirty="0">
                <a:latin typeface="Calibri" charset="0"/>
                <a:ea typeface="ＭＳ Ｐゴシック" charset="0"/>
                <a:cs typeface="Calibri" charset="0"/>
              </a:rPr>
              <a:t>(</a:t>
            </a:r>
            <a:r>
              <a:rPr lang="en-US" sz="2800" b="1" dirty="0" err="1">
                <a:latin typeface="Calibri" charset="0"/>
                <a:ea typeface="ＭＳ Ｐゴシック" charset="0"/>
                <a:cs typeface="Calibri" charset="0"/>
              </a:rPr>
              <a:t>Wicherts</a:t>
            </a:r>
            <a:r>
              <a:rPr lang="en-US" sz="2800" b="1" dirty="0">
                <a:latin typeface="Calibri" charset="0"/>
                <a:ea typeface="ＭＳ Ｐゴシック" charset="0"/>
                <a:cs typeface="Calibri" charset="0"/>
              </a:rPr>
              <a:t> et al., 2006)</a:t>
            </a:r>
          </a:p>
        </p:txBody>
      </p:sp>
    </p:spTree>
    <p:extLst>
      <p:ext uri="{BB962C8B-B14F-4D97-AF65-F5344CB8AC3E}">
        <p14:creationId xmlns:p14="http://schemas.microsoft.com/office/powerpoint/2010/main" val="57047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Data availability in Sociology equally low</a:t>
            </a:r>
          </a:p>
        </p:txBody>
      </p:sp>
      <p:sp>
        <p:nvSpPr>
          <p:cNvPr id="3" name="Content Placeholder 2"/>
          <p:cNvSpPr>
            <a:spLocks noGrp="1"/>
          </p:cNvSpPr>
          <p:nvPr>
            <p:ph idx="1"/>
          </p:nvPr>
        </p:nvSpPr>
        <p:spPr/>
        <p:txBody>
          <a:bodyPr>
            <a:normAutofit/>
          </a:bodyPr>
          <a:lstStyle/>
          <a:p>
            <a:r>
              <a:rPr lang="en-US" sz="2400" dirty="0"/>
              <a:t>Young &amp; Horvath (2015) requested data from 53 sociology studies in an effort to reproduce the results</a:t>
            </a:r>
          </a:p>
          <a:p>
            <a:pPr lvl="1"/>
            <a:endParaRPr lang="en-US" b="1" u="sng" dirty="0">
              <a:solidFill>
                <a:srgbClr val="FF0000"/>
              </a:solidFill>
            </a:endParaRPr>
          </a:p>
          <a:p>
            <a:endParaRPr lang="en-US" b="1" u="sng" dirty="0">
              <a:solidFill>
                <a:srgbClr val="FF0000"/>
              </a:solidFill>
            </a:endParaRPr>
          </a:p>
          <a:p>
            <a:endParaRPr lang="en-US" b="1" u="sng" dirty="0">
              <a:solidFill>
                <a:srgbClr val="FF0000"/>
              </a:solidFill>
            </a:endParaRPr>
          </a:p>
          <a:p>
            <a:pPr marL="0" indent="0">
              <a:buNone/>
            </a:pPr>
            <a:br>
              <a:rPr lang="en-US" b="1" dirty="0">
                <a:solidFill>
                  <a:srgbClr val="FF0000"/>
                </a:solidFill>
              </a:rPr>
            </a:br>
            <a:br>
              <a:rPr lang="en-US" sz="3600" b="1" dirty="0"/>
            </a:br>
            <a:endParaRPr lang="en-US" sz="3600" dirty="0"/>
          </a:p>
        </p:txBody>
      </p:sp>
      <p:pic>
        <p:nvPicPr>
          <p:cNvPr id="1026" name="Picture 2" descr="E:\0000.Crowdsourcing Course\sociology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515" y="2895600"/>
            <a:ext cx="8711085"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278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“Secret data” the norm </a:t>
            </a:r>
            <a:br>
              <a:rPr lang="en-US" sz="2800" b="1" dirty="0"/>
            </a:br>
            <a:r>
              <a:rPr lang="en-US" sz="2800" b="1" dirty="0"/>
              <a:t>in economics and finance</a:t>
            </a:r>
          </a:p>
        </p:txBody>
      </p:sp>
      <p:pic>
        <p:nvPicPr>
          <p:cNvPr id="4098" name="Picture 2" descr="E:\0000.Crowdsourcing Course\grum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64" y="1828800"/>
            <a:ext cx="8411736"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96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0000.Crowdsourcing Course\unavaila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97" y="1676400"/>
            <a:ext cx="8242103"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670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6390</Words>
  <Application>Microsoft Office PowerPoint</Application>
  <PresentationFormat>Bildschirmpräsentation (4:3)</PresentationFormat>
  <Paragraphs>508</Paragraphs>
  <Slides>52</Slides>
  <Notes>52</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52</vt:i4>
      </vt:variant>
    </vt:vector>
  </HeadingPairs>
  <TitlesOfParts>
    <vt:vector size="55" baseType="lpstr">
      <vt:lpstr>Arial</vt:lpstr>
      <vt:lpstr>Calibri</vt:lpstr>
      <vt:lpstr>Office Theme</vt:lpstr>
      <vt:lpstr>The Open Data Movement</vt:lpstr>
      <vt:lpstr>Camerer et al. (2016) study of replicability of research in experimental economics (Lecture 2)</vt:lpstr>
      <vt:lpstr>What percentage of non-experimental studies in economics do you think can be reproduced using the exact same dataset?</vt:lpstr>
      <vt:lpstr>Reproducibility of  Non-Experimental Findings</vt:lpstr>
      <vt:lpstr>PowerPoint-Präsentation</vt:lpstr>
      <vt:lpstr>PowerPoint-Präsentation</vt:lpstr>
      <vt:lpstr>Data availability in Sociology equally low</vt:lpstr>
      <vt:lpstr>“Secret data” the norm  in economics and finance</vt:lpstr>
      <vt:lpstr>PowerPoint-Präsentation</vt:lpstr>
      <vt:lpstr>PowerPoint-Präsentation</vt:lpstr>
      <vt:lpstr>PowerPoint-Präsentation</vt:lpstr>
      <vt:lpstr>Tragedy of the commons</vt:lpstr>
      <vt:lpstr>Clear errors in published psychology studies  found using only the statistics reported in the paper  </vt:lpstr>
      <vt:lpstr>Prevalence of statistical reporting errors (Nuijten et al., 2015)</vt:lpstr>
      <vt:lpstr>Misidentification of Cell Lines in Biomedicine (Hughes et al., 2007)</vt:lpstr>
      <vt:lpstr>What do you think?  Are there any legitimate reasons  to not make data public?</vt:lpstr>
      <vt:lpstr>PowerPoint-Präsentation</vt:lpstr>
      <vt:lpstr>PowerPoint-Präsentation</vt:lpstr>
      <vt:lpstr>PowerPoint-Präsentation</vt:lpstr>
      <vt:lpstr>Data Availability in Psychological Science</vt:lpstr>
      <vt:lpstr>Open data citation advantage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Data Transparency: Level 1</vt:lpstr>
      <vt:lpstr>Data Transparency: Level 2</vt:lpstr>
      <vt:lpstr>Data Transparency: Level 3</vt:lpstr>
      <vt:lpstr>PowerPoint-Präsentation</vt:lpstr>
      <vt:lpstr>PowerPoint-Präsentation</vt:lpstr>
      <vt:lpstr>PowerPoint-Präsentation</vt:lpstr>
      <vt:lpstr>Mandatory data posting rules at journals</vt:lpstr>
      <vt:lpstr>Some funders are starting to require open data</vt:lpstr>
      <vt:lpstr>“Data Publications” approach</vt:lpstr>
      <vt:lpstr>Another way to leverage open data: Crowdsourcing data analysis</vt:lpstr>
      <vt:lpstr>Crowdsourcing Data Analysis 1  (Silberzahn &amp; Uhlmann, 2015, Nature; Silberzahn et al., 2016a, under review)</vt:lpstr>
      <vt:lpstr>Collaborator map for Silberzahn et al. (2016a) Crowdsourcing data analysis 1</vt:lpstr>
      <vt:lpstr>Complete Reference</vt:lpstr>
      <vt:lpstr>PowerPoint-Präsentation</vt:lpstr>
      <vt:lpstr>Explaining the Variability in Results</vt:lpstr>
      <vt:lpstr>Subjectivity and Science</vt:lpstr>
      <vt:lpstr>Implications for Gaming the System</vt:lpstr>
      <vt:lpstr>PowerPoint-Präsentation</vt:lpstr>
      <vt:lpstr>PowerPoint-Präsentation</vt:lpstr>
      <vt:lpstr>Crowdsourcing Data Analysis 2:  Gender, Status, and Science (Silberzahn et al., 2016b)</vt:lpstr>
      <vt:lpstr>PowerPoint-Präsentation</vt:lpstr>
      <vt:lpstr>PowerPoint-Präsentation</vt:lpstr>
      <vt:lpstr>Take-Aways:  The Open Data Movement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Uhlmann</dc:creator>
  <cp:lastModifiedBy>Kate McLain</cp:lastModifiedBy>
  <cp:revision>1253</cp:revision>
  <dcterms:created xsi:type="dcterms:W3CDTF">2015-03-03T01:22:07Z</dcterms:created>
  <dcterms:modified xsi:type="dcterms:W3CDTF">2022-03-30T09:36:45Z</dcterms:modified>
</cp:coreProperties>
</file>