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1450" r:id="rId2"/>
    <p:sldId id="1056" r:id="rId3"/>
    <p:sldId id="1120" r:id="rId4"/>
    <p:sldId id="1123"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705" autoAdjust="0"/>
    <p:restoredTop sz="63665" autoAdjust="0"/>
  </p:normalViewPr>
  <p:slideViewPr>
    <p:cSldViewPr>
      <p:cViewPr varScale="1">
        <p:scale>
          <a:sx n="41" d="100"/>
          <a:sy n="41" d="100"/>
        </p:scale>
        <p:origin x="1996" y="3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2055D2-2A4E-4282-AA4E-4F7AAE62DBA2}" type="datetimeFigureOut">
              <a:rPr lang="en-US" smtClean="0"/>
              <a:t>3/30/2022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74AC74-468A-49DE-B98E-5D6E34CF22B6}" type="slidenum">
              <a:rPr lang="en-US" smtClean="0"/>
              <a:t>‹Nr.›</a:t>
            </a:fld>
            <a:endParaRPr lang="en-US"/>
          </a:p>
        </p:txBody>
      </p:sp>
    </p:spTree>
    <p:extLst>
      <p:ext uri="{BB962C8B-B14F-4D97-AF65-F5344CB8AC3E}">
        <p14:creationId xmlns:p14="http://schemas.microsoft.com/office/powerpoint/2010/main" val="377768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sychologie.hu-berlin.de/de/prof/per/pdf/2013/Replicability_target_Peer_commentary.pdf"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papers.ssrn.com/sol3/papers.cfm?abstract_id=2616384" TargetMode="External"/><Relationship Id="rId5" Type="http://schemas.openxmlformats.org/officeDocument/2006/relationships/hyperlink" Target="http://faculty.wcas.northwestern.edu/eli-finkel/documents/2015_FinkelEastwickReis_JPSP.pdf" TargetMode="External"/><Relationship Id="rId4" Type="http://schemas.openxmlformats.org/officeDocument/2006/relationships/hyperlink" Target="http://arxiv.org/ftp/arxiv/papers/1205/1205.1055.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Now I’d like to wrap up and discuss a few issues related to the overarching theme of the course. First, p</a:t>
            </a:r>
            <a:r>
              <a:rPr lang="en-US" baseline="0" dirty="0"/>
              <a:t>lease take 5 minutes or so to think about what you will take away from the class as a whole. It doesn’t have to be what we taught you, but something that YOU learnt personally, what did YOU take out of this class? We’re doing this because this is a GREAT RETURN ON INVESTMENT: we’re spending 5 minutes on this now so you don’t lose all the time we have spent together (</a:t>
            </a:r>
            <a:r>
              <a:rPr lang="en-US" i="1" baseline="0" dirty="0"/>
              <a:t>students quietly write down their take-</a:t>
            </a:r>
            <a:r>
              <a:rPr lang="en-US" i="1" baseline="0" dirty="0" err="1"/>
              <a:t>aways</a:t>
            </a:r>
            <a:r>
              <a:rPr lang="en-US" i="1" baseline="0" dirty="0"/>
              <a:t> from the class as a whole</a:t>
            </a:r>
            <a:r>
              <a:rPr lang="en-US" baseline="0" dirty="0"/>
              <a:t>). Ok, let’s share some of your big take-</a:t>
            </a:r>
            <a:r>
              <a:rPr lang="en-US" baseline="0" dirty="0" err="1"/>
              <a:t>aways</a:t>
            </a:r>
            <a:r>
              <a:rPr lang="en-US" baseline="0" dirty="0"/>
              <a:t> (</a:t>
            </a:r>
            <a:r>
              <a:rPr lang="en-US" i="1" baseline="0" dirty="0"/>
              <a:t>students share what they got from the class</a:t>
            </a:r>
            <a:r>
              <a:rPr lang="en-US" baseline="0" dirty="0"/>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This</a:t>
            </a:r>
            <a:r>
              <a:rPr lang="en-US" sz="1200" kern="1200" baseline="0" dirty="0">
                <a:solidFill>
                  <a:schemeClr val="tx1"/>
                </a:solidFill>
                <a:effectLst/>
                <a:latin typeface="+mn-lt"/>
                <a:ea typeface="+mn-ea"/>
                <a:cs typeface="+mn-cs"/>
              </a:rPr>
              <a:t> is a brief wrap-up lecture at the end of the last session of the course, not a stand-alone session.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Relevant links:  </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Asendorpf</a:t>
            </a:r>
            <a:r>
              <a:rPr lang="en-US" sz="1200" kern="1200" dirty="0">
                <a:solidFill>
                  <a:schemeClr val="tx1"/>
                </a:solidFill>
                <a:effectLst/>
                <a:latin typeface="+mn-lt"/>
                <a:ea typeface="+mn-ea"/>
                <a:cs typeface="+mn-cs"/>
              </a:rPr>
              <a:t> et al. (2013). Recommendations for increasing replicability in psychology. </a:t>
            </a:r>
            <a:r>
              <a:rPr lang="en-US" sz="1200" i="1" kern="1200" dirty="0">
                <a:solidFill>
                  <a:schemeClr val="tx1"/>
                </a:solidFill>
                <a:effectLst/>
                <a:latin typeface="+mn-lt"/>
                <a:ea typeface="+mn-ea"/>
                <a:cs typeface="+mn-cs"/>
              </a:rPr>
              <a:t>European Journal of Personality, 27</a:t>
            </a:r>
            <a:r>
              <a:rPr lang="en-US" sz="1200" kern="1200" dirty="0">
                <a:solidFill>
                  <a:schemeClr val="tx1"/>
                </a:solidFill>
                <a:effectLst/>
                <a:latin typeface="+mn-lt"/>
                <a:ea typeface="+mn-ea"/>
                <a:cs typeface="+mn-cs"/>
              </a:rPr>
              <a:t>, 108-119. </a:t>
            </a:r>
          </a:p>
          <a:p>
            <a:r>
              <a:rPr lang="en-US" sz="1200" kern="1200" dirty="0">
                <a:solidFill>
                  <a:schemeClr val="tx1"/>
                </a:solidFill>
                <a:effectLst/>
                <a:latin typeface="+mn-lt"/>
                <a:ea typeface="+mn-ea"/>
                <a:cs typeface="+mn-cs"/>
              </a:rPr>
              <a:t>Full text available at: </a:t>
            </a:r>
            <a:r>
              <a:rPr lang="en-US" sz="1200" u="sng" kern="1200" dirty="0">
                <a:solidFill>
                  <a:schemeClr val="tx1"/>
                </a:solidFill>
                <a:effectLst/>
                <a:latin typeface="+mn-lt"/>
                <a:ea typeface="+mn-ea"/>
                <a:cs typeface="+mn-cs"/>
                <a:hlinkClick r:id="rId3"/>
              </a:rPr>
              <a:t>https://www.psychologie.hu-berlin.de/de/prof/per/pdf/2013/Replicability_target_Peer_commentary.pdf</a:t>
            </a:r>
            <a:endParaRPr lang="en-US" sz="1200" u="sng"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Nosek</a:t>
            </a:r>
            <a:r>
              <a:rPr lang="en-US" sz="1200" kern="1200" dirty="0">
                <a:solidFill>
                  <a:schemeClr val="tx1"/>
                </a:solidFill>
                <a:effectLst/>
                <a:latin typeface="+mn-lt"/>
                <a:ea typeface="+mn-ea"/>
                <a:cs typeface="+mn-cs"/>
              </a:rPr>
              <a:t>, B. A., &amp; Bar-Anan, Y. (2012). Scientific utopia: I. Opening scientific communication. </a:t>
            </a:r>
            <a:r>
              <a:rPr lang="en-US" sz="1200" i="1" kern="1200" dirty="0">
                <a:solidFill>
                  <a:schemeClr val="tx1"/>
                </a:solidFill>
                <a:effectLst/>
                <a:latin typeface="+mn-lt"/>
                <a:ea typeface="+mn-ea"/>
                <a:cs typeface="+mn-cs"/>
              </a:rPr>
              <a:t>Psychological Inquiry, 23</a:t>
            </a:r>
            <a:r>
              <a:rPr lang="en-US" sz="1200" kern="1200" dirty="0">
                <a:solidFill>
                  <a:schemeClr val="tx1"/>
                </a:solidFill>
                <a:effectLst/>
                <a:latin typeface="+mn-lt"/>
                <a:ea typeface="+mn-ea"/>
                <a:cs typeface="+mn-cs"/>
              </a:rPr>
              <a:t>, 217-243.</a:t>
            </a:r>
          </a:p>
          <a:p>
            <a:r>
              <a:rPr lang="en-US" sz="1200" kern="1200" dirty="0">
                <a:solidFill>
                  <a:schemeClr val="tx1"/>
                </a:solidFill>
                <a:effectLst/>
                <a:latin typeface="+mn-lt"/>
                <a:ea typeface="+mn-ea"/>
                <a:cs typeface="+mn-cs"/>
              </a:rPr>
              <a:t>Full text available at: </a:t>
            </a:r>
            <a:r>
              <a:rPr lang="en-US" sz="1200" u="sng" kern="1200" dirty="0">
                <a:solidFill>
                  <a:schemeClr val="tx1"/>
                </a:solidFill>
                <a:effectLst/>
                <a:latin typeface="+mn-lt"/>
                <a:ea typeface="+mn-ea"/>
                <a:cs typeface="+mn-cs"/>
                <a:hlinkClick r:id="rId4"/>
              </a:rPr>
              <a:t>http://arxiv.org/ftp/arxiv/papers/1205/1205.1055.pdf</a:t>
            </a:r>
            <a:endParaRPr lang="en-US" sz="1200" u="sng"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Finkel</a:t>
            </a:r>
            <a:r>
              <a:rPr lang="en-US" sz="1200" kern="1200" dirty="0">
                <a:solidFill>
                  <a:schemeClr val="tx1"/>
                </a:solidFill>
                <a:effectLst/>
                <a:latin typeface="+mn-lt"/>
                <a:ea typeface="+mn-ea"/>
                <a:cs typeface="+mn-cs"/>
              </a:rPr>
              <a:t>, E. J., Eastwick, P. W., &amp; Reis, H. T. (in press). Best research practices in psychology: Illustrating epistemological and pragmatic considerations with the case of relationship science. </a:t>
            </a:r>
            <a:r>
              <a:rPr lang="en-US" sz="1200" i="1" kern="1200" dirty="0">
                <a:solidFill>
                  <a:schemeClr val="tx1"/>
                </a:solidFill>
                <a:effectLst/>
                <a:latin typeface="+mn-lt"/>
                <a:ea typeface="+mn-ea"/>
                <a:cs typeface="+mn-cs"/>
              </a:rPr>
              <a:t>Journal of Personality and Social Psychology.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Full text available at: </a:t>
            </a:r>
            <a:r>
              <a:rPr lang="en-US" sz="1200" u="sng" kern="1200" dirty="0">
                <a:solidFill>
                  <a:schemeClr val="tx1"/>
                </a:solidFill>
                <a:effectLst/>
                <a:latin typeface="+mn-lt"/>
                <a:ea typeface="+mn-ea"/>
                <a:cs typeface="+mn-cs"/>
                <a:hlinkClick r:id="rId5"/>
              </a:rPr>
              <a:t>http://faculty.wcas.northwestern.edu/eli-finkel/documents/2015_FinkelEastwickReis_JPSP.pdf</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LeBel</a:t>
            </a:r>
            <a:r>
              <a:rPr lang="en-US" sz="1200" kern="1200" dirty="0">
                <a:solidFill>
                  <a:schemeClr val="tx1"/>
                </a:solidFill>
                <a:effectLst/>
                <a:latin typeface="+mn-lt"/>
                <a:ea typeface="+mn-ea"/>
                <a:cs typeface="+mn-cs"/>
              </a:rPr>
              <a:t>, E. P., Loving, T. J., &amp; Campbell, L. (in press). Benefits of open and high-powered</a:t>
            </a:r>
          </a:p>
          <a:p>
            <a:r>
              <a:rPr lang="en-US" sz="1200" kern="1200" dirty="0">
                <a:solidFill>
                  <a:schemeClr val="tx1"/>
                </a:solidFill>
                <a:effectLst/>
                <a:latin typeface="+mn-lt"/>
                <a:ea typeface="+mn-ea"/>
                <a:cs typeface="+mn-cs"/>
              </a:rPr>
              <a:t>research outweigh costs. </a:t>
            </a:r>
            <a:r>
              <a:rPr lang="en-US" sz="1200" i="1" kern="1200" dirty="0">
                <a:solidFill>
                  <a:schemeClr val="tx1"/>
                </a:solidFill>
                <a:effectLst/>
                <a:latin typeface="+mn-lt"/>
                <a:ea typeface="+mn-ea"/>
                <a:cs typeface="+mn-cs"/>
              </a:rPr>
              <a:t>Journal of Personality and Social Psychology.</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hlinkClick r:id="rId6"/>
              </a:rPr>
              <a:t>http://papers.ssrn.com/sol3/papers.cfm?abstract_id=2616384</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1</a:t>
            </a:fld>
            <a:endParaRPr lang="en-US"/>
          </a:p>
        </p:txBody>
      </p:sp>
    </p:spTree>
    <p:extLst>
      <p:ext uri="{BB962C8B-B14F-4D97-AF65-F5344CB8AC3E}">
        <p14:creationId xmlns:p14="http://schemas.microsoft.com/office/powerpoint/2010/main" val="2887440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a:t>
            </a:r>
            <a:r>
              <a:rPr lang="en-US" sz="1200" kern="1200" baseline="0" dirty="0">
                <a:solidFill>
                  <a:schemeClr val="tx1"/>
                </a:solidFill>
                <a:effectLst/>
                <a:latin typeface="+mn-lt"/>
                <a:ea typeface="+mn-ea"/>
                <a:cs typeface="+mn-cs"/>
              </a:rPr>
              <a:t> you for sharing your take-</a:t>
            </a:r>
            <a:r>
              <a:rPr lang="en-US" sz="1200" kern="1200" baseline="0" dirty="0" err="1">
                <a:solidFill>
                  <a:schemeClr val="tx1"/>
                </a:solidFill>
                <a:effectLst/>
                <a:latin typeface="+mn-lt"/>
                <a:ea typeface="+mn-ea"/>
                <a:cs typeface="+mn-cs"/>
              </a:rPr>
              <a:t>aways</a:t>
            </a:r>
            <a:r>
              <a:rPr lang="en-US" sz="1200" kern="1200" baseline="0" dirty="0">
                <a:solidFill>
                  <a:schemeClr val="tx1"/>
                </a:solidFill>
                <a:effectLst/>
                <a:latin typeface="+mn-lt"/>
                <a:ea typeface="+mn-ea"/>
                <a:cs typeface="+mn-cs"/>
              </a:rPr>
              <a:t>. I’m glad to hear you got so much out of the class! We have covered three specific topics. In “</a:t>
            </a:r>
            <a:r>
              <a:rPr lang="en-US" sz="1200" dirty="0"/>
              <a:t>The Crisis of Confidence in Science,” we talked about</a:t>
            </a:r>
            <a:r>
              <a:rPr lang="en-US" sz="1200" baseline="0" dirty="0"/>
              <a:t> how p</a:t>
            </a:r>
            <a:r>
              <a:rPr lang="en-US" sz="1200" dirty="0"/>
              <a:t>ublication bias  and questionable research practices undermine the reliability of the scientific literature.</a:t>
            </a:r>
            <a:r>
              <a:rPr lang="en-US" sz="1200" baseline="0" dirty="0"/>
              <a:t> In “</a:t>
            </a:r>
            <a:r>
              <a:rPr lang="en-US" sz="1200" dirty="0"/>
              <a:t>The Replication Revolution,” we reviewed evidence that</a:t>
            </a:r>
            <a:r>
              <a:rPr lang="en-US" sz="1200" baseline="0" dirty="0"/>
              <a:t> m</a:t>
            </a:r>
            <a:r>
              <a:rPr lang="en-US" sz="1200" dirty="0"/>
              <a:t>any findings from the published literature are difficult to replicate in other laboratories. Finally,</a:t>
            </a:r>
            <a:r>
              <a:rPr lang="en-US" sz="1200" baseline="0" dirty="0"/>
              <a:t> in “</a:t>
            </a:r>
            <a:r>
              <a:rPr lang="en-US" sz="1200" dirty="0"/>
              <a:t>The Open Data Movement,” we</a:t>
            </a:r>
            <a:r>
              <a:rPr lang="en-US" sz="1200" baseline="0" dirty="0"/>
              <a:t> discussed how r</a:t>
            </a:r>
            <a:r>
              <a:rPr lang="en-US" sz="1200" dirty="0"/>
              <a:t>e-analysis of data frequently uncovers errors and suggests different conclusions. Through</a:t>
            </a:r>
            <a:r>
              <a:rPr lang="en-US" sz="1200" baseline="0" dirty="0"/>
              <a:t> our sessions, we have returned regularly to our themes of ethical challenges, flawed incentive structures, and potential crowdsourced solutions. The current incentive structure of science often conflicts with our personal ethics as scientists, but researchers and journals are experimenting with ways of changing those incentives. Among the most promising of these are leveraging our community and the wisdom of the crowds to achieve a more reliable and robust science. </a:t>
            </a:r>
          </a:p>
          <a:p>
            <a:endParaRPr lang="en-US" sz="1200" dirty="0"/>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2</a:t>
            </a:fld>
            <a:endParaRPr lang="en-US"/>
          </a:p>
        </p:txBody>
      </p:sp>
    </p:spTree>
    <p:extLst>
      <p:ext uri="{BB962C8B-B14F-4D97-AF65-F5344CB8AC3E}">
        <p14:creationId xmlns:p14="http://schemas.microsoft.com/office/powerpoint/2010/main" val="3438046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ancient China, there was a curse considered more terrible than all the others. “May you live in interesting times.” </a:t>
            </a:r>
            <a:r>
              <a:rPr lang="en-US" sz="1200" kern="1200" dirty="0">
                <a:solidFill>
                  <a:schemeClr val="tx1"/>
                </a:solidFill>
                <a:effectLst/>
                <a:latin typeface="+mn-lt"/>
                <a:ea typeface="+mn-ea"/>
                <a:cs typeface="+mn-cs"/>
              </a:rPr>
              <a:t>Talk about interesting, this is the</a:t>
            </a:r>
            <a:r>
              <a:rPr lang="en-US" sz="1200" kern="1200" baseline="0" dirty="0">
                <a:solidFill>
                  <a:schemeClr val="tx1"/>
                </a:solidFill>
                <a:effectLst/>
                <a:latin typeface="+mn-lt"/>
                <a:ea typeface="+mn-ea"/>
                <a:cs typeface="+mn-cs"/>
              </a:rPr>
              <a:t> great intellectual battle of our time! </a:t>
            </a:r>
            <a:r>
              <a:rPr lang="en-US" sz="1200" kern="1200" dirty="0">
                <a:solidFill>
                  <a:schemeClr val="tx1"/>
                </a:solidFill>
                <a:effectLst/>
                <a:latin typeface="+mn-lt"/>
                <a:ea typeface="+mn-ea"/>
                <a:cs typeface="+mn-cs"/>
              </a:rPr>
              <a:t>There are</a:t>
            </a:r>
            <a:r>
              <a:rPr lang="en-US" sz="1200" kern="1200" baseline="0" dirty="0">
                <a:solidFill>
                  <a:schemeClr val="tx1"/>
                </a:solidFill>
                <a:effectLst/>
                <a:latin typeface="+mn-lt"/>
                <a:ea typeface="+mn-ea"/>
                <a:cs typeface="+mn-cs"/>
              </a:rPr>
              <a:t> good things about both the traditional system and the new open system. </a:t>
            </a:r>
            <a:r>
              <a:rPr lang="en-US" dirty="0"/>
              <a:t>We can retain the </a:t>
            </a:r>
            <a:r>
              <a:rPr lang="en-US" sz="1200" b="0" dirty="0"/>
              <a:t>creativity</a:t>
            </a:r>
            <a:r>
              <a:rPr lang="en-US" sz="1200" b="0" baseline="0" dirty="0"/>
              <a:t> and </a:t>
            </a:r>
            <a:r>
              <a:rPr lang="en-US" sz="1200" b="0" dirty="0"/>
              <a:t>innovation valued in the traditional system and add the methodological rigor and transparency</a:t>
            </a:r>
            <a:r>
              <a:rPr lang="en-US" sz="1200" b="0" baseline="0" dirty="0"/>
              <a:t> </a:t>
            </a:r>
            <a:r>
              <a:rPr lang="en-US" sz="1200" b="0" dirty="0"/>
              <a:t>of the new ways of doing science.</a:t>
            </a:r>
            <a:r>
              <a:rPr lang="en-US" sz="1200" b="0" baseline="0" dirty="0"/>
              <a:t> </a:t>
            </a:r>
            <a:r>
              <a:rPr lang="en-US" sz="1200" kern="1200" dirty="0">
                <a:solidFill>
                  <a:schemeClr val="tx1"/>
                </a:solidFill>
                <a:effectLst/>
                <a:latin typeface="+mn-lt"/>
                <a:ea typeface="+mn-ea"/>
                <a:cs typeface="+mn-cs"/>
              </a:rPr>
              <a:t>I am even more hopeful than I was on the first day of this class that we can have a better science and a better community of colleagues than we have seen in the past. We can take the best of what both sides have to offer, leverage the power of the crowd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build a better stronger, science that we can be proud of. The kind of science that we all thought we were signing up for</a:t>
            </a:r>
            <a:r>
              <a:rPr lang="en-US" sz="1200"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br>
              <a:rPr lang="en-US" sz="120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10"/>
          </p:nvPr>
        </p:nvSpPr>
        <p:spPr/>
        <p:txBody>
          <a:bodyPr/>
          <a:lstStyle/>
          <a:p>
            <a:fld id="{86867B29-706A-4EE2-A454-98F9F7A8D995}" type="slidenum">
              <a:rPr lang="en-US" smtClean="0"/>
              <a:t>3</a:t>
            </a:fld>
            <a:endParaRPr lang="en-US"/>
          </a:p>
        </p:txBody>
      </p:sp>
    </p:spTree>
    <p:extLst>
      <p:ext uri="{BB962C8B-B14F-4D97-AF65-F5344CB8AC3E}">
        <p14:creationId xmlns:p14="http://schemas.microsoft.com/office/powerpoint/2010/main" val="4029082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class hasn’t just been about</a:t>
            </a:r>
            <a:r>
              <a:rPr lang="en-US" baseline="0" dirty="0"/>
              <a:t> the challenges facing science, it has also been about the solutions. Our goal here is not just to talk about improving science, but to actually do it by collaborating together on a crowdsourced project. </a:t>
            </a:r>
            <a:r>
              <a:rPr lang="en-US" dirty="0"/>
              <a:t>I look forward to</a:t>
            </a:r>
            <a:r>
              <a:rPr lang="en-US" baseline="0" dirty="0"/>
              <a:t> our</a:t>
            </a:r>
            <a:r>
              <a:rPr lang="en-US" dirty="0"/>
              <a:t> road forward together on your pre-publication independent replication</a:t>
            </a:r>
            <a:r>
              <a:rPr lang="en-US" baseline="0" dirty="0"/>
              <a:t>s, to our final wrap-up session where you present your replication results, and to getting to know you all better and maybe even continuing to collaborate many years into the future. Thank you so much for coming. </a:t>
            </a: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4</a:t>
            </a:fld>
            <a:endParaRPr lang="en-US"/>
          </a:p>
        </p:txBody>
      </p:sp>
    </p:spTree>
    <p:extLst>
      <p:ext uri="{BB962C8B-B14F-4D97-AF65-F5344CB8AC3E}">
        <p14:creationId xmlns:p14="http://schemas.microsoft.com/office/powerpoint/2010/main" val="1510729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E967C2C-D5A4-40A0-BB74-5049C16D4E52}"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4252493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967C2C-D5A4-40A0-BB74-5049C16D4E52}"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2387648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967C2C-D5A4-40A0-BB74-5049C16D4E52}"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370677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967C2C-D5A4-40A0-BB74-5049C16D4E52}"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355676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967C2C-D5A4-40A0-BB74-5049C16D4E52}"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2769780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967C2C-D5A4-40A0-BB74-5049C16D4E52}"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4182858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967C2C-D5A4-40A0-BB74-5049C16D4E52}" type="datetimeFigureOut">
              <a:rPr lang="en-US" smtClean="0"/>
              <a:t>3/30/2022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3469597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967C2C-D5A4-40A0-BB74-5049C16D4E52}" type="datetimeFigureOut">
              <a:rPr lang="en-US" smtClean="0"/>
              <a:t>3/30/2022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1479447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67C2C-D5A4-40A0-BB74-5049C16D4E52}" type="datetimeFigureOut">
              <a:rPr lang="en-US" smtClean="0"/>
              <a:t>3/30/2022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4116763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967C2C-D5A4-40A0-BB74-5049C16D4E52}"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3804719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967C2C-D5A4-40A0-BB74-5049C16D4E52}"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1911777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67C2C-D5A4-40A0-BB74-5049C16D4E52}" type="datetimeFigureOut">
              <a:rPr lang="en-US" smtClean="0"/>
              <a:t>3/30/2022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FB487-34C6-47B1-8AB7-37AB63C15C55}" type="slidenum">
              <a:rPr lang="en-US" smtClean="0"/>
              <a:t>‹Nr.›</a:t>
            </a:fld>
            <a:endParaRPr lang="en-US"/>
          </a:p>
        </p:txBody>
      </p:sp>
    </p:spTree>
    <p:extLst>
      <p:ext uri="{BB962C8B-B14F-4D97-AF65-F5344CB8AC3E}">
        <p14:creationId xmlns:p14="http://schemas.microsoft.com/office/powerpoint/2010/main" val="434039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975"/>
            <a:ext cx="7772400" cy="1470025"/>
          </a:xfrm>
        </p:spPr>
        <p:txBody>
          <a:bodyPr>
            <a:normAutofit/>
          </a:bodyPr>
          <a:lstStyle/>
          <a:p>
            <a:r>
              <a:rPr lang="en-US" sz="3800" b="1" dirty="0"/>
              <a:t>Course Wrap-Up</a:t>
            </a:r>
          </a:p>
        </p:txBody>
      </p:sp>
      <p:sp>
        <p:nvSpPr>
          <p:cNvPr id="3" name="Subtitle 2"/>
          <p:cNvSpPr>
            <a:spLocks noGrp="1"/>
          </p:cNvSpPr>
          <p:nvPr>
            <p:ph type="subTitle" idx="1"/>
          </p:nvPr>
        </p:nvSpPr>
        <p:spPr>
          <a:xfrm>
            <a:off x="1371600" y="5029200"/>
            <a:ext cx="6400800" cy="1752600"/>
          </a:xfrm>
        </p:spPr>
        <p:txBody>
          <a:bodyPr>
            <a:normAutofit/>
          </a:bodyPr>
          <a:lstStyle/>
          <a:p>
            <a:r>
              <a:rPr lang="en-US" sz="2800" b="1" dirty="0">
                <a:solidFill>
                  <a:schemeClr val="tx1"/>
                </a:solidFill>
              </a:rPr>
              <a:t>Martin </a:t>
            </a:r>
            <a:r>
              <a:rPr lang="en-US" sz="2800" b="1" dirty="0" err="1">
                <a:solidFill>
                  <a:schemeClr val="tx1"/>
                </a:solidFill>
              </a:rPr>
              <a:t>Schweinsberg</a:t>
            </a:r>
            <a:r>
              <a:rPr lang="en-US" sz="2800" b="1" dirty="0">
                <a:solidFill>
                  <a:schemeClr val="tx1"/>
                </a:solidFill>
              </a:rPr>
              <a:t>, </a:t>
            </a:r>
          </a:p>
          <a:p>
            <a:r>
              <a:rPr lang="en-US" sz="2800" b="1" dirty="0">
                <a:solidFill>
                  <a:schemeClr val="tx1"/>
                </a:solidFill>
              </a:rPr>
              <a:t>Neil Bearden, &amp; Eric Luis </a:t>
            </a:r>
            <a:r>
              <a:rPr lang="en-US" sz="2800" b="1" dirty="0" err="1">
                <a:solidFill>
                  <a:schemeClr val="tx1"/>
                </a:solidFill>
              </a:rPr>
              <a:t>Uhlmann</a:t>
            </a:r>
            <a:endParaRPr lang="en-US" sz="2800" b="1" dirty="0">
              <a:solidFill>
                <a:schemeClr val="tx1"/>
              </a:solidFill>
            </a:endParaRPr>
          </a:p>
          <a:p>
            <a:r>
              <a:rPr lang="en-US" sz="2800" b="1" dirty="0">
                <a:solidFill>
                  <a:schemeClr val="tx1"/>
                </a:solidFill>
              </a:rPr>
              <a:t>INSEAD</a:t>
            </a:r>
          </a:p>
        </p:txBody>
      </p:sp>
      <p:pic>
        <p:nvPicPr>
          <p:cNvPr id="4098" name="Picture 2" descr="C:\Users\Eric Uhlmann\Desktop\untitl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2858" y="1524000"/>
            <a:ext cx="4913742"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95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b="1" dirty="0"/>
              <a:t>Course Review</a:t>
            </a:r>
          </a:p>
        </p:txBody>
      </p:sp>
      <p:sp>
        <p:nvSpPr>
          <p:cNvPr id="3" name="Content Placeholder 2"/>
          <p:cNvSpPr>
            <a:spLocks noGrp="1"/>
          </p:cNvSpPr>
          <p:nvPr>
            <p:ph idx="1"/>
          </p:nvPr>
        </p:nvSpPr>
        <p:spPr>
          <a:xfrm>
            <a:off x="457200" y="1493837"/>
            <a:ext cx="8229600" cy="4525963"/>
          </a:xfrm>
        </p:spPr>
        <p:txBody>
          <a:bodyPr>
            <a:noAutofit/>
          </a:bodyPr>
          <a:lstStyle/>
          <a:p>
            <a:r>
              <a:rPr lang="en-US" sz="2400" dirty="0"/>
              <a:t>The Crisis of Confidence in Science: Publication bias  and Questionable research practices undermine the reliability of the scientific literature</a:t>
            </a:r>
          </a:p>
          <a:p>
            <a:endParaRPr lang="en-US" sz="2400" dirty="0"/>
          </a:p>
          <a:p>
            <a:r>
              <a:rPr lang="en-US" sz="2400" dirty="0"/>
              <a:t>The Replication Revolution: Many findings from the published literature are difficult to replicate in other laboratories</a:t>
            </a:r>
          </a:p>
          <a:p>
            <a:endParaRPr lang="en-US" sz="2400" dirty="0"/>
          </a:p>
          <a:p>
            <a:r>
              <a:rPr lang="en-US" sz="2400" dirty="0"/>
              <a:t>The Open Data Movement: Re-analysis of data frequently uncovers errors and suggests different conclusions</a:t>
            </a:r>
          </a:p>
        </p:txBody>
      </p:sp>
      <p:sp>
        <p:nvSpPr>
          <p:cNvPr id="4" name="TextBox 3"/>
          <p:cNvSpPr txBox="1"/>
          <p:nvPr/>
        </p:nvSpPr>
        <p:spPr>
          <a:xfrm>
            <a:off x="228600" y="5410200"/>
            <a:ext cx="8610600" cy="1046440"/>
          </a:xfrm>
          <a:prstGeom prst="rect">
            <a:avLst/>
          </a:prstGeom>
          <a:noFill/>
        </p:spPr>
        <p:txBody>
          <a:bodyPr wrap="square" rtlCol="0">
            <a:spAutoFit/>
          </a:bodyPr>
          <a:lstStyle/>
          <a:p>
            <a:endParaRPr lang="en-US" b="1" dirty="0">
              <a:solidFill>
                <a:srgbClr val="7030A0"/>
              </a:solidFill>
            </a:endParaRPr>
          </a:p>
          <a:p>
            <a:pPr algn="ctr"/>
            <a:r>
              <a:rPr lang="en-US" sz="2600" b="1" dirty="0">
                <a:solidFill>
                  <a:srgbClr val="7030A0"/>
                </a:solidFill>
              </a:rPr>
              <a:t>Themes: ethics, incentives, &amp; crowdsourced solutions</a:t>
            </a:r>
          </a:p>
          <a:p>
            <a:endParaRPr lang="en-US" b="1" dirty="0">
              <a:solidFill>
                <a:srgbClr val="7030A0"/>
              </a:solidFill>
            </a:endParaRPr>
          </a:p>
        </p:txBody>
      </p:sp>
    </p:spTree>
    <p:extLst>
      <p:ext uri="{BB962C8B-B14F-4D97-AF65-F5344CB8AC3E}">
        <p14:creationId xmlns:p14="http://schemas.microsoft.com/office/powerpoint/2010/main" val="4100218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0000.Crowdsourcing Course\cur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209" y="914400"/>
            <a:ext cx="8260591"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505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0000.Crowdsourcing Course\go-your-own-road-by-erik-johans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609600"/>
            <a:ext cx="8350423"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519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917</Words>
  <Application>Microsoft Office PowerPoint</Application>
  <PresentationFormat>Bildschirmpräsentation (4:3)</PresentationFormat>
  <Paragraphs>40</Paragraphs>
  <Slides>4</Slides>
  <Notes>4</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4</vt:i4>
      </vt:variant>
    </vt:vector>
  </HeadingPairs>
  <TitlesOfParts>
    <vt:vector size="7" baseType="lpstr">
      <vt:lpstr>Arial</vt:lpstr>
      <vt:lpstr>Calibri</vt:lpstr>
      <vt:lpstr>Office Theme</vt:lpstr>
      <vt:lpstr>Course Wrap-Up</vt:lpstr>
      <vt:lpstr>Course Review</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Uhlmann</dc:creator>
  <cp:lastModifiedBy>Kate McLain</cp:lastModifiedBy>
  <cp:revision>1253</cp:revision>
  <dcterms:created xsi:type="dcterms:W3CDTF">2015-03-03T01:22:07Z</dcterms:created>
  <dcterms:modified xsi:type="dcterms:W3CDTF">2022-03-30T09:39:51Z</dcterms:modified>
</cp:coreProperties>
</file>